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3" r:id="rId7"/>
    <p:sldId id="261" r:id="rId8"/>
    <p:sldId id="262"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81"/>
  </p:normalViewPr>
  <p:slideViewPr>
    <p:cSldViewPr snapToGrid="0" snapToObjects="1">
      <p:cViewPr varScale="1">
        <p:scale>
          <a:sx n="106" d="100"/>
          <a:sy n="106" d="100"/>
        </p:scale>
        <p:origin x="17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D4A31-2BA8-7D45-A0DB-E9A7AE55EE30}" type="datetimeFigureOut">
              <a:rPr kumimoji="1" lang="ja-JP" altLang="en-US" smtClean="0"/>
              <a:t>2024/9/30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2A254-4FEB-DE44-B6B5-CE0093CF604E}" type="slidenum">
              <a:rPr kumimoji="1" lang="ja-JP" altLang="en-US" smtClean="0"/>
              <a:t>‹#›</a:t>
            </a:fld>
            <a:endParaRPr kumimoji="1" lang="ja-JP" altLang="en-US"/>
          </a:p>
        </p:txBody>
      </p:sp>
    </p:spTree>
    <p:extLst>
      <p:ext uri="{BB962C8B-B14F-4D97-AF65-F5344CB8AC3E}">
        <p14:creationId xmlns:p14="http://schemas.microsoft.com/office/powerpoint/2010/main" val="16345551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23887" y="1122363"/>
            <a:ext cx="7921625" cy="2306637"/>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623887" y="3436938"/>
            <a:ext cx="7921625"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3A52470-E570-2545-B83F-87BC2B41C891}" type="datetime1">
              <a:rPr kumimoji="1" lang="ja-JP" altLang="en-US" smtClean="0"/>
              <a:t>2024/9/30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1BDA-9B23-FE42-AA69-656D079E40B9}" type="slidenum">
              <a:rPr kumimoji="1" lang="ja-JP" altLang="en-US" smtClean="0"/>
              <a:t>‹#›</a:t>
            </a:fld>
            <a:endParaRPr kumimoji="1" lang="ja-JP" altLang="en-US"/>
          </a:p>
        </p:txBody>
      </p:sp>
    </p:spTree>
    <p:extLst>
      <p:ext uri="{BB962C8B-B14F-4D97-AF65-F5344CB8AC3E}">
        <p14:creationId xmlns:p14="http://schemas.microsoft.com/office/powerpoint/2010/main" val="177972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A9DACA-555A-404C-B0A9-616BBAE83864}" type="datetime1">
              <a:rPr kumimoji="1" lang="ja-JP" altLang="en-US" smtClean="0"/>
              <a:t>2024/9/30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1BDA-9B23-FE42-AA69-656D079E40B9}" type="slidenum">
              <a:rPr kumimoji="1" lang="ja-JP" altLang="en-US" smtClean="0"/>
              <a:t>‹#›</a:t>
            </a:fld>
            <a:endParaRPr kumimoji="1" lang="ja-JP" altLang="en-US"/>
          </a:p>
        </p:txBody>
      </p:sp>
    </p:spTree>
    <p:extLst>
      <p:ext uri="{BB962C8B-B14F-4D97-AF65-F5344CB8AC3E}">
        <p14:creationId xmlns:p14="http://schemas.microsoft.com/office/powerpoint/2010/main" val="33756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4D87AAA-2265-C04D-9553-71CEA6C5187E}" type="datetime1">
              <a:rPr kumimoji="1" lang="ja-JP" altLang="en-US" smtClean="0"/>
              <a:t>2024/9/30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1BDA-9B23-FE42-AA69-656D079E40B9}" type="slidenum">
              <a:rPr kumimoji="1" lang="ja-JP" altLang="en-US" smtClean="0"/>
              <a:t>‹#›</a:t>
            </a:fld>
            <a:endParaRPr kumimoji="1" lang="ja-JP" altLang="en-US"/>
          </a:p>
        </p:txBody>
      </p:sp>
    </p:spTree>
    <p:extLst>
      <p:ext uri="{BB962C8B-B14F-4D97-AF65-F5344CB8AC3E}">
        <p14:creationId xmlns:p14="http://schemas.microsoft.com/office/powerpoint/2010/main" val="357151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sz="1800">
                <a:solidFill>
                  <a:schemeClr val="tx1"/>
                </a:solidFill>
              </a:defRPr>
            </a:lvl1pPr>
          </a:lstStyle>
          <a:p>
            <a:fld id="{4958B367-DC5C-CD47-9E43-2574E64FE358}" type="datetime1">
              <a:rPr kumimoji="1" lang="ja-JP" altLang="en-US" smtClean="0"/>
              <a:pPr/>
              <a:t>2024/9/30</a:t>
            </a:fld>
            <a:endParaRPr kumimoji="1" lang="ja-JP" altLang="en-US" sz="180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800">
                <a:solidFill>
                  <a:schemeClr val="tx1"/>
                </a:solidFill>
              </a:defRPr>
            </a:lvl1pPr>
          </a:lstStyle>
          <a:p>
            <a:fld id="{08D51BDA-9B23-FE42-AA69-656D079E40B9}" type="slidenum">
              <a:rPr kumimoji="1" lang="ja-JP" altLang="en-US" smtClean="0"/>
              <a:pPr/>
              <a:t>‹#›</a:t>
            </a:fld>
            <a:endParaRPr kumimoji="1" lang="ja-JP" altLang="en-US"/>
          </a:p>
        </p:txBody>
      </p:sp>
      <p:cxnSp>
        <p:nvCxnSpPr>
          <p:cNvPr id="8" name="直線コネクタ 7">
            <a:extLst>
              <a:ext uri="{FF2B5EF4-FFF2-40B4-BE49-F238E27FC236}">
                <a16:creationId xmlns:a16="http://schemas.microsoft.com/office/drawing/2014/main" id="{6CAFED11-13CD-A54D-906D-AB057272D089}"/>
              </a:ext>
            </a:extLst>
          </p:cNvPr>
          <p:cNvCxnSpPr/>
          <p:nvPr userDrawn="1"/>
        </p:nvCxnSpPr>
        <p:spPr>
          <a:xfrm>
            <a:off x="628650" y="939800"/>
            <a:ext cx="7904163"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084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4" name="Date Placeholder 3"/>
          <p:cNvSpPr>
            <a:spLocks noGrp="1"/>
          </p:cNvSpPr>
          <p:nvPr>
            <p:ph type="dt" sz="half" idx="10"/>
          </p:nvPr>
        </p:nvSpPr>
        <p:spPr/>
        <p:txBody>
          <a:bodyPr/>
          <a:lstStyle/>
          <a:p>
            <a:fld id="{05C18E18-8CFE-794F-9BC9-711EE85CB582}" type="datetime1">
              <a:rPr kumimoji="1" lang="ja-JP" altLang="en-US" smtClean="0"/>
              <a:t>2024/9/30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1BDA-9B23-FE42-AA69-656D079E40B9}" type="slidenum">
              <a:rPr kumimoji="1" lang="ja-JP" altLang="en-US" smtClean="0"/>
              <a:t>‹#›</a:t>
            </a:fld>
            <a:endParaRPr kumimoji="1" lang="ja-JP" altLang="en-US"/>
          </a:p>
        </p:txBody>
      </p:sp>
    </p:spTree>
    <p:extLst>
      <p:ext uri="{BB962C8B-B14F-4D97-AF65-F5344CB8AC3E}">
        <p14:creationId xmlns:p14="http://schemas.microsoft.com/office/powerpoint/2010/main" val="140058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E71AAEE-55AD-3A4A-A7A8-0158DB55FBDD}" type="datetime1">
              <a:rPr kumimoji="1" lang="ja-JP" altLang="en-US" smtClean="0"/>
              <a:t>2024/9/30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D51BDA-9B23-FE42-AA69-656D079E40B9}" type="slidenum">
              <a:rPr kumimoji="1" lang="ja-JP" altLang="en-US" smtClean="0"/>
              <a:t>‹#›</a:t>
            </a:fld>
            <a:endParaRPr kumimoji="1" lang="ja-JP" altLang="en-US"/>
          </a:p>
        </p:txBody>
      </p:sp>
    </p:spTree>
    <p:extLst>
      <p:ext uri="{BB962C8B-B14F-4D97-AF65-F5344CB8AC3E}">
        <p14:creationId xmlns:p14="http://schemas.microsoft.com/office/powerpoint/2010/main" val="148025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3AA601A-6CB6-B54C-8C0B-7D4A9F9B6C57}" type="datetime1">
              <a:rPr kumimoji="1" lang="ja-JP" altLang="en-US" smtClean="0"/>
              <a:t>2024/9/30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8D51BDA-9B23-FE42-AA69-656D079E40B9}" type="slidenum">
              <a:rPr kumimoji="1" lang="ja-JP" altLang="en-US" smtClean="0"/>
              <a:t>‹#›</a:t>
            </a:fld>
            <a:endParaRPr kumimoji="1" lang="ja-JP" altLang="en-US"/>
          </a:p>
        </p:txBody>
      </p:sp>
    </p:spTree>
    <p:extLst>
      <p:ext uri="{BB962C8B-B14F-4D97-AF65-F5344CB8AC3E}">
        <p14:creationId xmlns:p14="http://schemas.microsoft.com/office/powerpoint/2010/main" val="408467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F2EF204-D415-8644-94D0-D9A625A9C03B}" type="datetime1">
              <a:rPr kumimoji="1" lang="ja-JP" altLang="en-US" smtClean="0"/>
              <a:t>2024/9/30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8D51BDA-9B23-FE42-AA69-656D079E40B9}" type="slidenum">
              <a:rPr kumimoji="1" lang="ja-JP" altLang="en-US" smtClean="0"/>
              <a:t>‹#›</a:t>
            </a:fld>
            <a:endParaRPr kumimoji="1" lang="ja-JP" altLang="en-US"/>
          </a:p>
        </p:txBody>
      </p:sp>
    </p:spTree>
    <p:extLst>
      <p:ext uri="{BB962C8B-B14F-4D97-AF65-F5344CB8AC3E}">
        <p14:creationId xmlns:p14="http://schemas.microsoft.com/office/powerpoint/2010/main" val="243910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8FBA2-9760-3D46-ADC1-3F5562D3B7D3}" type="datetime1">
              <a:rPr kumimoji="1" lang="ja-JP" altLang="en-US" smtClean="0"/>
              <a:t>2024/9/30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8D51BDA-9B23-FE42-AA69-656D079E40B9}" type="slidenum">
              <a:rPr kumimoji="1" lang="ja-JP" altLang="en-US" smtClean="0"/>
              <a:t>‹#›</a:t>
            </a:fld>
            <a:endParaRPr kumimoji="1" lang="ja-JP" altLang="en-US"/>
          </a:p>
        </p:txBody>
      </p:sp>
    </p:spTree>
    <p:extLst>
      <p:ext uri="{BB962C8B-B14F-4D97-AF65-F5344CB8AC3E}">
        <p14:creationId xmlns:p14="http://schemas.microsoft.com/office/powerpoint/2010/main" val="593342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5" name="Date Placeholder 4"/>
          <p:cNvSpPr>
            <a:spLocks noGrp="1"/>
          </p:cNvSpPr>
          <p:nvPr>
            <p:ph type="dt" sz="half" idx="10"/>
          </p:nvPr>
        </p:nvSpPr>
        <p:spPr/>
        <p:txBody>
          <a:bodyPr/>
          <a:lstStyle/>
          <a:p>
            <a:fld id="{0FA5C44A-A1D8-684F-8C8F-CC0F5C564183}" type="datetime1">
              <a:rPr kumimoji="1" lang="ja-JP" altLang="en-US" smtClean="0"/>
              <a:t>2024/9/30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D51BDA-9B23-FE42-AA69-656D079E40B9}" type="slidenum">
              <a:rPr kumimoji="1" lang="ja-JP" altLang="en-US" smtClean="0"/>
              <a:t>‹#›</a:t>
            </a:fld>
            <a:endParaRPr kumimoji="1" lang="ja-JP" altLang="en-US"/>
          </a:p>
        </p:txBody>
      </p:sp>
    </p:spTree>
    <p:extLst>
      <p:ext uri="{BB962C8B-B14F-4D97-AF65-F5344CB8AC3E}">
        <p14:creationId xmlns:p14="http://schemas.microsoft.com/office/powerpoint/2010/main" val="293452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5" name="Date Placeholder 4"/>
          <p:cNvSpPr>
            <a:spLocks noGrp="1"/>
          </p:cNvSpPr>
          <p:nvPr>
            <p:ph type="dt" sz="half" idx="10"/>
          </p:nvPr>
        </p:nvSpPr>
        <p:spPr/>
        <p:txBody>
          <a:bodyPr/>
          <a:lstStyle/>
          <a:p>
            <a:fld id="{87D04853-9D4E-DD47-95A1-8F50CD5C1ED7}" type="datetime1">
              <a:rPr kumimoji="1" lang="ja-JP" altLang="en-US" smtClean="0"/>
              <a:t>2024/9/30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D51BDA-9B23-FE42-AA69-656D079E40B9}" type="slidenum">
              <a:rPr kumimoji="1" lang="ja-JP" altLang="en-US" smtClean="0"/>
              <a:t>‹#›</a:t>
            </a:fld>
            <a:endParaRPr kumimoji="1" lang="ja-JP" altLang="en-US"/>
          </a:p>
        </p:txBody>
      </p:sp>
    </p:spTree>
    <p:extLst>
      <p:ext uri="{BB962C8B-B14F-4D97-AF65-F5344CB8AC3E}">
        <p14:creationId xmlns:p14="http://schemas.microsoft.com/office/powerpoint/2010/main" val="223311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5949" y="365126"/>
            <a:ext cx="7916863" cy="723899"/>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15949" y="1100601"/>
            <a:ext cx="7916863" cy="52446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A8F9C-F989-844E-9FFE-3C47FCAE82F0}" type="datetime1">
              <a:rPr kumimoji="1" lang="ja-JP" altLang="en-US" smtClean="0"/>
              <a:t>2024/9/30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51BDA-9B23-FE42-AA69-656D079E40B9}" type="slidenum">
              <a:rPr kumimoji="1" lang="ja-JP" altLang="en-US" smtClean="0"/>
              <a:t>‹#›</a:t>
            </a:fld>
            <a:endParaRPr kumimoji="1" lang="ja-JP" altLang="en-US"/>
          </a:p>
        </p:txBody>
      </p:sp>
    </p:spTree>
    <p:extLst>
      <p:ext uri="{BB962C8B-B14F-4D97-AF65-F5344CB8AC3E}">
        <p14:creationId xmlns:p14="http://schemas.microsoft.com/office/powerpoint/2010/main" val="3659886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kumimoji="1" sz="3600" kern="1200">
          <a:solidFill>
            <a:schemeClr val="tx1"/>
          </a:solidFill>
          <a:latin typeface="Meiryo UI" panose="020B0604030504040204" pitchFamily="34" charset="-128"/>
          <a:ea typeface="Meiryo UI" panose="020B0604030504040204" pitchFamily="34" charset="-128"/>
          <a:cs typeface="+mj-cs"/>
        </a:defRPr>
      </a:lvl1pPr>
    </p:titleStyle>
    <p:bodyStyle>
      <a:lvl1pPr marL="228600" indent="-228600" algn="l" defTabSz="914400" rtl="0" eaLnBrk="1" latinLnBrk="0" hangingPunct="1">
        <a:lnSpc>
          <a:spcPct val="110000"/>
        </a:lnSpc>
        <a:spcBef>
          <a:spcPts val="600"/>
        </a:spcBef>
        <a:spcAft>
          <a:spcPts val="0"/>
        </a:spcAft>
        <a:buFont typeface="Wingdings" pitchFamily="2" charset="2"/>
        <a:buChar char="Ø"/>
        <a:defRPr kumimoji="1" sz="24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110000"/>
        </a:lnSpc>
        <a:spcBef>
          <a:spcPts val="0"/>
        </a:spcBef>
        <a:buFont typeface="システムフォント（レギュラー）"/>
        <a:buChar char="-"/>
        <a:defRPr kumimoji="1" sz="2000" kern="1200">
          <a:solidFill>
            <a:schemeClr val="tx1"/>
          </a:solidFill>
          <a:latin typeface="+mn-lt"/>
          <a:ea typeface="+mn-ea"/>
          <a:cs typeface="+mn-cs"/>
        </a:defRPr>
      </a:lvl2pPr>
      <a:lvl3pPr marL="1143000" indent="-228600" algn="l" defTabSz="914400" rtl="0" eaLnBrk="1" latinLnBrk="0" hangingPunct="1">
        <a:lnSpc>
          <a:spcPct val="110000"/>
        </a:lnSpc>
        <a:spcBef>
          <a:spcPts val="0"/>
        </a:spcBef>
        <a:buFont typeface="Arial" panose="020B0604020202020204" pitchFamily="34" charset="0"/>
        <a:buChar char="•"/>
        <a:defRPr kumimoji="1" sz="2000" kern="1200">
          <a:solidFill>
            <a:schemeClr val="tx1"/>
          </a:solidFill>
          <a:latin typeface="+mn-ea"/>
          <a:ea typeface="+mn-ea"/>
          <a:cs typeface="+mn-cs"/>
        </a:defRPr>
      </a:lvl3pPr>
      <a:lvl4pPr marL="1600200" indent="-228600" algn="l" defTabSz="914400" rtl="0" eaLnBrk="1" latinLnBrk="0" hangingPunct="1">
        <a:lnSpc>
          <a:spcPct val="110000"/>
        </a:lnSpc>
        <a:spcBef>
          <a:spcPts val="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10000"/>
        </a:lnSpc>
        <a:spcBef>
          <a:spcPts val="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5" userDrawn="1">
          <p15:clr>
            <a:srgbClr val="F26B43"/>
          </p15:clr>
        </p15:guide>
        <p15:guide id="2" pos="2880" userDrawn="1">
          <p15:clr>
            <a:srgbClr val="F26B43"/>
          </p15:clr>
        </p15:guide>
        <p15:guide id="3" pos="5375" userDrawn="1">
          <p15:clr>
            <a:srgbClr val="F26B43"/>
          </p15:clr>
        </p15:guide>
        <p15:guide id="4" orient="horz" pos="2160" userDrawn="1">
          <p15:clr>
            <a:srgbClr val="F26B43"/>
          </p15:clr>
        </p15:guide>
        <p15:guide id="5" orient="horz" pos="3997" userDrawn="1">
          <p15:clr>
            <a:srgbClr val="F26B43"/>
          </p15:clr>
        </p15:guide>
        <p15:guide id="6" orient="horz" pos="6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www.musen-connect.co.jp/blog/course/trial-production/mechanism-of-bluetooth-stack-structure-overvie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marutsu.co.jp/pc/i/35042729/" TargetMode="External"/><Relationship Id="rId2" Type="http://schemas.openxmlformats.org/officeDocument/2006/relationships/hyperlink" Target="https://www.m2mcraft.co.jp/reyax/RYB080I_lite_EN.pdf" TargetMode="Externa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2xtVVrscpp/mtk3bsp2_stm32h723" TargetMode="External"/><Relationship Id="rId2" Type="http://schemas.openxmlformats.org/officeDocument/2006/relationships/hyperlink" Target="https://github.com/2xtVVrscpp/mtk3bsp2_ra8m1" TargetMode="Externa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BB81A6-48F3-764B-B6D1-079FB041343B}"/>
              </a:ext>
            </a:extLst>
          </p:cNvPr>
          <p:cNvSpPr>
            <a:spLocks noGrp="1"/>
          </p:cNvSpPr>
          <p:nvPr>
            <p:ph type="ctrTitle"/>
          </p:nvPr>
        </p:nvSpPr>
        <p:spPr/>
        <p:txBody>
          <a:bodyPr>
            <a:normAutofit/>
          </a:bodyPr>
          <a:lstStyle/>
          <a:p>
            <a:r>
              <a:rPr kumimoji="1" lang="ja-JP" altLang="en-US" sz="5400">
                <a:latin typeface="Meiryo UI" panose="020B0604030504040204" pitchFamily="34" charset="-128"/>
                <a:ea typeface="Meiryo UI" panose="020B0604030504040204" pitchFamily="34" charset="-128"/>
              </a:rPr>
              <a:t>プログラミングコンテスト</a:t>
            </a:r>
            <a:br>
              <a:rPr kumimoji="1" lang="en-US" altLang="ja-JP" sz="5400" dirty="0">
                <a:latin typeface="Meiryo UI" panose="020B0604030504040204" pitchFamily="34" charset="-128"/>
                <a:ea typeface="Meiryo UI" panose="020B0604030504040204" pitchFamily="34" charset="-128"/>
              </a:rPr>
            </a:br>
            <a:r>
              <a:rPr kumimoji="1" lang="en-US" altLang="ja-JP" sz="5400" dirty="0">
                <a:latin typeface="Meiryo UI" panose="020B0604030504040204" pitchFamily="34" charset="-128"/>
                <a:ea typeface="Meiryo UI" panose="020B0604030504040204" pitchFamily="34" charset="-128"/>
              </a:rPr>
              <a:t>Bluetooth</a:t>
            </a:r>
            <a:r>
              <a:rPr kumimoji="1" lang="ja-JP" altLang="en-US" sz="5400">
                <a:latin typeface="Meiryo UI" panose="020B0604030504040204" pitchFamily="34" charset="-128"/>
                <a:ea typeface="Meiryo UI" panose="020B0604030504040204" pitchFamily="34" charset="-128"/>
              </a:rPr>
              <a:t>開発</a:t>
            </a:r>
          </a:p>
        </p:txBody>
      </p:sp>
      <p:sp>
        <p:nvSpPr>
          <p:cNvPr id="3" name="字幕 2">
            <a:extLst>
              <a:ext uri="{FF2B5EF4-FFF2-40B4-BE49-F238E27FC236}">
                <a16:creationId xmlns:a16="http://schemas.microsoft.com/office/drawing/2014/main" id="{44BAEF42-8234-C54A-9011-219F981C30B7}"/>
              </a:ext>
            </a:extLst>
          </p:cNvPr>
          <p:cNvSpPr>
            <a:spLocks noGrp="1"/>
          </p:cNvSpPr>
          <p:nvPr>
            <p:ph type="subTitle" idx="1"/>
          </p:nvPr>
        </p:nvSpPr>
        <p:spPr/>
        <p:txBody>
          <a:bodyPr/>
          <a:lstStyle/>
          <a:p>
            <a:r>
              <a:rPr kumimoji="1" lang="ja-JP" altLang="en-US"/>
              <a:t>権藤</a:t>
            </a:r>
            <a:r>
              <a:rPr kumimoji="1" lang="en-US" altLang="ja-JP" dirty="0"/>
              <a:t> </a:t>
            </a:r>
            <a:r>
              <a:rPr kumimoji="1" lang="ja-JP" altLang="en-US"/>
              <a:t>昌之</a:t>
            </a:r>
          </a:p>
        </p:txBody>
      </p:sp>
    </p:spTree>
    <p:extLst>
      <p:ext uri="{BB962C8B-B14F-4D97-AF65-F5344CB8AC3E}">
        <p14:creationId xmlns:p14="http://schemas.microsoft.com/office/powerpoint/2010/main" val="3826265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AFDAFE-2566-0F48-A123-E72CB7A1F31B}"/>
              </a:ext>
            </a:extLst>
          </p:cNvPr>
          <p:cNvSpPr>
            <a:spLocks noGrp="1"/>
          </p:cNvSpPr>
          <p:nvPr>
            <p:ph type="title"/>
          </p:nvPr>
        </p:nvSpPr>
        <p:spPr/>
        <p:txBody>
          <a:bodyPr/>
          <a:lstStyle/>
          <a:p>
            <a:r>
              <a:rPr lang="ja-JP" altLang="en-US"/>
              <a:t>謝辞</a:t>
            </a:r>
            <a:endParaRPr kumimoji="1" lang="ja-JP" altLang="en-US"/>
          </a:p>
        </p:txBody>
      </p:sp>
      <p:sp>
        <p:nvSpPr>
          <p:cNvPr id="3" name="コンテンツ プレースホルダー 2">
            <a:extLst>
              <a:ext uri="{FF2B5EF4-FFF2-40B4-BE49-F238E27FC236}">
                <a16:creationId xmlns:a16="http://schemas.microsoft.com/office/drawing/2014/main" id="{A4DE7539-1CBD-994B-8929-53C4B9B26ACA}"/>
              </a:ext>
            </a:extLst>
          </p:cNvPr>
          <p:cNvSpPr>
            <a:spLocks noGrp="1"/>
          </p:cNvSpPr>
          <p:nvPr>
            <p:ph idx="1"/>
          </p:nvPr>
        </p:nvSpPr>
        <p:spPr/>
        <p:txBody>
          <a:bodyPr/>
          <a:lstStyle/>
          <a:p>
            <a:pPr marL="0" indent="0">
              <a:buNone/>
            </a:pPr>
            <a:r>
              <a:rPr lang="en-US" altLang="ja-JP" dirty="0" err="1"/>
              <a:t>mtkernel</a:t>
            </a:r>
            <a:r>
              <a:rPr lang="ja-JP" altLang="en-US"/>
              <a:t>を開発する機会を設けていただきありがとうございました．</a:t>
            </a:r>
            <a:endParaRPr lang="en-US" altLang="ja-JP" dirty="0"/>
          </a:p>
          <a:p>
            <a:pPr marL="0" indent="0">
              <a:buNone/>
            </a:pPr>
            <a:r>
              <a:rPr lang="ja-JP" altLang="en-US"/>
              <a:t>各社の方を招いたウェビナーも相まって開発の流れや</a:t>
            </a:r>
            <a:r>
              <a:rPr lang="en-US" altLang="ja-JP" dirty="0" err="1"/>
              <a:t>mtkernel</a:t>
            </a:r>
            <a:r>
              <a:rPr lang="ja-JP" altLang="en-US"/>
              <a:t>のシステムがどのような構成で動いているのかを理解する良い機会になりました．</a:t>
            </a:r>
            <a:endParaRPr lang="en-US" altLang="ja-JP" dirty="0"/>
          </a:p>
        </p:txBody>
      </p:sp>
      <p:sp>
        <p:nvSpPr>
          <p:cNvPr id="4" name="日付プレースホルダー 3">
            <a:extLst>
              <a:ext uri="{FF2B5EF4-FFF2-40B4-BE49-F238E27FC236}">
                <a16:creationId xmlns:a16="http://schemas.microsoft.com/office/drawing/2014/main" id="{74832695-9D20-854B-A961-3EE1D9FC688D}"/>
              </a:ext>
            </a:extLst>
          </p:cNvPr>
          <p:cNvSpPr>
            <a:spLocks noGrp="1"/>
          </p:cNvSpPr>
          <p:nvPr>
            <p:ph type="dt" sz="half" idx="10"/>
          </p:nvPr>
        </p:nvSpPr>
        <p:spPr/>
        <p:txBody>
          <a:bodyPr/>
          <a:lstStyle/>
          <a:p>
            <a:fld id="{4958B367-DC5C-CD47-9E43-2574E64FE358}" type="datetime1">
              <a:rPr kumimoji="1" lang="ja-JP" altLang="en-US" smtClean="0"/>
              <a:pPr/>
              <a:t>2024/9/30</a:t>
            </a:fld>
            <a:endParaRPr kumimoji="1" lang="ja-JP" altLang="en-US" sz="1800"/>
          </a:p>
        </p:txBody>
      </p:sp>
      <p:sp>
        <p:nvSpPr>
          <p:cNvPr id="5" name="スライド番号プレースホルダー 4">
            <a:extLst>
              <a:ext uri="{FF2B5EF4-FFF2-40B4-BE49-F238E27FC236}">
                <a16:creationId xmlns:a16="http://schemas.microsoft.com/office/drawing/2014/main" id="{266BD44E-CB89-604E-A8E7-7A8C239E3DC1}"/>
              </a:ext>
            </a:extLst>
          </p:cNvPr>
          <p:cNvSpPr>
            <a:spLocks noGrp="1"/>
          </p:cNvSpPr>
          <p:nvPr>
            <p:ph type="sldNum" sz="quarter" idx="12"/>
          </p:nvPr>
        </p:nvSpPr>
        <p:spPr/>
        <p:txBody>
          <a:bodyPr/>
          <a:lstStyle/>
          <a:p>
            <a:fld id="{08D51BDA-9B23-FE42-AA69-656D079E40B9}" type="slidenum">
              <a:rPr kumimoji="1" lang="ja-JP" altLang="en-US" smtClean="0"/>
              <a:pPr/>
              <a:t>9</a:t>
            </a:fld>
            <a:endParaRPr kumimoji="1" lang="ja-JP" altLang="en-US"/>
          </a:p>
        </p:txBody>
      </p:sp>
    </p:spTree>
    <p:extLst>
      <p:ext uri="{BB962C8B-B14F-4D97-AF65-F5344CB8AC3E}">
        <p14:creationId xmlns:p14="http://schemas.microsoft.com/office/powerpoint/2010/main" val="3704191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7FA71B-9642-F448-A3AC-733B7AA2E470}"/>
              </a:ext>
            </a:extLst>
          </p:cNvPr>
          <p:cNvSpPr>
            <a:spLocks noGrp="1"/>
          </p:cNvSpPr>
          <p:nvPr>
            <p:ph type="title"/>
          </p:nvPr>
        </p:nvSpPr>
        <p:spPr/>
        <p:txBody>
          <a:bodyPr>
            <a:normAutofit/>
          </a:bodyPr>
          <a:lstStyle/>
          <a:p>
            <a:r>
              <a:rPr kumimoji="1" lang="ja-JP" altLang="en-US">
                <a:latin typeface="Meiryo UI" panose="020B0604030504040204" pitchFamily="34" charset="-128"/>
                <a:ea typeface="Meiryo UI" panose="020B0604030504040204" pitchFamily="34" charset="-128"/>
              </a:rPr>
              <a:t>目次</a:t>
            </a:r>
          </a:p>
        </p:txBody>
      </p:sp>
      <p:sp>
        <p:nvSpPr>
          <p:cNvPr id="3" name="コンテンツ プレースホルダー 2">
            <a:extLst>
              <a:ext uri="{FF2B5EF4-FFF2-40B4-BE49-F238E27FC236}">
                <a16:creationId xmlns:a16="http://schemas.microsoft.com/office/drawing/2014/main" id="{8665CE9A-CBDC-1F42-9048-40A55434C942}"/>
              </a:ext>
            </a:extLst>
          </p:cNvPr>
          <p:cNvSpPr>
            <a:spLocks noGrp="1"/>
          </p:cNvSpPr>
          <p:nvPr>
            <p:ph idx="1"/>
          </p:nvPr>
        </p:nvSpPr>
        <p:spPr/>
        <p:txBody>
          <a:bodyPr/>
          <a:lstStyle/>
          <a:p>
            <a:pPr marL="457200" indent="-457200">
              <a:lnSpc>
                <a:spcPct val="120000"/>
              </a:lnSpc>
              <a:spcBef>
                <a:spcPts val="600"/>
              </a:spcBef>
              <a:buFont typeface="+mj-lt"/>
              <a:buAutoNum type="arabicPeriod"/>
            </a:pPr>
            <a:r>
              <a:rPr kumimoji="1" lang="ja-JP" altLang="en-US"/>
              <a:t>目的</a:t>
            </a:r>
            <a:endParaRPr kumimoji="1" lang="en-US" altLang="ja-JP" dirty="0"/>
          </a:p>
          <a:p>
            <a:pPr marL="457200" indent="-457200">
              <a:lnSpc>
                <a:spcPct val="120000"/>
              </a:lnSpc>
              <a:spcBef>
                <a:spcPts val="600"/>
              </a:spcBef>
              <a:buFont typeface="+mj-lt"/>
              <a:buAutoNum type="arabicPeriod"/>
            </a:pPr>
            <a:r>
              <a:rPr lang="ja-JP" altLang="en-US"/>
              <a:t>機能概要</a:t>
            </a:r>
            <a:endParaRPr lang="en-US" altLang="ja-JP" dirty="0"/>
          </a:p>
          <a:p>
            <a:pPr marL="457200" indent="-457200">
              <a:lnSpc>
                <a:spcPct val="120000"/>
              </a:lnSpc>
              <a:spcBef>
                <a:spcPts val="600"/>
              </a:spcBef>
              <a:buFont typeface="+mj-lt"/>
              <a:buAutoNum type="arabicPeriod"/>
            </a:pPr>
            <a:r>
              <a:rPr kumimoji="1" lang="ja-JP" altLang="en-US"/>
              <a:t>デバイス選定</a:t>
            </a:r>
            <a:endParaRPr kumimoji="1" lang="en-US" altLang="ja-JP" dirty="0"/>
          </a:p>
          <a:p>
            <a:pPr marL="457200" indent="-457200">
              <a:lnSpc>
                <a:spcPct val="120000"/>
              </a:lnSpc>
              <a:spcBef>
                <a:spcPts val="600"/>
              </a:spcBef>
              <a:buFont typeface="+mj-lt"/>
              <a:buAutoNum type="arabicPeriod"/>
            </a:pPr>
            <a:r>
              <a:rPr lang="ja-JP" altLang="en-US"/>
              <a:t>成果</a:t>
            </a:r>
            <a:endParaRPr lang="en-US" altLang="ja-JP" dirty="0"/>
          </a:p>
          <a:p>
            <a:pPr marL="457200" indent="-457200">
              <a:lnSpc>
                <a:spcPct val="120000"/>
              </a:lnSpc>
              <a:spcBef>
                <a:spcPts val="600"/>
              </a:spcBef>
              <a:buFont typeface="+mj-lt"/>
              <a:buAutoNum type="arabicPeriod"/>
            </a:pPr>
            <a:r>
              <a:rPr kumimoji="1" lang="ja-JP" altLang="en-US"/>
              <a:t>開発時に気付いた問題</a:t>
            </a:r>
            <a:endParaRPr kumimoji="1" lang="en-US" altLang="ja-JP" dirty="0"/>
          </a:p>
          <a:p>
            <a:pPr marL="457200" indent="-457200">
              <a:lnSpc>
                <a:spcPct val="120000"/>
              </a:lnSpc>
              <a:spcBef>
                <a:spcPts val="600"/>
              </a:spcBef>
              <a:buFont typeface="+mj-lt"/>
              <a:buAutoNum type="arabicPeriod"/>
            </a:pPr>
            <a:r>
              <a:rPr lang="ja-JP" altLang="en-US"/>
              <a:t>今後の展望</a:t>
            </a:r>
            <a:endParaRPr kumimoji="1" lang="en-US" altLang="ja-JP" dirty="0"/>
          </a:p>
          <a:p>
            <a:pPr lvl="1">
              <a:lnSpc>
                <a:spcPct val="120000"/>
              </a:lnSpc>
              <a:spcBef>
                <a:spcPts val="0"/>
              </a:spcBef>
            </a:pPr>
            <a:endParaRPr lang="en-US" altLang="ja-JP" sz="2000" dirty="0">
              <a:latin typeface="Meiryo UI" panose="020B0604030504040204" pitchFamily="34" charset="-128"/>
              <a:ea typeface="Meiryo UI" panose="020B0604030504040204" pitchFamily="34" charset="-128"/>
            </a:endParaRPr>
          </a:p>
          <a:p>
            <a:pPr lvl="2">
              <a:lnSpc>
                <a:spcPct val="120000"/>
              </a:lnSpc>
              <a:spcBef>
                <a:spcPts val="0"/>
              </a:spcBef>
            </a:pPr>
            <a:endParaRPr kumimoji="1" lang="ja-JP" altLang="en-US">
              <a:latin typeface="Meiryo UI" panose="020B0604030504040204" pitchFamily="34" charset="-128"/>
              <a:ea typeface="Meiryo UI" panose="020B0604030504040204" pitchFamily="34" charset="-128"/>
            </a:endParaRPr>
          </a:p>
        </p:txBody>
      </p:sp>
      <p:sp>
        <p:nvSpPr>
          <p:cNvPr id="4" name="日付プレースホルダー 3">
            <a:extLst>
              <a:ext uri="{FF2B5EF4-FFF2-40B4-BE49-F238E27FC236}">
                <a16:creationId xmlns:a16="http://schemas.microsoft.com/office/drawing/2014/main" id="{10C9A974-2E87-D346-8A15-B6D136E49A26}"/>
              </a:ext>
            </a:extLst>
          </p:cNvPr>
          <p:cNvSpPr>
            <a:spLocks noGrp="1"/>
          </p:cNvSpPr>
          <p:nvPr>
            <p:ph type="dt" sz="half" idx="10"/>
          </p:nvPr>
        </p:nvSpPr>
        <p:spPr/>
        <p:txBody>
          <a:bodyPr/>
          <a:lstStyle/>
          <a:p>
            <a:fld id="{C9F25897-5151-7748-A1B9-E01E6D3BD4C9}" type="datetime1">
              <a:rPr kumimoji="1" lang="ja-JP" altLang="en-US" smtClean="0"/>
              <a:t>2024/9/30</a:t>
            </a:fld>
            <a:endParaRPr kumimoji="1" lang="ja-JP" altLang="en-US"/>
          </a:p>
        </p:txBody>
      </p:sp>
      <p:sp>
        <p:nvSpPr>
          <p:cNvPr id="5" name="スライド番号プレースホルダー 4">
            <a:extLst>
              <a:ext uri="{FF2B5EF4-FFF2-40B4-BE49-F238E27FC236}">
                <a16:creationId xmlns:a16="http://schemas.microsoft.com/office/drawing/2014/main" id="{C584E912-4F1B-6F46-BD14-A7F4C83F2979}"/>
              </a:ext>
            </a:extLst>
          </p:cNvPr>
          <p:cNvSpPr>
            <a:spLocks noGrp="1"/>
          </p:cNvSpPr>
          <p:nvPr>
            <p:ph type="sldNum" sz="quarter" idx="12"/>
          </p:nvPr>
        </p:nvSpPr>
        <p:spPr/>
        <p:txBody>
          <a:bodyPr/>
          <a:lstStyle/>
          <a:p>
            <a:fld id="{08D51BDA-9B23-FE42-AA69-656D079E40B9}" type="slidenum">
              <a:rPr kumimoji="1" lang="ja-JP" altLang="en-US" smtClean="0"/>
              <a:t>1</a:t>
            </a:fld>
            <a:endParaRPr kumimoji="1" lang="ja-JP" altLang="en-US"/>
          </a:p>
        </p:txBody>
      </p:sp>
    </p:spTree>
    <p:extLst>
      <p:ext uri="{BB962C8B-B14F-4D97-AF65-F5344CB8AC3E}">
        <p14:creationId xmlns:p14="http://schemas.microsoft.com/office/powerpoint/2010/main" val="128992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6747C6-1B44-AD49-99CD-59E33FB489AF}"/>
              </a:ext>
            </a:extLst>
          </p:cNvPr>
          <p:cNvSpPr>
            <a:spLocks noGrp="1"/>
          </p:cNvSpPr>
          <p:nvPr>
            <p:ph type="title"/>
          </p:nvPr>
        </p:nvSpPr>
        <p:spPr/>
        <p:txBody>
          <a:bodyPr/>
          <a:lstStyle/>
          <a:p>
            <a:r>
              <a:rPr kumimoji="1" lang="ja-JP" altLang="en-US"/>
              <a:t>目的</a:t>
            </a:r>
          </a:p>
        </p:txBody>
      </p:sp>
      <p:sp>
        <p:nvSpPr>
          <p:cNvPr id="3" name="コンテンツ プレースホルダー 2">
            <a:extLst>
              <a:ext uri="{FF2B5EF4-FFF2-40B4-BE49-F238E27FC236}">
                <a16:creationId xmlns:a16="http://schemas.microsoft.com/office/drawing/2014/main" id="{80FD5092-418D-D14B-9B3D-0C1E60B003D4}"/>
              </a:ext>
            </a:extLst>
          </p:cNvPr>
          <p:cNvSpPr>
            <a:spLocks noGrp="1"/>
          </p:cNvSpPr>
          <p:nvPr>
            <p:ph idx="1"/>
          </p:nvPr>
        </p:nvSpPr>
        <p:spPr/>
        <p:txBody>
          <a:bodyPr/>
          <a:lstStyle/>
          <a:p>
            <a:r>
              <a:rPr lang="el-GR" altLang="ja-JP" dirty="0"/>
              <a:t>μ</a:t>
            </a:r>
            <a:r>
              <a:rPr lang="en" altLang="ja-JP" dirty="0" err="1"/>
              <a:t>TKernel</a:t>
            </a:r>
            <a:r>
              <a:rPr lang="ja-JP" altLang="en-US"/>
              <a:t>において様々なデバイスを容易に使えるようにする．</a:t>
            </a:r>
            <a:endParaRPr lang="en-US" altLang="ja-JP" dirty="0"/>
          </a:p>
          <a:p>
            <a:r>
              <a:rPr lang="ja-JP" altLang="en-US"/>
              <a:t>本開発では，下記の</a:t>
            </a:r>
            <a:r>
              <a:rPr lang="en-US" altLang="ja-JP" dirty="0"/>
              <a:t>2</a:t>
            </a:r>
            <a:r>
              <a:rPr lang="ja-JP" altLang="en-US"/>
              <a:t>つを目指すこととする</a:t>
            </a:r>
            <a:endParaRPr lang="en-US" altLang="ja-JP" dirty="0"/>
          </a:p>
          <a:p>
            <a:pPr lvl="1"/>
            <a:r>
              <a:rPr lang="en" altLang="ja-JP" dirty="0"/>
              <a:t>Bluetooth/BLE</a:t>
            </a:r>
            <a:r>
              <a:rPr lang="ja-JP" altLang="en-US"/>
              <a:t>デバイスの通信</a:t>
            </a:r>
            <a:endParaRPr lang="en-US" altLang="ja-JP" dirty="0"/>
          </a:p>
          <a:p>
            <a:pPr lvl="1"/>
            <a:r>
              <a:rPr lang="ja-JP" altLang="en-US"/>
              <a:t>プロトコルスタックの構築</a:t>
            </a:r>
            <a:endParaRPr lang="en-US" altLang="ja-JP" dirty="0"/>
          </a:p>
          <a:p>
            <a:pPr marL="0" indent="0">
              <a:buNone/>
            </a:pPr>
            <a:endParaRPr lang="ja-JP" altLang="en-US"/>
          </a:p>
          <a:p>
            <a:endParaRPr kumimoji="1" lang="ja-JP" altLang="en-US"/>
          </a:p>
        </p:txBody>
      </p:sp>
      <p:sp>
        <p:nvSpPr>
          <p:cNvPr id="4" name="日付プレースホルダー 3">
            <a:extLst>
              <a:ext uri="{FF2B5EF4-FFF2-40B4-BE49-F238E27FC236}">
                <a16:creationId xmlns:a16="http://schemas.microsoft.com/office/drawing/2014/main" id="{264277FD-A88E-5E48-9BC4-39467EC53A5F}"/>
              </a:ext>
            </a:extLst>
          </p:cNvPr>
          <p:cNvSpPr>
            <a:spLocks noGrp="1"/>
          </p:cNvSpPr>
          <p:nvPr>
            <p:ph type="dt" sz="half" idx="10"/>
          </p:nvPr>
        </p:nvSpPr>
        <p:spPr/>
        <p:txBody>
          <a:bodyPr/>
          <a:lstStyle/>
          <a:p>
            <a:fld id="{4958B367-DC5C-CD47-9E43-2574E64FE358}" type="datetime1">
              <a:rPr kumimoji="1" lang="ja-JP" altLang="en-US" smtClean="0"/>
              <a:pPr/>
              <a:t>2024/9/30</a:t>
            </a:fld>
            <a:endParaRPr kumimoji="1" lang="ja-JP" altLang="en-US" sz="1800"/>
          </a:p>
        </p:txBody>
      </p:sp>
      <p:sp>
        <p:nvSpPr>
          <p:cNvPr id="5" name="スライド番号プレースホルダー 4">
            <a:extLst>
              <a:ext uri="{FF2B5EF4-FFF2-40B4-BE49-F238E27FC236}">
                <a16:creationId xmlns:a16="http://schemas.microsoft.com/office/drawing/2014/main" id="{23B1E731-21BA-5246-BB3E-135475022D04}"/>
              </a:ext>
            </a:extLst>
          </p:cNvPr>
          <p:cNvSpPr>
            <a:spLocks noGrp="1"/>
          </p:cNvSpPr>
          <p:nvPr>
            <p:ph type="sldNum" sz="quarter" idx="12"/>
          </p:nvPr>
        </p:nvSpPr>
        <p:spPr/>
        <p:txBody>
          <a:bodyPr/>
          <a:lstStyle/>
          <a:p>
            <a:fld id="{08D51BDA-9B23-FE42-AA69-656D079E40B9}" type="slidenum">
              <a:rPr kumimoji="1" lang="ja-JP" altLang="en-US" smtClean="0"/>
              <a:pPr/>
              <a:t>2</a:t>
            </a:fld>
            <a:endParaRPr kumimoji="1" lang="ja-JP" altLang="en-US"/>
          </a:p>
        </p:txBody>
      </p:sp>
      <p:pic>
        <p:nvPicPr>
          <p:cNvPr id="8" name="図 7">
            <a:extLst>
              <a:ext uri="{FF2B5EF4-FFF2-40B4-BE49-F238E27FC236}">
                <a16:creationId xmlns:a16="http://schemas.microsoft.com/office/drawing/2014/main" id="{B7530B9E-8981-7A43-BD7A-81EE4EAD0B2D}"/>
              </a:ext>
            </a:extLst>
          </p:cNvPr>
          <p:cNvPicPr>
            <a:picLocks noChangeAspect="1"/>
          </p:cNvPicPr>
          <p:nvPr/>
        </p:nvPicPr>
        <p:blipFill rotWithShape="1">
          <a:blip r:embed="rId2"/>
          <a:srcRect l="7563" t="5555" r="5882" b="13889"/>
          <a:stretch/>
        </p:blipFill>
        <p:spPr>
          <a:xfrm>
            <a:off x="1281906" y="4330436"/>
            <a:ext cx="2616200" cy="736600"/>
          </a:xfrm>
          <a:prstGeom prst="rect">
            <a:avLst/>
          </a:prstGeom>
        </p:spPr>
      </p:pic>
      <p:pic>
        <p:nvPicPr>
          <p:cNvPr id="10" name="図 9">
            <a:extLst>
              <a:ext uri="{FF2B5EF4-FFF2-40B4-BE49-F238E27FC236}">
                <a16:creationId xmlns:a16="http://schemas.microsoft.com/office/drawing/2014/main" id="{280635F2-9A46-BB49-BC57-DA6EBA534287}"/>
              </a:ext>
            </a:extLst>
          </p:cNvPr>
          <p:cNvPicPr>
            <a:picLocks noChangeAspect="1"/>
          </p:cNvPicPr>
          <p:nvPr/>
        </p:nvPicPr>
        <p:blipFill rotWithShape="1">
          <a:blip r:embed="rId3"/>
          <a:srcRect r="3950" b="2007"/>
          <a:stretch/>
        </p:blipFill>
        <p:spPr>
          <a:xfrm>
            <a:off x="4564062" y="2625462"/>
            <a:ext cx="3976687" cy="3409949"/>
          </a:xfrm>
          <a:prstGeom prst="rect">
            <a:avLst/>
          </a:prstGeom>
        </p:spPr>
      </p:pic>
      <p:sp>
        <p:nvSpPr>
          <p:cNvPr id="11" name="正方形/長方形 10">
            <a:extLst>
              <a:ext uri="{FF2B5EF4-FFF2-40B4-BE49-F238E27FC236}">
                <a16:creationId xmlns:a16="http://schemas.microsoft.com/office/drawing/2014/main" id="{9809CBA1-76DB-024E-BD0A-7645D4BD304C}"/>
              </a:ext>
            </a:extLst>
          </p:cNvPr>
          <p:cNvSpPr/>
          <p:nvPr/>
        </p:nvSpPr>
        <p:spPr>
          <a:xfrm>
            <a:off x="6539706" y="6046987"/>
            <a:ext cx="1993900" cy="307777"/>
          </a:xfrm>
          <a:prstGeom prst="rect">
            <a:avLst/>
          </a:prstGeom>
        </p:spPr>
        <p:txBody>
          <a:bodyPr wrap="square">
            <a:spAutoFit/>
          </a:bodyPr>
          <a:lstStyle/>
          <a:p>
            <a:pPr algn="r"/>
            <a:r>
              <a:rPr lang="ja-JP" altLang="en-US" sz="1400">
                <a:hlinkClick r:id="rId4"/>
              </a:rPr>
              <a:t>ムセンコネクトより</a:t>
            </a:r>
            <a:endParaRPr lang="ja-JP" altLang="en-US" sz="1400"/>
          </a:p>
        </p:txBody>
      </p:sp>
    </p:spTree>
    <p:extLst>
      <p:ext uri="{BB962C8B-B14F-4D97-AF65-F5344CB8AC3E}">
        <p14:creationId xmlns:p14="http://schemas.microsoft.com/office/powerpoint/2010/main" val="3318466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F95AB-22C7-8543-A42C-030D706C887C}"/>
              </a:ext>
            </a:extLst>
          </p:cNvPr>
          <p:cNvSpPr>
            <a:spLocks noGrp="1"/>
          </p:cNvSpPr>
          <p:nvPr>
            <p:ph type="title"/>
          </p:nvPr>
        </p:nvSpPr>
        <p:spPr/>
        <p:txBody>
          <a:bodyPr/>
          <a:lstStyle/>
          <a:p>
            <a:r>
              <a:rPr kumimoji="1" lang="ja-JP" altLang="en-US"/>
              <a:t>機能概要</a:t>
            </a:r>
          </a:p>
        </p:txBody>
      </p:sp>
      <p:sp>
        <p:nvSpPr>
          <p:cNvPr id="3" name="コンテンツ プレースホルダー 2">
            <a:extLst>
              <a:ext uri="{FF2B5EF4-FFF2-40B4-BE49-F238E27FC236}">
                <a16:creationId xmlns:a16="http://schemas.microsoft.com/office/drawing/2014/main" id="{F835AFAC-61EF-BC42-B07A-73407D780823}"/>
              </a:ext>
            </a:extLst>
          </p:cNvPr>
          <p:cNvSpPr>
            <a:spLocks noGrp="1"/>
          </p:cNvSpPr>
          <p:nvPr>
            <p:ph idx="1"/>
          </p:nvPr>
        </p:nvSpPr>
        <p:spPr/>
        <p:txBody>
          <a:bodyPr/>
          <a:lstStyle/>
          <a:p>
            <a:r>
              <a:rPr lang="ja-JP" altLang="en-US"/>
              <a:t>マイコンが</a:t>
            </a:r>
            <a:r>
              <a:rPr lang="en" altLang="ja-JP" dirty="0" err="1"/>
              <a:t>Bluetoooth</a:t>
            </a:r>
            <a:r>
              <a:rPr lang="ja-JP" altLang="en-US"/>
              <a:t>モジュールにアクセスし、任意のパケットを送信できる。</a:t>
            </a:r>
            <a:endParaRPr lang="en-US" altLang="ja-JP" dirty="0"/>
          </a:p>
          <a:p>
            <a:pPr lvl="1"/>
            <a:r>
              <a:rPr lang="ja-JP" altLang="en-US"/>
              <a:t>対象となるデバイスでそのパケットを解釈できる。</a:t>
            </a:r>
            <a:br>
              <a:rPr lang="en-US" altLang="ja-JP" dirty="0"/>
            </a:br>
            <a:r>
              <a:rPr lang="ja-JP" altLang="en-US"/>
              <a:t>逆に対象となるデバイスから送信されたパケットを</a:t>
            </a:r>
            <a:br>
              <a:rPr lang="en-US" altLang="ja-JP" dirty="0"/>
            </a:br>
            <a:r>
              <a:rPr lang="ja-JP" altLang="en-US"/>
              <a:t>マイコンで受信でき、内容を解釈できる。</a:t>
            </a:r>
          </a:p>
          <a:p>
            <a:endParaRPr kumimoji="1" lang="ja-JP" altLang="en-US"/>
          </a:p>
        </p:txBody>
      </p:sp>
      <p:sp>
        <p:nvSpPr>
          <p:cNvPr id="4" name="日付プレースホルダー 3">
            <a:extLst>
              <a:ext uri="{FF2B5EF4-FFF2-40B4-BE49-F238E27FC236}">
                <a16:creationId xmlns:a16="http://schemas.microsoft.com/office/drawing/2014/main" id="{7028EDC0-6AD1-9E4E-965C-CF91A191428B}"/>
              </a:ext>
            </a:extLst>
          </p:cNvPr>
          <p:cNvSpPr>
            <a:spLocks noGrp="1"/>
          </p:cNvSpPr>
          <p:nvPr>
            <p:ph type="dt" sz="half" idx="10"/>
          </p:nvPr>
        </p:nvSpPr>
        <p:spPr/>
        <p:txBody>
          <a:bodyPr/>
          <a:lstStyle/>
          <a:p>
            <a:fld id="{4958B367-DC5C-CD47-9E43-2574E64FE358}" type="datetime1">
              <a:rPr kumimoji="1" lang="ja-JP" altLang="en-US" smtClean="0"/>
              <a:pPr/>
              <a:t>2024/9/30</a:t>
            </a:fld>
            <a:endParaRPr kumimoji="1" lang="ja-JP" altLang="en-US" sz="1800"/>
          </a:p>
        </p:txBody>
      </p:sp>
      <p:sp>
        <p:nvSpPr>
          <p:cNvPr id="5" name="スライド番号プレースホルダー 4">
            <a:extLst>
              <a:ext uri="{FF2B5EF4-FFF2-40B4-BE49-F238E27FC236}">
                <a16:creationId xmlns:a16="http://schemas.microsoft.com/office/drawing/2014/main" id="{DD473E77-C6EA-2047-959A-924D7FE262EE}"/>
              </a:ext>
            </a:extLst>
          </p:cNvPr>
          <p:cNvSpPr>
            <a:spLocks noGrp="1"/>
          </p:cNvSpPr>
          <p:nvPr>
            <p:ph type="sldNum" sz="quarter" idx="12"/>
          </p:nvPr>
        </p:nvSpPr>
        <p:spPr/>
        <p:txBody>
          <a:bodyPr/>
          <a:lstStyle/>
          <a:p>
            <a:fld id="{08D51BDA-9B23-FE42-AA69-656D079E40B9}" type="slidenum">
              <a:rPr kumimoji="1" lang="ja-JP" altLang="en-US" smtClean="0"/>
              <a:pPr/>
              <a:t>3</a:t>
            </a:fld>
            <a:endParaRPr kumimoji="1" lang="ja-JP" altLang="en-US"/>
          </a:p>
        </p:txBody>
      </p:sp>
      <p:grpSp>
        <p:nvGrpSpPr>
          <p:cNvPr id="16" name="グループ化 15">
            <a:extLst>
              <a:ext uri="{FF2B5EF4-FFF2-40B4-BE49-F238E27FC236}">
                <a16:creationId xmlns:a16="http://schemas.microsoft.com/office/drawing/2014/main" id="{09EB0074-3F01-E64F-BC25-F87CD3265C46}"/>
              </a:ext>
            </a:extLst>
          </p:cNvPr>
          <p:cNvGrpSpPr/>
          <p:nvPr/>
        </p:nvGrpSpPr>
        <p:grpSpPr>
          <a:xfrm>
            <a:off x="857447" y="3429000"/>
            <a:ext cx="2663825" cy="3032037"/>
            <a:chOff x="1514475" y="3429000"/>
            <a:chExt cx="2663825" cy="3032037"/>
          </a:xfrm>
        </p:grpSpPr>
        <p:pic>
          <p:nvPicPr>
            <p:cNvPr id="7" name="図 6">
              <a:extLst>
                <a:ext uri="{FF2B5EF4-FFF2-40B4-BE49-F238E27FC236}">
                  <a16:creationId xmlns:a16="http://schemas.microsoft.com/office/drawing/2014/main" id="{DC0910E4-7489-8546-AD7C-582A31DA2313}"/>
                </a:ext>
              </a:extLst>
            </p:cNvPr>
            <p:cNvPicPr>
              <a:picLocks noChangeAspect="1"/>
            </p:cNvPicPr>
            <p:nvPr/>
          </p:nvPicPr>
          <p:blipFill>
            <a:blip r:embed="rId2"/>
            <a:stretch>
              <a:fillRect/>
            </a:stretch>
          </p:blipFill>
          <p:spPr>
            <a:xfrm>
              <a:off x="1514475" y="3429000"/>
              <a:ext cx="2343150" cy="3032037"/>
            </a:xfrm>
            <a:prstGeom prst="rect">
              <a:avLst/>
            </a:prstGeom>
          </p:spPr>
        </p:pic>
        <p:pic>
          <p:nvPicPr>
            <p:cNvPr id="11" name="図 10">
              <a:extLst>
                <a:ext uri="{FF2B5EF4-FFF2-40B4-BE49-F238E27FC236}">
                  <a16:creationId xmlns:a16="http://schemas.microsoft.com/office/drawing/2014/main" id="{7958FDCE-8849-B946-85A4-9D1A44381454}"/>
                </a:ext>
              </a:extLst>
            </p:cNvPr>
            <p:cNvPicPr>
              <a:picLocks noChangeAspect="1"/>
            </p:cNvPicPr>
            <p:nvPr/>
          </p:nvPicPr>
          <p:blipFill>
            <a:blip r:embed="rId3"/>
            <a:stretch>
              <a:fillRect/>
            </a:stretch>
          </p:blipFill>
          <p:spPr>
            <a:xfrm>
              <a:off x="3168650" y="3481456"/>
              <a:ext cx="1009650" cy="1009650"/>
            </a:xfrm>
            <a:prstGeom prst="rect">
              <a:avLst/>
            </a:prstGeom>
          </p:spPr>
        </p:pic>
      </p:grpSp>
      <p:grpSp>
        <p:nvGrpSpPr>
          <p:cNvPr id="15" name="グループ化 14">
            <a:extLst>
              <a:ext uri="{FF2B5EF4-FFF2-40B4-BE49-F238E27FC236}">
                <a16:creationId xmlns:a16="http://schemas.microsoft.com/office/drawing/2014/main" id="{236029EF-9226-A64B-83D1-733F56087781}"/>
              </a:ext>
            </a:extLst>
          </p:cNvPr>
          <p:cNvGrpSpPr/>
          <p:nvPr/>
        </p:nvGrpSpPr>
        <p:grpSpPr>
          <a:xfrm>
            <a:off x="6040039" y="3901384"/>
            <a:ext cx="1650207" cy="2071619"/>
            <a:chOff x="5690393" y="3986281"/>
            <a:chExt cx="1650207" cy="2071619"/>
          </a:xfrm>
        </p:grpSpPr>
        <p:pic>
          <p:nvPicPr>
            <p:cNvPr id="9" name="図 8">
              <a:extLst>
                <a:ext uri="{FF2B5EF4-FFF2-40B4-BE49-F238E27FC236}">
                  <a16:creationId xmlns:a16="http://schemas.microsoft.com/office/drawing/2014/main" id="{E94F14CB-D2CB-BE4A-965D-AFA4EB55F124}"/>
                </a:ext>
              </a:extLst>
            </p:cNvPr>
            <p:cNvPicPr>
              <a:picLocks noChangeAspect="1"/>
            </p:cNvPicPr>
            <p:nvPr/>
          </p:nvPicPr>
          <p:blipFill>
            <a:blip r:embed="rId4"/>
            <a:stretch>
              <a:fillRect/>
            </a:stretch>
          </p:blipFill>
          <p:spPr>
            <a:xfrm>
              <a:off x="5899150" y="4491106"/>
              <a:ext cx="1441450" cy="1566794"/>
            </a:xfrm>
            <a:prstGeom prst="rect">
              <a:avLst/>
            </a:prstGeom>
          </p:spPr>
        </p:pic>
        <p:pic>
          <p:nvPicPr>
            <p:cNvPr id="14" name="図 13">
              <a:extLst>
                <a:ext uri="{FF2B5EF4-FFF2-40B4-BE49-F238E27FC236}">
                  <a16:creationId xmlns:a16="http://schemas.microsoft.com/office/drawing/2014/main" id="{B5D4C1E9-098C-5347-9FFB-E69B86A6876D}"/>
                </a:ext>
              </a:extLst>
            </p:cNvPr>
            <p:cNvPicPr>
              <a:picLocks noChangeAspect="1"/>
            </p:cNvPicPr>
            <p:nvPr/>
          </p:nvPicPr>
          <p:blipFill>
            <a:blip r:embed="rId3"/>
            <a:stretch>
              <a:fillRect/>
            </a:stretch>
          </p:blipFill>
          <p:spPr>
            <a:xfrm>
              <a:off x="5690393" y="3986281"/>
              <a:ext cx="1009650" cy="1009650"/>
            </a:xfrm>
            <a:prstGeom prst="rect">
              <a:avLst/>
            </a:prstGeom>
          </p:spPr>
        </p:pic>
      </p:grpSp>
      <p:sp>
        <p:nvSpPr>
          <p:cNvPr id="17" name="左右矢印 16">
            <a:extLst>
              <a:ext uri="{FF2B5EF4-FFF2-40B4-BE49-F238E27FC236}">
                <a16:creationId xmlns:a16="http://schemas.microsoft.com/office/drawing/2014/main" id="{61701CDC-0CE1-CF4C-9120-952655E0A75F}"/>
              </a:ext>
            </a:extLst>
          </p:cNvPr>
          <p:cNvSpPr/>
          <p:nvPr/>
        </p:nvSpPr>
        <p:spPr>
          <a:xfrm>
            <a:off x="3670300" y="4854211"/>
            <a:ext cx="1803400" cy="554029"/>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sz="2400">
              <a:latin typeface="Meiryo UI" panose="020B0604030504040204" pitchFamily="34" charset="-128"/>
              <a:ea typeface="Meiryo UI" panose="020B0604030504040204" pitchFamily="34" charset="-128"/>
            </a:endParaRPr>
          </a:p>
        </p:txBody>
      </p:sp>
      <p:sp>
        <p:nvSpPr>
          <p:cNvPr id="18" name="テキスト ボックス 17">
            <a:extLst>
              <a:ext uri="{FF2B5EF4-FFF2-40B4-BE49-F238E27FC236}">
                <a16:creationId xmlns:a16="http://schemas.microsoft.com/office/drawing/2014/main" id="{B9074200-15E3-A046-9C94-F48792D4C90A}"/>
              </a:ext>
            </a:extLst>
          </p:cNvPr>
          <p:cNvSpPr txBox="1"/>
          <p:nvPr/>
        </p:nvSpPr>
        <p:spPr>
          <a:xfrm>
            <a:off x="3472954" y="5524038"/>
            <a:ext cx="2198092" cy="461665"/>
          </a:xfrm>
          <a:prstGeom prst="rect">
            <a:avLst/>
          </a:prstGeom>
          <a:noFill/>
        </p:spPr>
        <p:txBody>
          <a:bodyPr wrap="square" rtlCol="0">
            <a:spAutoFit/>
          </a:bodyPr>
          <a:lstStyle/>
          <a:p>
            <a:pPr algn="ctr"/>
            <a:r>
              <a:rPr kumimoji="1" lang="ja-JP" altLang="en-US" sz="2400">
                <a:latin typeface="Meiryo UI" panose="020B0604030504040204" pitchFamily="34" charset="-128"/>
                <a:ea typeface="Meiryo UI" panose="020B0604030504040204" pitchFamily="34" charset="-128"/>
              </a:rPr>
              <a:t>データ通信</a:t>
            </a:r>
          </a:p>
        </p:txBody>
      </p:sp>
    </p:spTree>
    <p:extLst>
      <p:ext uri="{BB962C8B-B14F-4D97-AF65-F5344CB8AC3E}">
        <p14:creationId xmlns:p14="http://schemas.microsoft.com/office/powerpoint/2010/main" val="3160483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FF501B-0DDE-A647-A107-C1CC16CE2C52}"/>
              </a:ext>
            </a:extLst>
          </p:cNvPr>
          <p:cNvSpPr>
            <a:spLocks noGrp="1"/>
          </p:cNvSpPr>
          <p:nvPr>
            <p:ph type="title"/>
          </p:nvPr>
        </p:nvSpPr>
        <p:spPr/>
        <p:txBody>
          <a:bodyPr/>
          <a:lstStyle/>
          <a:p>
            <a:r>
              <a:rPr kumimoji="1" lang="ja-JP" altLang="en-US"/>
              <a:t>デバイス選定</a:t>
            </a:r>
          </a:p>
        </p:txBody>
      </p:sp>
      <p:sp>
        <p:nvSpPr>
          <p:cNvPr id="3" name="コンテンツ プレースホルダー 2">
            <a:extLst>
              <a:ext uri="{FF2B5EF4-FFF2-40B4-BE49-F238E27FC236}">
                <a16:creationId xmlns:a16="http://schemas.microsoft.com/office/drawing/2014/main" id="{9E8BF0BC-0388-E14A-93CE-A5F2B8C3521B}"/>
              </a:ext>
            </a:extLst>
          </p:cNvPr>
          <p:cNvSpPr>
            <a:spLocks noGrp="1"/>
          </p:cNvSpPr>
          <p:nvPr>
            <p:ph idx="1"/>
          </p:nvPr>
        </p:nvSpPr>
        <p:spPr>
          <a:xfrm>
            <a:off x="615949" y="1100601"/>
            <a:ext cx="7916863" cy="5244638"/>
          </a:xfrm>
        </p:spPr>
        <p:txBody>
          <a:bodyPr/>
          <a:lstStyle/>
          <a:p>
            <a:r>
              <a:rPr lang="ja-JP" altLang="en-US"/>
              <a:t>開発にあたって，はじめに</a:t>
            </a:r>
            <a:r>
              <a:rPr lang="en-US" altLang="ja-JP" dirty="0"/>
              <a:t>Bluetooth</a:t>
            </a:r>
            <a:r>
              <a:rPr lang="ja-JP" altLang="en-US"/>
              <a:t>デバイスを選定した</a:t>
            </a:r>
            <a:endParaRPr lang="en-US" altLang="ja-JP" dirty="0"/>
          </a:p>
          <a:p>
            <a:r>
              <a:rPr kumimoji="1" lang="ja-JP" altLang="en-US"/>
              <a:t>要件</a:t>
            </a:r>
            <a:endParaRPr kumimoji="1" lang="en-US" altLang="ja-JP" dirty="0"/>
          </a:p>
          <a:p>
            <a:pPr lvl="1"/>
            <a:r>
              <a:rPr lang="ja-JP" altLang="en-US"/>
              <a:t>技適マークがある</a:t>
            </a:r>
            <a:endParaRPr lang="en-US" altLang="ja-JP" dirty="0"/>
          </a:p>
          <a:p>
            <a:pPr lvl="1"/>
            <a:r>
              <a:rPr kumimoji="1" lang="ja-JP" altLang="en-US"/>
              <a:t>モジュールとして使える</a:t>
            </a:r>
            <a:endParaRPr kumimoji="1" lang="en-US" altLang="ja-JP" dirty="0"/>
          </a:p>
          <a:p>
            <a:pPr lvl="1"/>
            <a:r>
              <a:rPr lang="ja-JP" altLang="en-US"/>
              <a:t>安価</a:t>
            </a:r>
            <a:endParaRPr kumimoji="1" lang="ja-JP" altLang="en-US"/>
          </a:p>
        </p:txBody>
      </p:sp>
      <p:sp>
        <p:nvSpPr>
          <p:cNvPr id="4" name="日付プレースホルダー 3">
            <a:extLst>
              <a:ext uri="{FF2B5EF4-FFF2-40B4-BE49-F238E27FC236}">
                <a16:creationId xmlns:a16="http://schemas.microsoft.com/office/drawing/2014/main" id="{C9AF5CE4-B354-8D40-AFDD-553A2198CD62}"/>
              </a:ext>
            </a:extLst>
          </p:cNvPr>
          <p:cNvSpPr>
            <a:spLocks noGrp="1"/>
          </p:cNvSpPr>
          <p:nvPr>
            <p:ph type="dt" sz="half" idx="10"/>
          </p:nvPr>
        </p:nvSpPr>
        <p:spPr/>
        <p:txBody>
          <a:bodyPr/>
          <a:lstStyle/>
          <a:p>
            <a:fld id="{4958B367-DC5C-CD47-9E43-2574E64FE358}" type="datetime1">
              <a:rPr kumimoji="1" lang="ja-JP" altLang="en-US" smtClean="0"/>
              <a:pPr/>
              <a:t>2024/9/30</a:t>
            </a:fld>
            <a:endParaRPr kumimoji="1" lang="ja-JP" altLang="en-US" sz="1800"/>
          </a:p>
        </p:txBody>
      </p:sp>
      <p:sp>
        <p:nvSpPr>
          <p:cNvPr id="5" name="スライド番号プレースホルダー 4">
            <a:extLst>
              <a:ext uri="{FF2B5EF4-FFF2-40B4-BE49-F238E27FC236}">
                <a16:creationId xmlns:a16="http://schemas.microsoft.com/office/drawing/2014/main" id="{21BFA1C1-6C01-604C-8557-0F39209D5FC1}"/>
              </a:ext>
            </a:extLst>
          </p:cNvPr>
          <p:cNvSpPr>
            <a:spLocks noGrp="1"/>
          </p:cNvSpPr>
          <p:nvPr>
            <p:ph type="sldNum" sz="quarter" idx="12"/>
          </p:nvPr>
        </p:nvSpPr>
        <p:spPr/>
        <p:txBody>
          <a:bodyPr/>
          <a:lstStyle/>
          <a:p>
            <a:fld id="{08D51BDA-9B23-FE42-AA69-656D079E40B9}" type="slidenum">
              <a:rPr kumimoji="1" lang="ja-JP" altLang="en-US" smtClean="0"/>
              <a:pPr/>
              <a:t>4</a:t>
            </a:fld>
            <a:endParaRPr kumimoji="1" lang="ja-JP" altLang="en-US"/>
          </a:p>
        </p:txBody>
      </p:sp>
      <p:sp>
        <p:nvSpPr>
          <p:cNvPr id="9" name="正方形/長方形 8">
            <a:extLst>
              <a:ext uri="{FF2B5EF4-FFF2-40B4-BE49-F238E27FC236}">
                <a16:creationId xmlns:a16="http://schemas.microsoft.com/office/drawing/2014/main" id="{7EB22786-4A27-CE43-99A3-04854AFCA037}"/>
              </a:ext>
            </a:extLst>
          </p:cNvPr>
          <p:cNvSpPr/>
          <p:nvPr/>
        </p:nvSpPr>
        <p:spPr>
          <a:xfrm>
            <a:off x="2107403" y="6215747"/>
            <a:ext cx="5954713" cy="646331"/>
          </a:xfrm>
          <a:prstGeom prst="rect">
            <a:avLst/>
          </a:prstGeom>
        </p:spPr>
        <p:txBody>
          <a:bodyPr wrap="square">
            <a:spAutoFit/>
          </a:bodyPr>
          <a:lstStyle/>
          <a:p>
            <a:r>
              <a:rPr lang="en-US" altLang="ja-JP" dirty="0"/>
              <a:t>※1 </a:t>
            </a:r>
            <a:r>
              <a:rPr lang="ja-JP" altLang="en-US">
                <a:hlinkClick r:id="rId2"/>
              </a:rPr>
              <a:t>https://www.m2mcraft.co.jp/reyax/RYB080I_lite_EN.pdf</a:t>
            </a:r>
            <a:endParaRPr lang="en-US" altLang="ja-JP" dirty="0"/>
          </a:p>
          <a:p>
            <a:r>
              <a:rPr lang="en-US" altLang="ja-JP" dirty="0"/>
              <a:t>※2 </a:t>
            </a:r>
            <a:r>
              <a:rPr lang="en" altLang="ja-JP" dirty="0">
                <a:hlinkClick r:id="rId3"/>
              </a:rPr>
              <a:t>https://www.marutsu.co.jp/pc/i/35042729/</a:t>
            </a:r>
            <a:endParaRPr lang="en" altLang="ja-JP" dirty="0"/>
          </a:p>
        </p:txBody>
      </p:sp>
      <p:grpSp>
        <p:nvGrpSpPr>
          <p:cNvPr id="17" name="グループ化 16">
            <a:extLst>
              <a:ext uri="{FF2B5EF4-FFF2-40B4-BE49-F238E27FC236}">
                <a16:creationId xmlns:a16="http://schemas.microsoft.com/office/drawing/2014/main" id="{DCD008DF-CA24-B74F-B307-72C1048BE8FE}"/>
              </a:ext>
            </a:extLst>
          </p:cNvPr>
          <p:cNvGrpSpPr/>
          <p:nvPr/>
        </p:nvGrpSpPr>
        <p:grpSpPr>
          <a:xfrm>
            <a:off x="1158077" y="3125759"/>
            <a:ext cx="3055945" cy="2634704"/>
            <a:chOff x="1603978" y="3278925"/>
            <a:chExt cx="3055945" cy="2634704"/>
          </a:xfrm>
        </p:grpSpPr>
        <p:pic>
          <p:nvPicPr>
            <p:cNvPr id="8" name="図 7">
              <a:extLst>
                <a:ext uri="{FF2B5EF4-FFF2-40B4-BE49-F238E27FC236}">
                  <a16:creationId xmlns:a16="http://schemas.microsoft.com/office/drawing/2014/main" id="{0A7AADC1-E156-B94D-ABE9-3807251937BC}"/>
                </a:ext>
              </a:extLst>
            </p:cNvPr>
            <p:cNvPicPr>
              <a:picLocks noChangeAspect="1"/>
            </p:cNvPicPr>
            <p:nvPr/>
          </p:nvPicPr>
          <p:blipFill>
            <a:blip r:embed="rId4"/>
            <a:stretch>
              <a:fillRect/>
            </a:stretch>
          </p:blipFill>
          <p:spPr>
            <a:xfrm>
              <a:off x="2086860" y="3681566"/>
              <a:ext cx="1506175" cy="1810996"/>
            </a:xfrm>
            <a:prstGeom prst="rect">
              <a:avLst/>
            </a:prstGeom>
          </p:spPr>
        </p:pic>
        <p:sp>
          <p:nvSpPr>
            <p:cNvPr id="12" name="テキスト ボックス 11">
              <a:extLst>
                <a:ext uri="{FF2B5EF4-FFF2-40B4-BE49-F238E27FC236}">
                  <a16:creationId xmlns:a16="http://schemas.microsoft.com/office/drawing/2014/main" id="{410E7554-58A2-264C-B44D-67726F779D57}"/>
                </a:ext>
              </a:extLst>
            </p:cNvPr>
            <p:cNvSpPr txBox="1"/>
            <p:nvPr/>
          </p:nvSpPr>
          <p:spPr>
            <a:xfrm>
              <a:off x="1692471" y="5492562"/>
              <a:ext cx="2318160" cy="369332"/>
            </a:xfrm>
            <a:prstGeom prst="rect">
              <a:avLst/>
            </a:prstGeom>
            <a:noFill/>
          </p:spPr>
          <p:txBody>
            <a:bodyPr wrap="square" rtlCol="0">
              <a:spAutoFit/>
            </a:bodyPr>
            <a:lstStyle/>
            <a:p>
              <a:pPr algn="ctr"/>
              <a:r>
                <a:rPr kumimoji="1" lang="en-US" altLang="ja-JP" dirty="0"/>
                <a:t>※1 RYB080I_lite</a:t>
              </a:r>
              <a:endParaRPr kumimoji="1" lang="ja-JP" altLang="en-US"/>
            </a:p>
          </p:txBody>
        </p:sp>
        <p:sp>
          <p:nvSpPr>
            <p:cNvPr id="14" name="正方形/長方形 13">
              <a:extLst>
                <a:ext uri="{FF2B5EF4-FFF2-40B4-BE49-F238E27FC236}">
                  <a16:creationId xmlns:a16="http://schemas.microsoft.com/office/drawing/2014/main" id="{A8F4F1A4-430B-724C-B4A4-998D8E8D89B1}"/>
                </a:ext>
              </a:extLst>
            </p:cNvPr>
            <p:cNvSpPr/>
            <p:nvPr/>
          </p:nvSpPr>
          <p:spPr>
            <a:xfrm>
              <a:off x="1603978" y="3498714"/>
              <a:ext cx="2471941" cy="2414915"/>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400">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04B35AAE-FC93-564A-8F70-E39BA8796D7A}"/>
                </a:ext>
              </a:extLst>
            </p:cNvPr>
            <p:cNvSpPr/>
            <p:nvPr/>
          </p:nvSpPr>
          <p:spPr>
            <a:xfrm rot="1018321">
              <a:off x="3402005" y="3278925"/>
              <a:ext cx="1257918" cy="5936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a:latin typeface="Meiryo UI" panose="020B0604030504040204" pitchFamily="34" charset="-128"/>
                  <a:ea typeface="Meiryo UI" panose="020B0604030504040204" pitchFamily="34" charset="-128"/>
                </a:rPr>
                <a:t>採用！</a:t>
              </a:r>
            </a:p>
          </p:txBody>
        </p:sp>
      </p:grpSp>
      <p:grpSp>
        <p:nvGrpSpPr>
          <p:cNvPr id="18" name="グループ化 17">
            <a:extLst>
              <a:ext uri="{FF2B5EF4-FFF2-40B4-BE49-F238E27FC236}">
                <a16:creationId xmlns:a16="http://schemas.microsoft.com/office/drawing/2014/main" id="{DF75320C-C6D4-0E46-8375-9C6921247D59}"/>
              </a:ext>
            </a:extLst>
          </p:cNvPr>
          <p:cNvGrpSpPr/>
          <p:nvPr/>
        </p:nvGrpSpPr>
        <p:grpSpPr>
          <a:xfrm>
            <a:off x="4665654" y="3598901"/>
            <a:ext cx="4350040" cy="2161562"/>
            <a:chOff x="5294304" y="3700332"/>
            <a:chExt cx="4350040" cy="2161562"/>
          </a:xfrm>
        </p:grpSpPr>
        <p:pic>
          <p:nvPicPr>
            <p:cNvPr id="11" name="図 10">
              <a:extLst>
                <a:ext uri="{FF2B5EF4-FFF2-40B4-BE49-F238E27FC236}">
                  <a16:creationId xmlns:a16="http://schemas.microsoft.com/office/drawing/2014/main" id="{742DE0E8-5045-0A4E-AA80-BD2267C9EA04}"/>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Lst>
            </a:blip>
            <a:srcRect l="22798" t="9585" r="22280" b="9068"/>
            <a:stretch/>
          </p:blipFill>
          <p:spPr>
            <a:xfrm>
              <a:off x="5887859" y="3700332"/>
              <a:ext cx="1140181" cy="1688759"/>
            </a:xfrm>
            <a:prstGeom prst="rect">
              <a:avLst/>
            </a:prstGeom>
          </p:spPr>
        </p:pic>
        <p:sp>
          <p:nvSpPr>
            <p:cNvPr id="13" name="テキスト ボックス 12">
              <a:extLst>
                <a:ext uri="{FF2B5EF4-FFF2-40B4-BE49-F238E27FC236}">
                  <a16:creationId xmlns:a16="http://schemas.microsoft.com/office/drawing/2014/main" id="{66C06FB7-5B2E-F04E-ABF4-9A7E2F4FB18D}"/>
                </a:ext>
              </a:extLst>
            </p:cNvPr>
            <p:cNvSpPr txBox="1"/>
            <p:nvPr/>
          </p:nvSpPr>
          <p:spPr>
            <a:xfrm>
              <a:off x="5294304" y="5492562"/>
              <a:ext cx="2318160" cy="369332"/>
            </a:xfrm>
            <a:prstGeom prst="rect">
              <a:avLst/>
            </a:prstGeom>
            <a:noFill/>
          </p:spPr>
          <p:txBody>
            <a:bodyPr wrap="square" rtlCol="0">
              <a:spAutoFit/>
            </a:bodyPr>
            <a:lstStyle/>
            <a:p>
              <a:pPr algn="ctr"/>
              <a:r>
                <a:rPr kumimoji="1" lang="en-US" altLang="ja-JP" dirty="0"/>
                <a:t>※2 esp32-wroom-32E</a:t>
              </a:r>
              <a:endParaRPr kumimoji="1" lang="ja-JP" altLang="en-US"/>
            </a:p>
          </p:txBody>
        </p:sp>
        <p:sp>
          <p:nvSpPr>
            <p:cNvPr id="16" name="テキスト ボックス 15">
              <a:extLst>
                <a:ext uri="{FF2B5EF4-FFF2-40B4-BE49-F238E27FC236}">
                  <a16:creationId xmlns:a16="http://schemas.microsoft.com/office/drawing/2014/main" id="{ADD0FDEA-92D1-D545-8D92-4EED0D97BCB4}"/>
                </a:ext>
              </a:extLst>
            </p:cNvPr>
            <p:cNvSpPr txBox="1"/>
            <p:nvPr/>
          </p:nvSpPr>
          <p:spPr>
            <a:xfrm>
              <a:off x="7321550" y="3700332"/>
              <a:ext cx="2322794" cy="1200329"/>
            </a:xfrm>
            <a:prstGeom prst="rect">
              <a:avLst/>
            </a:prstGeom>
            <a:noFill/>
          </p:spPr>
          <p:txBody>
            <a:bodyPr wrap="square" rtlCol="0">
              <a:spAutoFit/>
            </a:bodyPr>
            <a:lstStyle/>
            <a:p>
              <a:r>
                <a:rPr kumimoji="1" lang="ja-JP" altLang="en-US"/>
                <a:t>←</a:t>
              </a:r>
              <a:endParaRPr kumimoji="1" lang="en-US" altLang="ja-JP" dirty="0"/>
            </a:p>
            <a:p>
              <a:r>
                <a:rPr kumimoji="1" lang="ja-JP" altLang="en-US"/>
                <a:t>これ自体が</a:t>
              </a:r>
              <a:endParaRPr kumimoji="1" lang="en-US" altLang="ja-JP" dirty="0"/>
            </a:p>
            <a:p>
              <a:r>
                <a:rPr kumimoji="1" lang="ja-JP" altLang="en-US"/>
                <a:t>マイコンだったため</a:t>
              </a:r>
              <a:endParaRPr kumimoji="1" lang="en-US" altLang="ja-JP" dirty="0"/>
            </a:p>
            <a:p>
              <a:r>
                <a:rPr kumimoji="1" lang="ja-JP" altLang="en-US"/>
                <a:t>不採用</a:t>
              </a:r>
              <a:r>
                <a:rPr kumimoji="1" lang="en-US" altLang="ja-JP" dirty="0"/>
                <a:t>…</a:t>
              </a:r>
              <a:endParaRPr kumimoji="1" lang="ja-JP" altLang="en-US"/>
            </a:p>
          </p:txBody>
        </p:sp>
      </p:grpSp>
    </p:spTree>
    <p:extLst>
      <p:ext uri="{BB962C8B-B14F-4D97-AF65-F5344CB8AC3E}">
        <p14:creationId xmlns:p14="http://schemas.microsoft.com/office/powerpoint/2010/main" val="249412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EEDDBC-222C-D747-AFEB-63061C5DE866}"/>
              </a:ext>
            </a:extLst>
          </p:cNvPr>
          <p:cNvSpPr>
            <a:spLocks noGrp="1"/>
          </p:cNvSpPr>
          <p:nvPr>
            <p:ph type="title"/>
          </p:nvPr>
        </p:nvSpPr>
        <p:spPr/>
        <p:txBody>
          <a:bodyPr/>
          <a:lstStyle/>
          <a:p>
            <a:r>
              <a:rPr kumimoji="1" lang="ja-JP" altLang="en-US"/>
              <a:t>成果</a:t>
            </a:r>
          </a:p>
        </p:txBody>
      </p:sp>
      <p:sp>
        <p:nvSpPr>
          <p:cNvPr id="3" name="コンテンツ プレースホルダー 2">
            <a:extLst>
              <a:ext uri="{FF2B5EF4-FFF2-40B4-BE49-F238E27FC236}">
                <a16:creationId xmlns:a16="http://schemas.microsoft.com/office/drawing/2014/main" id="{0A831CA2-653B-EF48-A847-84732BECBEF6}"/>
              </a:ext>
            </a:extLst>
          </p:cNvPr>
          <p:cNvSpPr>
            <a:spLocks noGrp="1"/>
          </p:cNvSpPr>
          <p:nvPr>
            <p:ph idx="1"/>
          </p:nvPr>
        </p:nvSpPr>
        <p:spPr/>
        <p:txBody>
          <a:bodyPr>
            <a:normAutofit/>
          </a:bodyPr>
          <a:lstStyle/>
          <a:p>
            <a:r>
              <a:rPr kumimoji="1" lang="ja-JP" altLang="en-US" sz="2000"/>
              <a:t>対象デバイス</a:t>
            </a:r>
            <a:endParaRPr kumimoji="1" lang="en-US" altLang="ja-JP" sz="2000" dirty="0"/>
          </a:p>
          <a:p>
            <a:pPr lvl="1"/>
            <a:r>
              <a:rPr lang="en-US" altLang="ja-JP" sz="1800" dirty="0">
                <a:hlinkClick r:id="rId2"/>
              </a:rPr>
              <a:t>r</a:t>
            </a:r>
            <a:r>
              <a:rPr kumimoji="1" lang="en-US" altLang="ja-JP" sz="1800" dirty="0">
                <a:hlinkClick r:id="rId2"/>
              </a:rPr>
              <a:t>a8m1</a:t>
            </a:r>
            <a:endParaRPr kumimoji="1" lang="en-US" altLang="ja-JP" sz="1800" dirty="0"/>
          </a:p>
          <a:p>
            <a:pPr lvl="1"/>
            <a:r>
              <a:rPr lang="en-US" altLang="ja-JP" sz="1800" dirty="0">
                <a:hlinkClick r:id="rId3"/>
              </a:rPr>
              <a:t>s</a:t>
            </a:r>
            <a:r>
              <a:rPr kumimoji="1" lang="en-US" altLang="ja-JP" sz="1800" dirty="0">
                <a:hlinkClick r:id="rId3"/>
              </a:rPr>
              <a:t>tm32h723</a:t>
            </a:r>
            <a:endParaRPr kumimoji="1" lang="en-US" altLang="ja-JP" sz="1800" dirty="0"/>
          </a:p>
          <a:p>
            <a:r>
              <a:rPr kumimoji="1" lang="en-US" altLang="ja-JP" sz="2000" b="1" dirty="0">
                <a:solidFill>
                  <a:srgbClr val="FF0000"/>
                </a:solidFill>
              </a:rPr>
              <a:t>UART</a:t>
            </a:r>
            <a:r>
              <a:rPr kumimoji="1" lang="ja-JP" altLang="en-US" sz="2000"/>
              <a:t>のデバイスドライバ実装</a:t>
            </a:r>
            <a:endParaRPr kumimoji="1" lang="en-US" altLang="ja-JP" sz="2000" dirty="0"/>
          </a:p>
          <a:p>
            <a:pPr lvl="1"/>
            <a:r>
              <a:rPr lang="en-US" altLang="ja-JP" sz="1600" dirty="0"/>
              <a:t>Open</a:t>
            </a:r>
          </a:p>
          <a:p>
            <a:pPr lvl="1"/>
            <a:r>
              <a:rPr kumimoji="1" lang="en-US" altLang="ja-JP" sz="1600" dirty="0"/>
              <a:t>Read</a:t>
            </a:r>
          </a:p>
          <a:p>
            <a:pPr lvl="1"/>
            <a:r>
              <a:rPr lang="en-US" altLang="ja-JP" sz="1600" dirty="0"/>
              <a:t>Write</a:t>
            </a:r>
          </a:p>
          <a:p>
            <a:pPr lvl="1"/>
            <a:r>
              <a:rPr kumimoji="1" lang="en-US" altLang="ja-JP" sz="1600" dirty="0"/>
              <a:t>Close</a:t>
            </a:r>
          </a:p>
          <a:p>
            <a:pPr lvl="1"/>
            <a:r>
              <a:rPr lang="en-US" altLang="ja-JP" sz="1600" dirty="0"/>
              <a:t>Callback</a:t>
            </a:r>
            <a:endParaRPr kumimoji="1" lang="en-US" altLang="ja-JP" sz="1600" dirty="0"/>
          </a:p>
          <a:p>
            <a:r>
              <a:rPr lang="en-US" altLang="ja-JP" sz="2000" b="1" dirty="0">
                <a:solidFill>
                  <a:srgbClr val="FF0000"/>
                </a:solidFill>
              </a:rPr>
              <a:t>Bluetooth</a:t>
            </a:r>
            <a:r>
              <a:rPr lang="ja-JP" altLang="en-US" sz="2000"/>
              <a:t>によるデータ送受信</a:t>
            </a:r>
            <a:endParaRPr lang="en-US" altLang="ja-JP" sz="2000" dirty="0"/>
          </a:p>
          <a:p>
            <a:pPr lvl="1"/>
            <a:r>
              <a:rPr kumimoji="1" lang="ja-JP" altLang="en-US" sz="1800" b="1">
                <a:solidFill>
                  <a:schemeClr val="accent1"/>
                </a:solidFill>
              </a:rPr>
              <a:t>青文字</a:t>
            </a:r>
            <a:r>
              <a:rPr kumimoji="1" lang="ja-JP" altLang="en-US" sz="1800"/>
              <a:t>：スマホ→マイコン</a:t>
            </a:r>
            <a:endParaRPr kumimoji="1" lang="en-US" altLang="ja-JP" sz="1800" dirty="0"/>
          </a:p>
          <a:p>
            <a:pPr lvl="1"/>
            <a:r>
              <a:rPr lang="ja-JP" altLang="en-US" sz="1800" b="1">
                <a:solidFill>
                  <a:schemeClr val="accent6"/>
                </a:solidFill>
              </a:rPr>
              <a:t>緑文字</a:t>
            </a:r>
            <a:r>
              <a:rPr lang="ja-JP" altLang="en-US" sz="1800"/>
              <a:t>：マイコン→スマホ</a:t>
            </a:r>
            <a:endParaRPr lang="en-US" altLang="ja-JP" sz="1800" dirty="0"/>
          </a:p>
          <a:p>
            <a:pPr lvl="1"/>
            <a:r>
              <a:rPr kumimoji="1" lang="ja-JP" altLang="en-US" sz="1800" b="1">
                <a:solidFill>
                  <a:schemeClr val="accent4"/>
                </a:solidFill>
              </a:rPr>
              <a:t>黄文字</a:t>
            </a:r>
            <a:r>
              <a:rPr kumimoji="1" lang="ja-JP" altLang="en-US" sz="1800"/>
              <a:t>：通信確立</a:t>
            </a:r>
            <a:endParaRPr kumimoji="1" lang="en-US" altLang="ja-JP" sz="1800" dirty="0"/>
          </a:p>
          <a:p>
            <a:pPr lvl="1"/>
            <a:endParaRPr kumimoji="1" lang="en-US" altLang="ja-JP" sz="1800" dirty="0"/>
          </a:p>
          <a:p>
            <a:r>
              <a:rPr lang="ja-JP" altLang="en-US" sz="2000" b="1">
                <a:solidFill>
                  <a:srgbClr val="FF0000"/>
                </a:solidFill>
              </a:rPr>
              <a:t>デバイスドライバ開発手順</a:t>
            </a:r>
            <a:r>
              <a:rPr lang="ja-JP" altLang="en-US" sz="2000"/>
              <a:t>を</a:t>
            </a:r>
            <a:br>
              <a:rPr lang="en-US" altLang="ja-JP" sz="2000" dirty="0"/>
            </a:br>
            <a:r>
              <a:rPr lang="ja-JP" altLang="en-US" sz="2000"/>
              <a:t>レポジトリ直下の</a:t>
            </a:r>
            <a:r>
              <a:rPr lang="en-US" altLang="ja-JP" sz="2000" dirty="0" err="1"/>
              <a:t>README.md</a:t>
            </a:r>
            <a:r>
              <a:rPr lang="ja-JP" altLang="en-US" sz="2000"/>
              <a:t>に記載</a:t>
            </a:r>
            <a:endParaRPr kumimoji="1" lang="ja-JP" altLang="en-US" sz="2000"/>
          </a:p>
        </p:txBody>
      </p:sp>
      <p:sp>
        <p:nvSpPr>
          <p:cNvPr id="4" name="日付プレースホルダー 3">
            <a:extLst>
              <a:ext uri="{FF2B5EF4-FFF2-40B4-BE49-F238E27FC236}">
                <a16:creationId xmlns:a16="http://schemas.microsoft.com/office/drawing/2014/main" id="{70576464-6EE5-4D47-BAB2-1193E4E8E613}"/>
              </a:ext>
            </a:extLst>
          </p:cNvPr>
          <p:cNvSpPr>
            <a:spLocks noGrp="1"/>
          </p:cNvSpPr>
          <p:nvPr>
            <p:ph type="dt" sz="half" idx="10"/>
          </p:nvPr>
        </p:nvSpPr>
        <p:spPr/>
        <p:txBody>
          <a:bodyPr/>
          <a:lstStyle/>
          <a:p>
            <a:fld id="{4958B367-DC5C-CD47-9E43-2574E64FE358}" type="datetime1">
              <a:rPr kumimoji="1" lang="ja-JP" altLang="en-US" smtClean="0"/>
              <a:pPr/>
              <a:t>2024/9/30</a:t>
            </a:fld>
            <a:endParaRPr kumimoji="1" lang="ja-JP" altLang="en-US" sz="1800"/>
          </a:p>
        </p:txBody>
      </p:sp>
      <p:sp>
        <p:nvSpPr>
          <p:cNvPr id="5" name="スライド番号プレースホルダー 4">
            <a:extLst>
              <a:ext uri="{FF2B5EF4-FFF2-40B4-BE49-F238E27FC236}">
                <a16:creationId xmlns:a16="http://schemas.microsoft.com/office/drawing/2014/main" id="{99625A04-609F-1948-9B15-2879AE6E5988}"/>
              </a:ext>
            </a:extLst>
          </p:cNvPr>
          <p:cNvSpPr>
            <a:spLocks noGrp="1"/>
          </p:cNvSpPr>
          <p:nvPr>
            <p:ph type="sldNum" sz="quarter" idx="12"/>
          </p:nvPr>
        </p:nvSpPr>
        <p:spPr/>
        <p:txBody>
          <a:bodyPr/>
          <a:lstStyle/>
          <a:p>
            <a:fld id="{08D51BDA-9B23-FE42-AA69-656D079E40B9}" type="slidenum">
              <a:rPr kumimoji="1" lang="ja-JP" altLang="en-US" smtClean="0"/>
              <a:pPr/>
              <a:t>5</a:t>
            </a:fld>
            <a:endParaRPr kumimoji="1" lang="ja-JP" altLang="en-US"/>
          </a:p>
        </p:txBody>
      </p:sp>
      <p:pic>
        <p:nvPicPr>
          <p:cNvPr id="7" name="図 6">
            <a:extLst>
              <a:ext uri="{FF2B5EF4-FFF2-40B4-BE49-F238E27FC236}">
                <a16:creationId xmlns:a16="http://schemas.microsoft.com/office/drawing/2014/main" id="{034676D1-D84D-9946-ABD8-0EE64C4DFF38}"/>
              </a:ext>
            </a:extLst>
          </p:cNvPr>
          <p:cNvPicPr>
            <a:picLocks noChangeAspect="1"/>
          </p:cNvPicPr>
          <p:nvPr/>
        </p:nvPicPr>
        <p:blipFill>
          <a:blip r:embed="rId4"/>
          <a:stretch>
            <a:fillRect/>
          </a:stretch>
        </p:blipFill>
        <p:spPr>
          <a:xfrm>
            <a:off x="5957253" y="1162051"/>
            <a:ext cx="2395671" cy="5194300"/>
          </a:xfrm>
          <a:prstGeom prst="rect">
            <a:avLst/>
          </a:prstGeom>
        </p:spPr>
      </p:pic>
    </p:spTree>
    <p:extLst>
      <p:ext uri="{BB962C8B-B14F-4D97-AF65-F5344CB8AC3E}">
        <p14:creationId xmlns:p14="http://schemas.microsoft.com/office/powerpoint/2010/main" val="333162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FB31AB-605B-0540-BFF3-740D4ABE31A6}"/>
              </a:ext>
            </a:extLst>
          </p:cNvPr>
          <p:cNvSpPr>
            <a:spLocks noGrp="1"/>
          </p:cNvSpPr>
          <p:nvPr>
            <p:ph type="title"/>
          </p:nvPr>
        </p:nvSpPr>
        <p:spPr/>
        <p:txBody>
          <a:bodyPr/>
          <a:lstStyle/>
          <a:p>
            <a:r>
              <a:rPr kumimoji="1" lang="ja-JP" altLang="en-US"/>
              <a:t>開発時に気付いた問題</a:t>
            </a:r>
          </a:p>
        </p:txBody>
      </p:sp>
      <p:sp>
        <p:nvSpPr>
          <p:cNvPr id="3" name="コンテンツ プレースホルダー 2">
            <a:extLst>
              <a:ext uri="{FF2B5EF4-FFF2-40B4-BE49-F238E27FC236}">
                <a16:creationId xmlns:a16="http://schemas.microsoft.com/office/drawing/2014/main" id="{EE59261D-C1E5-6C45-9817-D4113822638E}"/>
              </a:ext>
            </a:extLst>
          </p:cNvPr>
          <p:cNvSpPr>
            <a:spLocks noGrp="1"/>
          </p:cNvSpPr>
          <p:nvPr>
            <p:ph idx="1"/>
          </p:nvPr>
        </p:nvSpPr>
        <p:spPr>
          <a:xfrm>
            <a:off x="615949" y="1100601"/>
            <a:ext cx="7916863" cy="5244638"/>
          </a:xfrm>
        </p:spPr>
        <p:txBody>
          <a:bodyPr/>
          <a:lstStyle/>
          <a:p>
            <a:r>
              <a:rPr kumimoji="1" lang="en-US" altLang="ja-JP" dirty="0"/>
              <a:t>RY080I_lite</a:t>
            </a:r>
            <a:r>
              <a:rPr kumimoji="1" lang="ja-JP" altLang="en-US"/>
              <a:t>はすでに</a:t>
            </a:r>
            <a:r>
              <a:rPr kumimoji="1" lang="en-US" altLang="ja-JP" dirty="0"/>
              <a:t>AT</a:t>
            </a:r>
            <a:r>
              <a:rPr kumimoji="1" lang="ja-JP" altLang="en-US"/>
              <a:t>コマンドを解釈するプログラムが</a:t>
            </a:r>
            <a:br>
              <a:rPr lang="en-US" altLang="ja-JP" dirty="0"/>
            </a:br>
            <a:r>
              <a:rPr kumimoji="1" lang="ja-JP" altLang="en-US"/>
              <a:t>組み込まれており，実装の必要がなかった．</a:t>
            </a:r>
            <a:endParaRPr kumimoji="1" lang="en-US" altLang="ja-JP" dirty="0"/>
          </a:p>
          <a:p>
            <a:r>
              <a:rPr lang="en-US" altLang="ja-JP" dirty="0"/>
              <a:t>USB</a:t>
            </a:r>
            <a:r>
              <a:rPr lang="ja-JP" altLang="en-US"/>
              <a:t>ドングルを開発するには時間がない</a:t>
            </a:r>
            <a:endParaRPr lang="en-US" altLang="ja-JP" dirty="0"/>
          </a:p>
          <a:p>
            <a:pPr lvl="1"/>
            <a:r>
              <a:rPr kumimoji="1" lang="en-US" altLang="ja-JP" dirty="0"/>
              <a:t>USB</a:t>
            </a:r>
            <a:r>
              <a:rPr kumimoji="1" lang="ja-JP" altLang="en-US"/>
              <a:t>の通信開通が必要であったため</a:t>
            </a:r>
          </a:p>
        </p:txBody>
      </p:sp>
      <p:sp>
        <p:nvSpPr>
          <p:cNvPr id="4" name="日付プレースホルダー 3">
            <a:extLst>
              <a:ext uri="{FF2B5EF4-FFF2-40B4-BE49-F238E27FC236}">
                <a16:creationId xmlns:a16="http://schemas.microsoft.com/office/drawing/2014/main" id="{73B978C9-A446-4E4A-979E-300EEFEA1217}"/>
              </a:ext>
            </a:extLst>
          </p:cNvPr>
          <p:cNvSpPr>
            <a:spLocks noGrp="1"/>
          </p:cNvSpPr>
          <p:nvPr>
            <p:ph type="dt" sz="half" idx="10"/>
          </p:nvPr>
        </p:nvSpPr>
        <p:spPr/>
        <p:txBody>
          <a:bodyPr/>
          <a:lstStyle/>
          <a:p>
            <a:fld id="{4958B367-DC5C-CD47-9E43-2574E64FE358}" type="datetime1">
              <a:rPr kumimoji="1" lang="ja-JP" altLang="en-US" smtClean="0"/>
              <a:pPr/>
              <a:t>2024/9/30</a:t>
            </a:fld>
            <a:endParaRPr kumimoji="1" lang="ja-JP" altLang="en-US" sz="1800"/>
          </a:p>
        </p:txBody>
      </p:sp>
      <p:sp>
        <p:nvSpPr>
          <p:cNvPr id="5" name="スライド番号プレースホルダー 4">
            <a:extLst>
              <a:ext uri="{FF2B5EF4-FFF2-40B4-BE49-F238E27FC236}">
                <a16:creationId xmlns:a16="http://schemas.microsoft.com/office/drawing/2014/main" id="{DD94327A-DFE1-644B-9964-B124F3955CE8}"/>
              </a:ext>
            </a:extLst>
          </p:cNvPr>
          <p:cNvSpPr>
            <a:spLocks noGrp="1"/>
          </p:cNvSpPr>
          <p:nvPr>
            <p:ph type="sldNum" sz="quarter" idx="12"/>
          </p:nvPr>
        </p:nvSpPr>
        <p:spPr/>
        <p:txBody>
          <a:bodyPr/>
          <a:lstStyle/>
          <a:p>
            <a:fld id="{08D51BDA-9B23-FE42-AA69-656D079E40B9}" type="slidenum">
              <a:rPr kumimoji="1" lang="ja-JP" altLang="en-US" smtClean="0"/>
              <a:pPr/>
              <a:t>6</a:t>
            </a:fld>
            <a:endParaRPr kumimoji="1" lang="ja-JP" altLang="en-US"/>
          </a:p>
        </p:txBody>
      </p:sp>
      <p:grpSp>
        <p:nvGrpSpPr>
          <p:cNvPr id="6" name="グループ化 5">
            <a:extLst>
              <a:ext uri="{FF2B5EF4-FFF2-40B4-BE49-F238E27FC236}">
                <a16:creationId xmlns:a16="http://schemas.microsoft.com/office/drawing/2014/main" id="{1C25E1C2-0B5E-654E-8C97-562149730B10}"/>
              </a:ext>
            </a:extLst>
          </p:cNvPr>
          <p:cNvGrpSpPr/>
          <p:nvPr/>
        </p:nvGrpSpPr>
        <p:grpSpPr>
          <a:xfrm>
            <a:off x="3338409" y="3429000"/>
            <a:ext cx="2471941" cy="2414915"/>
            <a:chOff x="1603978" y="3498714"/>
            <a:chExt cx="2471941" cy="2414915"/>
          </a:xfrm>
        </p:grpSpPr>
        <p:pic>
          <p:nvPicPr>
            <p:cNvPr id="7" name="図 6">
              <a:extLst>
                <a:ext uri="{FF2B5EF4-FFF2-40B4-BE49-F238E27FC236}">
                  <a16:creationId xmlns:a16="http://schemas.microsoft.com/office/drawing/2014/main" id="{4AADDCD8-4CA7-F845-B624-F06FD24FB4D9}"/>
                </a:ext>
              </a:extLst>
            </p:cNvPr>
            <p:cNvPicPr>
              <a:picLocks noChangeAspect="1"/>
            </p:cNvPicPr>
            <p:nvPr/>
          </p:nvPicPr>
          <p:blipFill>
            <a:blip r:embed="rId2"/>
            <a:stretch>
              <a:fillRect/>
            </a:stretch>
          </p:blipFill>
          <p:spPr>
            <a:xfrm>
              <a:off x="2086860" y="3681566"/>
              <a:ext cx="1506175" cy="1810996"/>
            </a:xfrm>
            <a:prstGeom prst="rect">
              <a:avLst/>
            </a:prstGeom>
          </p:spPr>
        </p:pic>
        <p:sp>
          <p:nvSpPr>
            <p:cNvPr id="8" name="テキスト ボックス 7">
              <a:extLst>
                <a:ext uri="{FF2B5EF4-FFF2-40B4-BE49-F238E27FC236}">
                  <a16:creationId xmlns:a16="http://schemas.microsoft.com/office/drawing/2014/main" id="{E86D85B8-8372-1249-A436-5AD192E018AE}"/>
                </a:ext>
              </a:extLst>
            </p:cNvPr>
            <p:cNvSpPr txBox="1"/>
            <p:nvPr/>
          </p:nvSpPr>
          <p:spPr>
            <a:xfrm>
              <a:off x="1692471" y="5492562"/>
              <a:ext cx="2318160" cy="369332"/>
            </a:xfrm>
            <a:prstGeom prst="rect">
              <a:avLst/>
            </a:prstGeom>
            <a:noFill/>
          </p:spPr>
          <p:txBody>
            <a:bodyPr wrap="square" rtlCol="0">
              <a:spAutoFit/>
            </a:bodyPr>
            <a:lstStyle/>
            <a:p>
              <a:pPr algn="ctr"/>
              <a:r>
                <a:rPr kumimoji="1" lang="en-US" altLang="ja-JP" dirty="0"/>
                <a:t>※1 RYB080I_lite</a:t>
              </a:r>
              <a:endParaRPr kumimoji="1" lang="ja-JP" altLang="en-US"/>
            </a:p>
          </p:txBody>
        </p:sp>
        <p:sp>
          <p:nvSpPr>
            <p:cNvPr id="9" name="正方形/長方形 8">
              <a:extLst>
                <a:ext uri="{FF2B5EF4-FFF2-40B4-BE49-F238E27FC236}">
                  <a16:creationId xmlns:a16="http://schemas.microsoft.com/office/drawing/2014/main" id="{4F749586-111E-6F46-A9FC-3F816B2ADF40}"/>
                </a:ext>
              </a:extLst>
            </p:cNvPr>
            <p:cNvSpPr/>
            <p:nvPr/>
          </p:nvSpPr>
          <p:spPr>
            <a:xfrm>
              <a:off x="1603978" y="3498714"/>
              <a:ext cx="2471941" cy="2414915"/>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400">
                <a:latin typeface="Meiryo UI" panose="020B0604030504040204" pitchFamily="34" charset="-128"/>
                <a:ea typeface="Meiryo UI" panose="020B0604030504040204" pitchFamily="34" charset="-128"/>
              </a:endParaRPr>
            </a:p>
          </p:txBody>
        </p:sp>
      </p:grpSp>
    </p:spTree>
    <p:extLst>
      <p:ext uri="{BB962C8B-B14F-4D97-AF65-F5344CB8AC3E}">
        <p14:creationId xmlns:p14="http://schemas.microsoft.com/office/powerpoint/2010/main" val="346258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FB31AB-605B-0540-BFF3-740D4ABE31A6}"/>
              </a:ext>
            </a:extLst>
          </p:cNvPr>
          <p:cNvSpPr>
            <a:spLocks noGrp="1"/>
          </p:cNvSpPr>
          <p:nvPr>
            <p:ph type="title"/>
          </p:nvPr>
        </p:nvSpPr>
        <p:spPr/>
        <p:txBody>
          <a:bodyPr/>
          <a:lstStyle/>
          <a:p>
            <a:r>
              <a:rPr kumimoji="1" lang="ja-JP" altLang="en-US"/>
              <a:t>開発時に気付いた問題</a:t>
            </a:r>
          </a:p>
        </p:txBody>
      </p:sp>
      <p:sp>
        <p:nvSpPr>
          <p:cNvPr id="3" name="コンテンツ プレースホルダー 2">
            <a:extLst>
              <a:ext uri="{FF2B5EF4-FFF2-40B4-BE49-F238E27FC236}">
                <a16:creationId xmlns:a16="http://schemas.microsoft.com/office/drawing/2014/main" id="{EE59261D-C1E5-6C45-9817-D4113822638E}"/>
              </a:ext>
            </a:extLst>
          </p:cNvPr>
          <p:cNvSpPr>
            <a:spLocks noGrp="1"/>
          </p:cNvSpPr>
          <p:nvPr>
            <p:ph idx="1"/>
          </p:nvPr>
        </p:nvSpPr>
        <p:spPr>
          <a:xfrm>
            <a:off x="615949" y="1100601"/>
            <a:ext cx="7916863" cy="5244638"/>
          </a:xfrm>
        </p:spPr>
        <p:txBody>
          <a:bodyPr/>
          <a:lstStyle/>
          <a:p>
            <a:r>
              <a:rPr kumimoji="1" lang="en-US" altLang="ja-JP" dirty="0"/>
              <a:t>RY080I_lite</a:t>
            </a:r>
            <a:r>
              <a:rPr kumimoji="1" lang="ja-JP" altLang="en-US"/>
              <a:t>はすでに</a:t>
            </a:r>
            <a:r>
              <a:rPr kumimoji="1" lang="en-US" altLang="ja-JP" dirty="0"/>
              <a:t>AT</a:t>
            </a:r>
            <a:r>
              <a:rPr kumimoji="1" lang="ja-JP" altLang="en-US"/>
              <a:t>コマンドを解釈するプログラムが</a:t>
            </a:r>
            <a:br>
              <a:rPr lang="en-US" altLang="ja-JP" dirty="0"/>
            </a:br>
            <a:r>
              <a:rPr kumimoji="1" lang="ja-JP" altLang="en-US"/>
              <a:t>組み込まれており，実装の必要がなかった．</a:t>
            </a:r>
            <a:endParaRPr kumimoji="1" lang="en-US" altLang="ja-JP" dirty="0"/>
          </a:p>
          <a:p>
            <a:r>
              <a:rPr lang="en-US" altLang="ja-JP" dirty="0"/>
              <a:t>USB</a:t>
            </a:r>
            <a:r>
              <a:rPr lang="ja-JP" altLang="en-US"/>
              <a:t>ドングルを開発するには時間が足りなかった</a:t>
            </a:r>
            <a:endParaRPr lang="en-US" altLang="ja-JP" dirty="0"/>
          </a:p>
          <a:p>
            <a:pPr lvl="1"/>
            <a:r>
              <a:rPr kumimoji="1" lang="en-US" altLang="ja-JP" dirty="0"/>
              <a:t>USB</a:t>
            </a:r>
            <a:r>
              <a:rPr kumimoji="1" lang="ja-JP" altLang="en-US"/>
              <a:t>の通信開通が必要であったため</a:t>
            </a:r>
            <a:endParaRPr kumimoji="1" lang="en-US" altLang="ja-JP" dirty="0"/>
          </a:p>
          <a:p>
            <a:pPr lvl="1"/>
            <a:endParaRPr lang="en-US" altLang="ja-JP" dirty="0"/>
          </a:p>
          <a:p>
            <a:r>
              <a:rPr kumimoji="1" lang="ja-JP" altLang="en-US"/>
              <a:t>チューニングが不十分なところがあるため，改善が必要</a:t>
            </a:r>
            <a:endParaRPr kumimoji="1" lang="en-US" altLang="ja-JP" dirty="0"/>
          </a:p>
          <a:p>
            <a:pPr lvl="1"/>
            <a:r>
              <a:rPr lang="ja-JP" altLang="en-US"/>
              <a:t>具体的には，デバッグモードで逐次実行していくと</a:t>
            </a:r>
            <a:br>
              <a:rPr lang="en-US" altLang="ja-JP" dirty="0"/>
            </a:br>
            <a:r>
              <a:rPr lang="ja-JP" altLang="en-US"/>
              <a:t>うまく動くが，そうでないと認識しないことがある</a:t>
            </a:r>
            <a:endParaRPr lang="en-US" altLang="ja-JP" dirty="0"/>
          </a:p>
          <a:p>
            <a:endParaRPr kumimoji="1" lang="en-US" altLang="ja-JP" dirty="0"/>
          </a:p>
          <a:p>
            <a:endParaRPr kumimoji="1" lang="en-US" altLang="ja-JP" dirty="0"/>
          </a:p>
        </p:txBody>
      </p:sp>
      <p:sp>
        <p:nvSpPr>
          <p:cNvPr id="4" name="日付プレースホルダー 3">
            <a:extLst>
              <a:ext uri="{FF2B5EF4-FFF2-40B4-BE49-F238E27FC236}">
                <a16:creationId xmlns:a16="http://schemas.microsoft.com/office/drawing/2014/main" id="{73B978C9-A446-4E4A-979E-300EEFEA1217}"/>
              </a:ext>
            </a:extLst>
          </p:cNvPr>
          <p:cNvSpPr>
            <a:spLocks noGrp="1"/>
          </p:cNvSpPr>
          <p:nvPr>
            <p:ph type="dt" sz="half" idx="10"/>
          </p:nvPr>
        </p:nvSpPr>
        <p:spPr/>
        <p:txBody>
          <a:bodyPr/>
          <a:lstStyle/>
          <a:p>
            <a:fld id="{4958B367-DC5C-CD47-9E43-2574E64FE358}" type="datetime1">
              <a:rPr kumimoji="1" lang="ja-JP" altLang="en-US" smtClean="0"/>
              <a:pPr/>
              <a:t>2024/9/30</a:t>
            </a:fld>
            <a:endParaRPr kumimoji="1" lang="ja-JP" altLang="en-US" sz="1800"/>
          </a:p>
        </p:txBody>
      </p:sp>
      <p:sp>
        <p:nvSpPr>
          <p:cNvPr id="5" name="スライド番号プレースホルダー 4">
            <a:extLst>
              <a:ext uri="{FF2B5EF4-FFF2-40B4-BE49-F238E27FC236}">
                <a16:creationId xmlns:a16="http://schemas.microsoft.com/office/drawing/2014/main" id="{DD94327A-DFE1-644B-9964-B124F3955CE8}"/>
              </a:ext>
            </a:extLst>
          </p:cNvPr>
          <p:cNvSpPr>
            <a:spLocks noGrp="1"/>
          </p:cNvSpPr>
          <p:nvPr>
            <p:ph type="sldNum" sz="quarter" idx="12"/>
          </p:nvPr>
        </p:nvSpPr>
        <p:spPr/>
        <p:txBody>
          <a:bodyPr/>
          <a:lstStyle/>
          <a:p>
            <a:fld id="{08D51BDA-9B23-FE42-AA69-656D079E40B9}" type="slidenum">
              <a:rPr kumimoji="1" lang="ja-JP" altLang="en-US" smtClean="0"/>
              <a:pPr/>
              <a:t>7</a:t>
            </a:fld>
            <a:endParaRPr kumimoji="1" lang="ja-JP" altLang="en-US"/>
          </a:p>
        </p:txBody>
      </p:sp>
      <p:sp>
        <p:nvSpPr>
          <p:cNvPr id="10" name="正方形/長方形 9">
            <a:extLst>
              <a:ext uri="{FF2B5EF4-FFF2-40B4-BE49-F238E27FC236}">
                <a16:creationId xmlns:a16="http://schemas.microsoft.com/office/drawing/2014/main" id="{6E931077-D82D-8647-B478-3F383A99372D}"/>
              </a:ext>
            </a:extLst>
          </p:cNvPr>
          <p:cNvSpPr/>
          <p:nvPr/>
        </p:nvSpPr>
        <p:spPr>
          <a:xfrm>
            <a:off x="895350" y="4998245"/>
            <a:ext cx="7353300" cy="9834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a:latin typeface="Meiryo UI" panose="020B0604030504040204" pitchFamily="34" charset="-128"/>
                <a:ea typeface="Meiryo UI" panose="020B0604030504040204" pitchFamily="34" charset="-128"/>
              </a:rPr>
              <a:t>コンテスト終了後にも原因究明し，</a:t>
            </a:r>
            <a:endParaRPr kumimoji="1" lang="en-US" altLang="ja-JP" sz="2400" dirty="0">
              <a:latin typeface="Meiryo UI" panose="020B0604030504040204" pitchFamily="34" charset="-128"/>
              <a:ea typeface="Meiryo UI" panose="020B0604030504040204" pitchFamily="34" charset="-128"/>
            </a:endParaRPr>
          </a:p>
          <a:p>
            <a:pPr algn="ctr"/>
            <a:r>
              <a:rPr kumimoji="1" lang="en-US" altLang="ja-JP" sz="2400" dirty="0" err="1">
                <a:latin typeface="Meiryo UI" panose="020B0604030504040204" pitchFamily="34" charset="-128"/>
                <a:ea typeface="Meiryo UI" panose="020B0604030504040204" pitchFamily="34" charset="-128"/>
              </a:rPr>
              <a:t>bluetooth</a:t>
            </a:r>
            <a:r>
              <a:rPr kumimoji="1" lang="ja-JP" altLang="en-US" sz="2400">
                <a:latin typeface="Meiryo UI" panose="020B0604030504040204" pitchFamily="34" charset="-128"/>
                <a:ea typeface="Meiryo UI" panose="020B0604030504040204" pitchFamily="34" charset="-128"/>
              </a:rPr>
              <a:t>通信を完全に確立させたい</a:t>
            </a:r>
            <a:endParaRPr kumimoji="1" lang="en-US" altLang="ja-JP" sz="24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69244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D2203-E571-1640-BF75-E5A0F192B9EE}"/>
              </a:ext>
            </a:extLst>
          </p:cNvPr>
          <p:cNvSpPr>
            <a:spLocks noGrp="1"/>
          </p:cNvSpPr>
          <p:nvPr>
            <p:ph type="title"/>
          </p:nvPr>
        </p:nvSpPr>
        <p:spPr/>
        <p:txBody>
          <a:bodyPr/>
          <a:lstStyle/>
          <a:p>
            <a:r>
              <a:rPr kumimoji="1" lang="ja-JP" altLang="en-US"/>
              <a:t>今後の展望</a:t>
            </a:r>
          </a:p>
        </p:txBody>
      </p:sp>
      <p:sp>
        <p:nvSpPr>
          <p:cNvPr id="3" name="コンテンツ プレースホルダー 2">
            <a:extLst>
              <a:ext uri="{FF2B5EF4-FFF2-40B4-BE49-F238E27FC236}">
                <a16:creationId xmlns:a16="http://schemas.microsoft.com/office/drawing/2014/main" id="{896284E9-6225-0646-A621-BD88AC3E397F}"/>
              </a:ext>
            </a:extLst>
          </p:cNvPr>
          <p:cNvSpPr>
            <a:spLocks noGrp="1"/>
          </p:cNvSpPr>
          <p:nvPr>
            <p:ph idx="1"/>
          </p:nvPr>
        </p:nvSpPr>
        <p:spPr/>
        <p:txBody>
          <a:bodyPr/>
          <a:lstStyle/>
          <a:p>
            <a:r>
              <a:rPr kumimoji="1" lang="en-US" altLang="ja-JP" dirty="0"/>
              <a:t>Bluetooth</a:t>
            </a:r>
            <a:r>
              <a:rPr kumimoji="1" lang="ja-JP" altLang="en-US"/>
              <a:t>通信の確立</a:t>
            </a:r>
            <a:endParaRPr kumimoji="1" lang="en-US" altLang="ja-JP" dirty="0"/>
          </a:p>
          <a:p>
            <a:pPr lvl="1"/>
            <a:r>
              <a:rPr lang="ja-JP" altLang="en-US"/>
              <a:t>認識が悪い原因究明</a:t>
            </a:r>
            <a:endParaRPr lang="en-US" altLang="ja-JP" dirty="0"/>
          </a:p>
          <a:p>
            <a:pPr lvl="1"/>
            <a:endParaRPr kumimoji="1" lang="en-US" altLang="ja-JP" dirty="0"/>
          </a:p>
          <a:p>
            <a:r>
              <a:rPr lang="en-US" altLang="ja-JP" dirty="0"/>
              <a:t>USB</a:t>
            </a:r>
            <a:r>
              <a:rPr lang="ja-JP" altLang="en-US"/>
              <a:t>のデバドラ実装</a:t>
            </a:r>
            <a:endParaRPr lang="en-US" altLang="ja-JP" dirty="0"/>
          </a:p>
          <a:p>
            <a:pPr lvl="1"/>
            <a:r>
              <a:rPr lang="en-US" altLang="ja-JP" dirty="0"/>
              <a:t>Bluetooth</a:t>
            </a:r>
            <a:r>
              <a:rPr lang="ja-JP" altLang="en-US"/>
              <a:t>のプロトコルスタックを評価するために</a:t>
            </a:r>
            <a:r>
              <a:rPr lang="en-US" altLang="ja-JP" dirty="0"/>
              <a:t>Bluetooth</a:t>
            </a:r>
            <a:r>
              <a:rPr lang="ja-JP" altLang="en-US"/>
              <a:t>パケットの通信のみを行うデバイスが必要</a:t>
            </a:r>
            <a:br>
              <a:rPr lang="en-US" altLang="ja-JP" dirty="0"/>
            </a:br>
            <a:r>
              <a:rPr lang="ja-JP" altLang="en-US"/>
              <a:t>→</a:t>
            </a:r>
            <a:r>
              <a:rPr lang="en-US" altLang="ja-JP" dirty="0"/>
              <a:t> USB</a:t>
            </a:r>
            <a:r>
              <a:rPr lang="ja-JP" altLang="en-US"/>
              <a:t>ドングルが最適だと判断</a:t>
            </a:r>
            <a:endParaRPr lang="en-US" altLang="ja-JP" dirty="0"/>
          </a:p>
          <a:p>
            <a:pPr lvl="1"/>
            <a:r>
              <a:rPr lang="ja-JP" altLang="en-US"/>
              <a:t>現状，</a:t>
            </a:r>
            <a:r>
              <a:rPr lang="en-US" altLang="ja-JP" dirty="0" err="1"/>
              <a:t>usb</a:t>
            </a:r>
            <a:r>
              <a:rPr lang="ja-JP" altLang="en-US"/>
              <a:t>の</a:t>
            </a:r>
            <a:r>
              <a:rPr lang="en-US" altLang="ja-JP" dirty="0"/>
              <a:t>hid</a:t>
            </a:r>
            <a:r>
              <a:rPr lang="ja-JP" altLang="en-US"/>
              <a:t>ドライバの基本的な部分</a:t>
            </a:r>
            <a:r>
              <a:rPr lang="en-US" altLang="ja-JP" dirty="0"/>
              <a:t>(open</a:t>
            </a:r>
            <a:r>
              <a:rPr lang="ja-JP" altLang="en-US"/>
              <a:t>など</a:t>
            </a:r>
            <a:r>
              <a:rPr lang="en-US" altLang="ja-JP" dirty="0"/>
              <a:t>)</a:t>
            </a:r>
            <a:r>
              <a:rPr lang="ja-JP" altLang="en-US"/>
              <a:t>を</a:t>
            </a:r>
            <a:br>
              <a:rPr lang="en-US" altLang="ja-JP" dirty="0"/>
            </a:br>
            <a:r>
              <a:rPr lang="ja-JP" altLang="en-US"/>
              <a:t>実装しているが，テストなどができていない状態</a:t>
            </a:r>
            <a:endParaRPr lang="en-US" altLang="ja-JP" dirty="0"/>
          </a:p>
          <a:p>
            <a:endParaRPr lang="en-US" altLang="ja-JP" dirty="0"/>
          </a:p>
          <a:p>
            <a:r>
              <a:rPr lang="ja-JP" altLang="en-US"/>
              <a:t>今回のコンテストの対象であった</a:t>
            </a:r>
            <a:r>
              <a:rPr lang="en-US" altLang="ja-JP" dirty="0"/>
              <a:t>EK-RA8M1</a:t>
            </a:r>
            <a:r>
              <a:rPr lang="ja-JP" altLang="en-US"/>
              <a:t>だけでなく，</a:t>
            </a:r>
            <a:r>
              <a:rPr lang="en-US" altLang="ja-JP" dirty="0"/>
              <a:t>stm32h723</a:t>
            </a:r>
            <a:r>
              <a:rPr lang="ja-JP" altLang="en-US"/>
              <a:t>も同様に開発をする</a:t>
            </a:r>
            <a:endParaRPr lang="en-US" altLang="ja-JP" dirty="0"/>
          </a:p>
          <a:p>
            <a:endParaRPr lang="en-US" altLang="ja-JP" dirty="0"/>
          </a:p>
          <a:p>
            <a:endParaRPr lang="en-US" altLang="ja-JP" dirty="0"/>
          </a:p>
        </p:txBody>
      </p:sp>
      <p:sp>
        <p:nvSpPr>
          <p:cNvPr id="4" name="日付プレースホルダー 3">
            <a:extLst>
              <a:ext uri="{FF2B5EF4-FFF2-40B4-BE49-F238E27FC236}">
                <a16:creationId xmlns:a16="http://schemas.microsoft.com/office/drawing/2014/main" id="{3F52B652-1524-B947-8A2D-BBBD09A1CF8F}"/>
              </a:ext>
            </a:extLst>
          </p:cNvPr>
          <p:cNvSpPr>
            <a:spLocks noGrp="1"/>
          </p:cNvSpPr>
          <p:nvPr>
            <p:ph type="dt" sz="half" idx="10"/>
          </p:nvPr>
        </p:nvSpPr>
        <p:spPr/>
        <p:txBody>
          <a:bodyPr/>
          <a:lstStyle/>
          <a:p>
            <a:fld id="{4958B367-DC5C-CD47-9E43-2574E64FE358}" type="datetime1">
              <a:rPr kumimoji="1" lang="ja-JP" altLang="en-US" smtClean="0"/>
              <a:pPr/>
              <a:t>2024/9/30</a:t>
            </a:fld>
            <a:endParaRPr kumimoji="1" lang="ja-JP" altLang="en-US" sz="1800"/>
          </a:p>
        </p:txBody>
      </p:sp>
      <p:sp>
        <p:nvSpPr>
          <p:cNvPr id="5" name="スライド番号プレースホルダー 4">
            <a:extLst>
              <a:ext uri="{FF2B5EF4-FFF2-40B4-BE49-F238E27FC236}">
                <a16:creationId xmlns:a16="http://schemas.microsoft.com/office/drawing/2014/main" id="{B1878F7E-8A96-EB4E-B719-978B6A19A859}"/>
              </a:ext>
            </a:extLst>
          </p:cNvPr>
          <p:cNvSpPr>
            <a:spLocks noGrp="1"/>
          </p:cNvSpPr>
          <p:nvPr>
            <p:ph type="sldNum" sz="quarter" idx="12"/>
          </p:nvPr>
        </p:nvSpPr>
        <p:spPr/>
        <p:txBody>
          <a:bodyPr/>
          <a:lstStyle/>
          <a:p>
            <a:fld id="{08D51BDA-9B23-FE42-AA69-656D079E40B9}" type="slidenum">
              <a:rPr kumimoji="1" lang="ja-JP" altLang="en-US" smtClean="0"/>
              <a:pPr/>
              <a:t>8</a:t>
            </a:fld>
            <a:endParaRPr kumimoji="1" lang="ja-JP" altLang="en-US"/>
          </a:p>
        </p:txBody>
      </p:sp>
    </p:spTree>
    <p:extLst>
      <p:ext uri="{BB962C8B-B14F-4D97-AF65-F5344CB8AC3E}">
        <p14:creationId xmlns:p14="http://schemas.microsoft.com/office/powerpoint/2010/main" val="69767144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sz="2400">
            <a:latin typeface="Meiryo UI" panose="020B0604030504040204" pitchFamily="34" charset="-128"/>
            <a:ea typeface="Meiryo UI" panose="020B0604030504040204" pitchFamily="34" charset="-128"/>
          </a:defRPr>
        </a:defPPr>
      </a:lstStyle>
      <a:style>
        <a:lnRef idx="2">
          <a:schemeClr val="accent6"/>
        </a:lnRef>
        <a:fillRef idx="1">
          <a:schemeClr val="lt1"/>
        </a:fillRef>
        <a:effectRef idx="0">
          <a:schemeClr val="accent6"/>
        </a:effectRef>
        <a:fontRef idx="minor">
          <a:schemeClr val="dk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テンプレ_4-3" id="{3E1F2916-F2DA-2B4E-88C6-636586ADBF6B}" vid="{79664442-F2F2-304C-BAEE-E3AA90CA618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76</TotalTime>
  <Words>542</Words>
  <Application>Microsoft Macintosh PowerPoint</Application>
  <PresentationFormat>画面に合わせる (4:3)</PresentationFormat>
  <Paragraphs>94</Paragraphs>
  <Slides>10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Meiryo UI</vt:lpstr>
      <vt:lpstr>システムフォント（レギュラー）</vt:lpstr>
      <vt:lpstr>游ゴシック</vt:lpstr>
      <vt:lpstr>Arial</vt:lpstr>
      <vt:lpstr>Calibri</vt:lpstr>
      <vt:lpstr>Wingdings</vt:lpstr>
      <vt:lpstr>Office テーマ</vt:lpstr>
      <vt:lpstr>プログラミングコンテスト Bluetooth開発</vt:lpstr>
      <vt:lpstr>目次</vt:lpstr>
      <vt:lpstr>目的</vt:lpstr>
      <vt:lpstr>機能概要</vt:lpstr>
      <vt:lpstr>デバイス選定</vt:lpstr>
      <vt:lpstr>成果</vt:lpstr>
      <vt:lpstr>開発時に気付いた問題</vt:lpstr>
      <vt:lpstr>開発時に気付いた問題</vt:lpstr>
      <vt:lpstr>今後の展望</vt:lpstr>
      <vt:lpstr>謝辞</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Bluetooth開発</dc:title>
  <dc:creator>GONDO Masayuki</dc:creator>
  <cp:lastModifiedBy>GONDO Masayuki</cp:lastModifiedBy>
  <cp:revision>13</cp:revision>
  <dcterms:created xsi:type="dcterms:W3CDTF">2024-09-29T13:44:43Z</dcterms:created>
  <dcterms:modified xsi:type="dcterms:W3CDTF">2024-09-29T15:02:35Z</dcterms:modified>
</cp:coreProperties>
</file>