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Click to add title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Click to add subtitle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title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title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title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Click to add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title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Click to add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Click to add title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Click to add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384895" y="6245225"/>
            <a:ext cx="301907" cy="28882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taff.ustc.edu.cn/~mengning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1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1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2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互联网概述</a:t>
            </a:r>
          </a:p>
        </p:txBody>
      </p:sp>
      <p:sp>
        <p:nvSpPr>
          <p:cNvPr id="59" name="Shape 59"/>
          <p:cNvSpPr/>
          <p:nvPr/>
        </p:nvSpPr>
        <p:spPr>
          <a:xfrm>
            <a:off x="612775" y="1268412"/>
            <a:ext cx="6538913" cy="1589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Shape 60"/>
          <p:cNvSpPr/>
          <p:nvPr/>
        </p:nvSpPr>
        <p:spPr>
          <a:xfrm>
            <a:off x="684211" y="4365625"/>
            <a:ext cx="7488240" cy="145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主讲：孟宁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电话：0512-68839303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E-mail：mengning@ustc.edu.cn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主页：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http://staff.ustc.edu.cn/~mengning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TCP/IP vs OSI Model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</a:p>
        </p:txBody>
      </p:sp>
      <p:pic>
        <p:nvPicPr>
          <p:cNvPr id="13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Shape 132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3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312" y="1485900"/>
            <a:ext cx="7993064" cy="4464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Byte Ordering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Different computer architectures use different byte ordering to represent multibyte values.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16 bit integer:</a:t>
            </a:r>
          </a:p>
        </p:txBody>
      </p:sp>
      <p:pic>
        <p:nvPicPr>
          <p:cNvPr id="13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Shape 140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1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4" name="Group 144"/>
          <p:cNvGrpSpPr/>
          <p:nvPr/>
        </p:nvGrpSpPr>
        <p:grpSpPr>
          <a:xfrm>
            <a:off x="1155700" y="3357562"/>
            <a:ext cx="1651000" cy="508002"/>
            <a:chOff x="0" y="0"/>
            <a:chExt cx="1651000" cy="508001"/>
          </a:xfrm>
        </p:grpSpPr>
        <p:sp>
          <p:nvSpPr>
            <p:cNvPr id="142" name="Shape 142"/>
            <p:cNvSpPr/>
            <p:nvPr/>
          </p:nvSpPr>
          <p:spPr>
            <a:xfrm>
              <a:off x="0" y="-1"/>
              <a:ext cx="1651000" cy="508003"/>
            </a:xfrm>
            <a:prstGeom prst="rect">
              <a:avLst/>
            </a:prstGeom>
            <a:solidFill>
              <a:srgbClr val="99CC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7835" y="25400"/>
              <a:ext cx="1355329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ctr">
              <a:spAutoFit/>
            </a:bodyPr>
            <a:lstStyle>
              <a:lvl1pPr algn="ctr">
                <a:defRPr sz="24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lvl1pPr>
            </a:lstStyle>
            <a:p>
              <a:pPr/>
              <a:r>
                <a:t>Low Byte</a:t>
              </a:r>
            </a:p>
          </p:txBody>
        </p:sp>
      </p:grpSp>
      <p:grpSp>
        <p:nvGrpSpPr>
          <p:cNvPr id="147" name="Group 147"/>
          <p:cNvGrpSpPr/>
          <p:nvPr/>
        </p:nvGrpSpPr>
        <p:grpSpPr>
          <a:xfrm>
            <a:off x="1155700" y="3890962"/>
            <a:ext cx="1651000" cy="508002"/>
            <a:chOff x="0" y="0"/>
            <a:chExt cx="1651000" cy="508001"/>
          </a:xfrm>
        </p:grpSpPr>
        <p:sp>
          <p:nvSpPr>
            <p:cNvPr id="145" name="Shape 145"/>
            <p:cNvSpPr/>
            <p:nvPr/>
          </p:nvSpPr>
          <p:spPr>
            <a:xfrm>
              <a:off x="0" y="-1"/>
              <a:ext cx="1651000" cy="508003"/>
            </a:xfrm>
            <a:prstGeom prst="rect">
              <a:avLst/>
            </a:prstGeom>
            <a:solidFill>
              <a:srgbClr val="FF33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13977" y="25400"/>
              <a:ext cx="1423045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ctr">
              <a:spAutoFit/>
            </a:bodyPr>
            <a:lstStyle>
              <a:lvl1pPr algn="ctr">
                <a:defRPr sz="24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lvl1pPr>
            </a:lstStyle>
            <a:p>
              <a:pPr/>
              <a:r>
                <a:t>High Byte</a:t>
              </a:r>
            </a:p>
          </p:txBody>
        </p:sp>
      </p:grpSp>
      <p:sp>
        <p:nvSpPr>
          <p:cNvPr id="148" name="Shape 148"/>
          <p:cNvSpPr/>
          <p:nvPr/>
        </p:nvSpPr>
        <p:spPr>
          <a:xfrm>
            <a:off x="1155700" y="4424362"/>
            <a:ext cx="1651000" cy="50800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1155700" y="4957762"/>
            <a:ext cx="1651000" cy="50800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52" name="Group 152"/>
          <p:cNvGrpSpPr/>
          <p:nvPr/>
        </p:nvGrpSpPr>
        <p:grpSpPr>
          <a:xfrm>
            <a:off x="5803900" y="3357562"/>
            <a:ext cx="1651000" cy="508002"/>
            <a:chOff x="0" y="0"/>
            <a:chExt cx="1651000" cy="508001"/>
          </a:xfrm>
        </p:grpSpPr>
        <p:sp>
          <p:nvSpPr>
            <p:cNvPr id="150" name="Shape 150"/>
            <p:cNvSpPr/>
            <p:nvPr/>
          </p:nvSpPr>
          <p:spPr>
            <a:xfrm>
              <a:off x="0" y="-1"/>
              <a:ext cx="1651000" cy="508003"/>
            </a:xfrm>
            <a:prstGeom prst="rect">
              <a:avLst/>
            </a:prstGeom>
            <a:solidFill>
              <a:srgbClr val="FF33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13977" y="25400"/>
              <a:ext cx="1423045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ctr">
              <a:spAutoFit/>
            </a:bodyPr>
            <a:lstStyle>
              <a:lvl1pPr algn="ctr">
                <a:defRPr sz="24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lvl1pPr>
            </a:lstStyle>
            <a:p>
              <a:pPr/>
              <a:r>
                <a:t>High Byte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5803900" y="3890962"/>
            <a:ext cx="1651000" cy="508002"/>
            <a:chOff x="0" y="0"/>
            <a:chExt cx="1651000" cy="508001"/>
          </a:xfrm>
        </p:grpSpPr>
        <p:sp>
          <p:nvSpPr>
            <p:cNvPr id="153" name="Shape 153"/>
            <p:cNvSpPr/>
            <p:nvPr/>
          </p:nvSpPr>
          <p:spPr>
            <a:xfrm>
              <a:off x="0" y="-1"/>
              <a:ext cx="1651000" cy="508003"/>
            </a:xfrm>
            <a:prstGeom prst="rect">
              <a:avLst/>
            </a:prstGeom>
            <a:solidFill>
              <a:srgbClr val="99CC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35" y="25400"/>
              <a:ext cx="1355329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ctr">
              <a:spAutoFit/>
            </a:bodyPr>
            <a:lstStyle>
              <a:lvl1pPr algn="ctr">
                <a:defRPr sz="24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lvl1pPr>
            </a:lstStyle>
            <a:p>
              <a:pPr/>
              <a:r>
                <a:t>Low Byte</a:t>
              </a:r>
            </a:p>
          </p:txBody>
        </p:sp>
      </p:grpSp>
      <p:sp>
        <p:nvSpPr>
          <p:cNvPr id="156" name="Shape 156"/>
          <p:cNvSpPr/>
          <p:nvPr/>
        </p:nvSpPr>
        <p:spPr>
          <a:xfrm>
            <a:off x="5803900" y="4424362"/>
            <a:ext cx="1651000" cy="50800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5803900" y="4957762"/>
            <a:ext cx="1651000" cy="50800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3414712" y="3360737"/>
            <a:ext cx="1722637" cy="5207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7960" dir="27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800"/>
            </a:lvl1pPr>
          </a:lstStyle>
          <a:p>
            <a:pPr/>
            <a:r>
              <a:t>Address A</a:t>
            </a:r>
          </a:p>
        </p:txBody>
      </p:sp>
      <p:sp>
        <p:nvSpPr>
          <p:cNvPr id="159" name="Shape 159"/>
          <p:cNvSpPr/>
          <p:nvPr/>
        </p:nvSpPr>
        <p:spPr>
          <a:xfrm flipH="1">
            <a:off x="2882899" y="3573462"/>
            <a:ext cx="558801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>
            <a:off x="5194300" y="3573462"/>
            <a:ext cx="508001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Shape 161"/>
          <p:cNvSpPr/>
          <p:nvPr/>
        </p:nvSpPr>
        <p:spPr>
          <a:xfrm flipH="1">
            <a:off x="2882899" y="4106862"/>
            <a:ext cx="406401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Shape 162"/>
          <p:cNvSpPr/>
          <p:nvPr/>
        </p:nvSpPr>
        <p:spPr>
          <a:xfrm>
            <a:off x="5346700" y="4106862"/>
            <a:ext cx="355601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3" name="Shape 163"/>
          <p:cNvSpPr/>
          <p:nvPr/>
        </p:nvSpPr>
        <p:spPr>
          <a:xfrm>
            <a:off x="3196814" y="3894137"/>
            <a:ext cx="2128070" cy="5207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7960" dir="27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algn="ctr">
              <a:defRPr sz="2800"/>
            </a:lvl1pPr>
          </a:lstStyle>
          <a:p>
            <a:pPr/>
            <a:r>
              <a:t>Address A+1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     Byte Order and Networking</a:t>
            </a:r>
          </a:p>
        </p:txBody>
      </p:sp>
      <p:pic>
        <p:nvPicPr>
          <p:cNvPr id="16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Shape 168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9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457200" y="1600200"/>
            <a:ext cx="8229600" cy="3164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Suppose a Big Endian machine sends a 16 bit integer with the value 2:</a:t>
            </a:r>
          </a:p>
          <a:p>
            <a:pPr marL="342900" indent="-342900">
              <a:spcBef>
                <a:spcPts val="700"/>
              </a:spcBef>
              <a:buSzPct val="1000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spcBef>
                <a:spcPts val="700"/>
              </a:spcBef>
              <a:buSzPct val="1000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spcBef>
                <a:spcPts val="700"/>
              </a:spcBef>
              <a:buSzPct val="1000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A Little Endian machine will think it got the number 512:</a:t>
            </a:r>
          </a:p>
        </p:txBody>
      </p:sp>
      <p:sp>
        <p:nvSpPr>
          <p:cNvPr id="171" name="Shape 171"/>
          <p:cNvSpPr/>
          <p:nvPr/>
        </p:nvSpPr>
        <p:spPr>
          <a:xfrm>
            <a:off x="2224086" y="5229225"/>
            <a:ext cx="4724402" cy="599439"/>
          </a:xfrm>
          <a:prstGeom prst="rect">
            <a:avLst/>
          </a:prstGeom>
          <a:solidFill>
            <a:srgbClr val="FF3300"/>
          </a:solidFill>
          <a:ln w="38100">
            <a:solidFill>
              <a:srgbClr val="80808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900"/>
              </a:spcBef>
              <a:defRPr b="1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0000001000000000</a:t>
            </a:r>
          </a:p>
        </p:txBody>
      </p:sp>
      <p:sp>
        <p:nvSpPr>
          <p:cNvPr id="172" name="Shape 172"/>
          <p:cNvSpPr/>
          <p:nvPr/>
        </p:nvSpPr>
        <p:spPr>
          <a:xfrm>
            <a:off x="2209800" y="3027361"/>
            <a:ext cx="4724400" cy="599439"/>
          </a:xfrm>
          <a:prstGeom prst="rect">
            <a:avLst/>
          </a:prstGeom>
          <a:solidFill>
            <a:srgbClr val="FF3300"/>
          </a:solidFill>
          <a:ln w="38100">
            <a:solidFill>
              <a:srgbClr val="80808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900"/>
              </a:spcBef>
              <a:defRPr b="1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0000000000000010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     Byte Order and Networking</a:t>
            </a:r>
          </a:p>
        </p:txBody>
      </p:sp>
      <p:pic>
        <p:nvPicPr>
          <p:cNvPr id="17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" name="Shape 177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8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457200" y="1600200"/>
            <a:ext cx="8229600" cy="248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Big Endian - PowerPC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Sparc64,etc</a:t>
            </a:r>
          </a:p>
          <a:p>
            <a:pPr marL="342900" indent="-342900">
              <a:spcBef>
                <a:spcPts val="700"/>
              </a:spcBef>
              <a:buSzPct val="1000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Little Endian - X86</a:t>
            </a:r>
          </a:p>
          <a:p>
            <a:pPr marL="342900" indent="-342900">
              <a:spcBef>
                <a:spcPts val="700"/>
              </a:spcBef>
              <a:buSzPct val="100000"/>
              <a:buChar char="•"/>
              <a:defRPr sz="3200">
                <a:latin typeface="宋体"/>
                <a:ea typeface="宋体"/>
                <a:cs typeface="宋体"/>
                <a:sym typeface="宋体"/>
              </a:defRPr>
            </a:pPr>
            <a:r>
              <a:t>网络字节顺序是</a:t>
            </a:r>
            <a:r>
              <a:rPr>
                <a:latin typeface="Arial"/>
                <a:ea typeface="Arial"/>
                <a:cs typeface="Arial"/>
                <a:sym typeface="Arial"/>
              </a:rPr>
              <a:t>Big Endian</a:t>
            </a:r>
            <a:r>
              <a:t>还是</a:t>
            </a:r>
            <a:r>
              <a:rPr>
                <a:latin typeface="Arial"/>
                <a:ea typeface="Arial"/>
                <a:cs typeface="Arial"/>
                <a:sym typeface="Arial"/>
              </a:rPr>
              <a:t>Little Endian</a:t>
            </a:r>
            <a:r>
              <a:t>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TCP/IP Layer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</a:p>
        </p:txBody>
      </p:sp>
      <p:pic>
        <p:nvPicPr>
          <p:cNvPr id="18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Shape 185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6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1550" y="1628775"/>
            <a:ext cx="6591300" cy="4276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  Format of the IPv4 header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</a:p>
        </p:txBody>
      </p:sp>
      <p:pic>
        <p:nvPicPr>
          <p:cNvPr id="19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Shape 193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4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1912" y="1557337"/>
            <a:ext cx="6119813" cy="4268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  Format of the IPv6 header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</a:p>
        </p:txBody>
      </p:sp>
      <p:pic>
        <p:nvPicPr>
          <p:cNvPr id="19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Shape 201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2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4787" y="1485900"/>
            <a:ext cx="5689602" cy="4403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IPv4 Addresses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</a:p>
        </p:txBody>
      </p:sp>
      <p:pic>
        <p:nvPicPr>
          <p:cNvPr id="20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Shape 209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0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86" y="1628775"/>
            <a:ext cx="5616578" cy="1479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1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9750" y="3357562"/>
            <a:ext cx="8083550" cy="2447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1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84887" y="1196975"/>
            <a:ext cx="2409827" cy="2019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1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4212" y="3213100"/>
            <a:ext cx="4229102" cy="819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IP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地址的分配与管理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192.168.10.0/24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地址段需要分配给</a:t>
            </a:r>
            <a:r>
              <a:t>5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个不同的部门来使用：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742950" indent="-285750">
              <a:spcBef>
                <a:spcPts val="0"/>
              </a:spcBef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部门</a:t>
            </a:r>
            <a:r>
              <a:rPr>
                <a:latin typeface="Arial"/>
                <a:ea typeface="Arial"/>
                <a:cs typeface="Arial"/>
                <a:sym typeface="Arial"/>
              </a:rPr>
              <a:t>1-4</a:t>
            </a:r>
            <a:r>
              <a:t>均需要</a:t>
            </a:r>
            <a:r>
              <a:rPr>
                <a:latin typeface="Arial"/>
                <a:ea typeface="Arial"/>
                <a:cs typeface="Arial"/>
                <a:sym typeface="Arial"/>
              </a:rPr>
              <a:t>30</a:t>
            </a:r>
            <a:r>
              <a:t>个</a:t>
            </a:r>
            <a:r>
              <a:rPr>
                <a:latin typeface="Arial"/>
                <a:ea typeface="Arial"/>
                <a:cs typeface="Arial"/>
                <a:sym typeface="Arial"/>
              </a:rPr>
              <a:t>IP</a:t>
            </a:r>
          </a:p>
          <a:p>
            <a:pPr lvl="1" marL="742950" indent="-285750">
              <a:spcBef>
                <a:spcPts val="0"/>
              </a:spcBef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部门</a:t>
            </a:r>
            <a:r>
              <a:rPr>
                <a:latin typeface="Arial"/>
                <a:ea typeface="Arial"/>
                <a:cs typeface="Arial"/>
                <a:sym typeface="Arial"/>
              </a:rPr>
              <a:t>5</a:t>
            </a:r>
            <a:r>
              <a:t>需要</a:t>
            </a:r>
            <a:r>
              <a:rPr>
                <a:latin typeface="Arial"/>
                <a:ea typeface="Arial"/>
                <a:cs typeface="Arial"/>
                <a:sym typeface="Arial"/>
              </a:rPr>
              <a:t>100</a:t>
            </a:r>
            <a:r>
              <a:t>个</a:t>
            </a:r>
            <a:r>
              <a:rPr>
                <a:latin typeface="Arial"/>
                <a:ea typeface="Arial"/>
                <a:cs typeface="Arial"/>
                <a:sym typeface="Arial"/>
              </a:rPr>
              <a:t>IP</a:t>
            </a:r>
          </a:p>
          <a:p>
            <a: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您作为管理员该如何划分子网？</a:t>
            </a:r>
          </a:p>
        </p:txBody>
      </p:sp>
      <p:pic>
        <p:nvPicPr>
          <p:cNvPr id="21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Shape 220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1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IPv6 Addresses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</a:p>
        </p:txBody>
      </p:sp>
      <p:pic>
        <p:nvPicPr>
          <p:cNvPr id="22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7" name="Shape 227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8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1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9750" y="1917700"/>
            <a:ext cx="8108950" cy="32400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互联网概述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计算机网络的发展</a:t>
            </a:r>
          </a:p>
          <a:p>
            <a: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OSI模型与TCP/IP协议族</a:t>
            </a:r>
          </a:p>
          <a:p>
            <a: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IPv4 and IPv6</a:t>
            </a:r>
          </a:p>
          <a:p>
            <a: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ARP协议</a:t>
            </a:r>
          </a:p>
          <a:p>
            <a: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网络程序设计中的几种不同视角</a:t>
            </a:r>
          </a:p>
          <a:p>
            <a: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电信/通信行业软件开发主要涉及的领域</a:t>
            </a:r>
          </a:p>
        </p:txBody>
      </p:sp>
      <p:pic>
        <p:nvPicPr>
          <p:cNvPr id="6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" name="Shape 66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7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ARP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：地址解析协议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</a:p>
        </p:txBody>
      </p:sp>
      <p:pic>
        <p:nvPicPr>
          <p:cNvPr id="23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Shape 235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6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03575" y="44450"/>
            <a:ext cx="5553075" cy="674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1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5286" y="2492375"/>
            <a:ext cx="2868615" cy="1873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IP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包是如何从</a:t>
            </a:r>
            <a:r>
              <a:t>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送到</a:t>
            </a:r>
            <a:r>
              <a:t>B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？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</a:p>
        </p:txBody>
      </p:sp>
      <p:pic>
        <p:nvPicPr>
          <p:cNvPr id="24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4" name="Shape 244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45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9750" y="1628775"/>
            <a:ext cx="7894639" cy="4176713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hape 247"/>
          <p:cNvSpPr/>
          <p:nvPr/>
        </p:nvSpPr>
        <p:spPr>
          <a:xfrm>
            <a:off x="7092950" y="3141661"/>
            <a:ext cx="375204" cy="548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48" name="Shape 248"/>
          <p:cNvSpPr/>
          <p:nvPr/>
        </p:nvSpPr>
        <p:spPr>
          <a:xfrm>
            <a:off x="828675" y="3429000"/>
            <a:ext cx="375204" cy="54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网络程序设计中的几种不同视角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>
            <a:lvl1pPr>
              <a:buChar char="•"/>
            </a:lvl1pPr>
          </a:lstStyle>
          <a:p>
            <a:pPr/>
            <a:r>
              <a:t>Application</a:t>
            </a:r>
          </a:p>
        </p:txBody>
      </p:sp>
      <p:pic>
        <p:nvPicPr>
          <p:cNvPr id="25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53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4" name="Shape 254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55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mage2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187" y="2781300"/>
            <a:ext cx="7861301" cy="2089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网络程序设计中的几种不同视角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>
            <a:lvl1pPr>
              <a:buChar char="•"/>
            </a:lvl1pPr>
          </a:lstStyle>
          <a:p>
            <a:pPr/>
            <a:r>
              <a:t>Layering Protocols</a:t>
            </a:r>
          </a:p>
        </p:txBody>
      </p:sp>
      <p:pic>
        <p:nvPicPr>
          <p:cNvPr id="2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hape 261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2" name="Shape 262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63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8675" y="2205036"/>
            <a:ext cx="7991475" cy="4629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网络程序设计中的几种不同视角</a:t>
            </a:r>
          </a:p>
        </p:txBody>
      </p:sp>
      <p:sp>
        <p:nvSpPr>
          <p:cNvPr id="267" name="Shape 267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har char="•"/>
              <a:defRPr sz="2800"/>
            </a:lvl1pPr>
          </a:lstStyle>
          <a:p>
            <a:pPr/>
            <a:r>
              <a:t>Inter-Net/Internet</a:t>
            </a:r>
          </a:p>
        </p:txBody>
      </p:sp>
      <p:pic>
        <p:nvPicPr>
          <p:cNvPr id="26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1725" y="3578225"/>
            <a:ext cx="3511550" cy="568325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0" name="Shape 270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1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2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1912" y="2133600"/>
            <a:ext cx="7488239" cy="4537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网络程序设计中的几种不同视角</a:t>
            </a:r>
          </a:p>
        </p:txBody>
      </p:sp>
      <p:sp>
        <p:nvSpPr>
          <p:cNvPr id="275" name="Shape 275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har char="•"/>
              <a:defRPr sz="2800"/>
            </a:lvl1pPr>
          </a:lstStyle>
          <a:p>
            <a:pPr/>
            <a:r>
              <a:t>Performance/Control</a:t>
            </a:r>
          </a:p>
        </p:txBody>
      </p:sp>
      <p:pic>
        <p:nvPicPr>
          <p:cNvPr id="276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8550" y="4648200"/>
            <a:ext cx="977900" cy="76835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Shape 278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9" name="image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375" y="2133600"/>
            <a:ext cx="6048375" cy="4289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 defTabSz="676655"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电信/通信行业软件开发</a:t>
            </a:r>
            <a:br/>
            <a:r>
              <a:t>主要涉及的领域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局端管理系统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 SNMP Manager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网管系统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 OSS/BOSS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运营支撑系统</a:t>
            </a:r>
          </a:p>
          <a:p>
            <a: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电信设备开发与设备管理</a:t>
            </a:r>
          </a:p>
          <a:p>
            <a:pPr lvl="1" marL="742950" indent="-285750">
              <a:spcBef>
                <a:spcPts val="0"/>
              </a:spcBef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协议栈的实现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CLI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SNMP Agent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web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管理</a:t>
            </a:r>
          </a:p>
        </p:txBody>
      </p:sp>
      <p:pic>
        <p:nvPicPr>
          <p:cNvPr id="28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hape 284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5" name="Shape 285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86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课后作业</a:t>
            </a:r>
          </a:p>
        </p:txBody>
      </p:sp>
      <p:sp>
        <p:nvSpPr>
          <p:cNvPr id="289" name="Shape 289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请计算最多有多少个</a:t>
            </a:r>
            <a:r>
              <a:rPr>
                <a:latin typeface="Arial"/>
                <a:ea typeface="Arial"/>
                <a:cs typeface="Arial"/>
                <a:sym typeface="Arial"/>
              </a:rPr>
              <a:t>A</a:t>
            </a:r>
            <a:r>
              <a:t>类、</a:t>
            </a:r>
            <a:r>
              <a:rPr>
                <a:latin typeface="Arial"/>
                <a:ea typeface="Arial"/>
                <a:cs typeface="Arial"/>
                <a:sym typeface="Arial"/>
              </a:rPr>
              <a:t>B</a:t>
            </a:r>
            <a:r>
              <a:t>类和</a:t>
            </a:r>
            <a:r>
              <a:rPr>
                <a:latin typeface="Arial"/>
                <a:ea typeface="Arial"/>
                <a:cs typeface="Arial"/>
                <a:sym typeface="Arial"/>
              </a:rPr>
              <a:t>C</a:t>
            </a:r>
            <a:r>
              <a:t>类网络号。</a:t>
            </a:r>
          </a:p>
          <a:p>
            <a: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获取一份</a:t>
            </a:r>
            <a:r>
              <a:rPr>
                <a:latin typeface="Arial"/>
                <a:ea typeface="Arial"/>
                <a:cs typeface="Arial"/>
                <a:sym typeface="Arial"/>
              </a:rPr>
              <a:t>RFC 1000</a:t>
            </a:r>
            <a:r>
              <a:t>的拷贝，了解</a:t>
            </a:r>
            <a:r>
              <a:rPr>
                <a:latin typeface="Arial"/>
                <a:ea typeface="Arial"/>
                <a:cs typeface="Arial"/>
                <a:sym typeface="Arial"/>
              </a:rPr>
              <a:t>R F C</a:t>
            </a:r>
            <a:r>
              <a:t>这个术语从何而来。</a:t>
            </a:r>
          </a:p>
          <a:p>
            <a: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什么叫</a:t>
            </a:r>
            <a:r>
              <a:rPr>
                <a:latin typeface="Arial"/>
                <a:ea typeface="Arial"/>
                <a:cs typeface="Arial"/>
                <a:sym typeface="Arial"/>
              </a:rPr>
              <a:t>CIDR</a:t>
            </a:r>
            <a:r>
              <a:t>？</a:t>
            </a:r>
          </a:p>
          <a:p>
            <a: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一个</a:t>
            </a:r>
            <a:r>
              <a:rPr>
                <a:latin typeface="Arial"/>
                <a:ea typeface="Arial"/>
                <a:cs typeface="Arial"/>
                <a:sym typeface="Arial"/>
              </a:rPr>
              <a:t>IP</a:t>
            </a:r>
            <a:r>
              <a:t>包是如何到达它的目的地</a:t>
            </a:r>
            <a:r>
              <a:rPr>
                <a:latin typeface="Arial"/>
                <a:ea typeface="Arial"/>
                <a:cs typeface="Arial"/>
                <a:sym typeface="Arial"/>
              </a:rPr>
              <a:t>IP</a:t>
            </a:r>
            <a:r>
              <a:t>主机的？</a:t>
            </a:r>
          </a:p>
        </p:txBody>
      </p:sp>
      <p:pic>
        <p:nvPicPr>
          <p:cNvPr id="29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2" name="Shape 292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93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187" y="476250"/>
            <a:ext cx="4968877" cy="796925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hape 296"/>
          <p:cNvSpPr/>
          <p:nvPr/>
        </p:nvSpPr>
        <p:spPr>
          <a:xfrm>
            <a:off x="611186" y="1268412"/>
            <a:ext cx="6538916" cy="1589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7" name="Shape 297"/>
          <p:cNvSpPr/>
          <p:nvPr/>
        </p:nvSpPr>
        <p:spPr>
          <a:xfrm>
            <a:off x="755650" y="1995804"/>
            <a:ext cx="7772400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4400">
                <a:solidFill>
                  <a:srgbClr val="99CC00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谢谢大家！</a:t>
            </a:r>
          </a:p>
        </p:txBody>
      </p:sp>
      <p:sp>
        <p:nvSpPr>
          <p:cNvPr id="298" name="Shape 298"/>
          <p:cNvSpPr/>
          <p:nvPr/>
        </p:nvSpPr>
        <p:spPr>
          <a:xfrm>
            <a:off x="900112" y="3920833"/>
            <a:ext cx="7772401" cy="95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b="1" sz="2000">
                <a:solidFill>
                  <a:srgbClr val="99CC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MIT Open Courseware - http://ocw.mit.edu</a:t>
            </a:r>
            <a:br/>
            <a:r>
              <a:t>UNIX® Network Programming Volume 1, Third Edition</a:t>
            </a:r>
            <a:br/>
            <a:r>
              <a:t>TCP/IP Illustrated Volume 1:The Protocols</a:t>
            </a:r>
          </a:p>
        </p:txBody>
      </p:sp>
      <p:sp>
        <p:nvSpPr>
          <p:cNvPr id="299" name="Shape 299"/>
          <p:cNvSpPr/>
          <p:nvPr/>
        </p:nvSpPr>
        <p:spPr>
          <a:xfrm>
            <a:off x="755650" y="3040379"/>
            <a:ext cx="7772400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solidFill>
                  <a:srgbClr val="99CC00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参考资料：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ARPANET (1970s)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</a:p>
        </p:txBody>
      </p:sp>
      <p:pic>
        <p:nvPicPr>
          <p:cNvPr id="7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hape 73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74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1850" y="1571625"/>
            <a:ext cx="7340600" cy="43053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3924300" y="188912"/>
            <a:ext cx="471654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Advanced Research Project Agency Network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NSFNET (1980s)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</a:p>
        </p:txBody>
      </p:sp>
      <p:pic>
        <p:nvPicPr>
          <p:cNvPr id="8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Shape 82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83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187" y="1463675"/>
            <a:ext cx="7899401" cy="4459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0112" y="2420936"/>
            <a:ext cx="1190626" cy="914402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5003799" y="117474"/>
            <a:ext cx="3027049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National Science Foundation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Growth of NSFNET</a:t>
            </a:r>
          </a:p>
        </p:txBody>
      </p:sp>
      <p:pic>
        <p:nvPicPr>
          <p:cNvPr id="8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6225" y="3578225"/>
            <a:ext cx="3511550" cy="568325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1" name="Shape 91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92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725" y="1557337"/>
            <a:ext cx="8391525" cy="4343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39975" y="1844675"/>
            <a:ext cx="1190625" cy="91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    The Internet: a Network of Networks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</a:p>
        </p:txBody>
      </p:sp>
      <p:pic>
        <p:nvPicPr>
          <p:cNvPr id="9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Shape 100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01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725" y="1557337"/>
            <a:ext cx="8286750" cy="4248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Internet Properties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•"/>
            </a:pPr>
            <a:r>
              <a:t>All hosts on the Internet communicate using common network protocols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TCP/IP, first developed for ARPANET</a:t>
            </a:r>
          </a:p>
          <a:p>
            <a:pPr>
              <a:lnSpc>
                <a:spcPct val="90000"/>
              </a:lnSpc>
              <a:buChar char="•"/>
            </a:pPr>
            <a:r>
              <a:t>Different parts of the Internet are operated by different entities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governments, telephone companies, universities etc.</a:t>
            </a:r>
          </a:p>
          <a:p>
            <a:pPr>
              <a:lnSpc>
                <a:spcPct val="90000"/>
              </a:lnSpc>
              <a:buChar char="•"/>
            </a:pPr>
            <a:r>
              <a:t>No single organization controls or owns the Internet</a:t>
            </a:r>
          </a:p>
        </p:txBody>
      </p:sp>
      <p:pic>
        <p:nvPicPr>
          <p:cNvPr id="10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Shape 108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09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OSI Abstraction Layers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457200" y="1484311"/>
            <a:ext cx="8229600" cy="434975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Char char="•"/>
              <a:defRPr b="1" sz="2400"/>
            </a:pPr>
            <a:r>
              <a:t>7: Application layer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b="1" sz="1800"/>
            </a:pPr>
            <a:r>
              <a:t>E.g., terminal emulation, file transfer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b="1" sz="2400"/>
            </a:pPr>
            <a:r>
              <a:t>6: Presentation layer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b="1" sz="1800"/>
            </a:pPr>
            <a:r>
              <a:t>Handles encryption, compression, other translation of messages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b="1" sz="2400"/>
            </a:pPr>
            <a:r>
              <a:t>5: Session layer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b="1" sz="1800"/>
            </a:pPr>
            <a:r>
              <a:t>Establishes and terminates connections between applications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b="1" sz="2400"/>
            </a:pPr>
            <a:r>
              <a:t>4: Transport layer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b="1" sz="1800"/>
            </a:pPr>
            <a:r>
              <a:t>Divides messages into packets;assembles packets into messages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b="1" sz="2400"/>
            </a:pPr>
            <a:r>
              <a:t>3: Network layer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b="1" sz="1800"/>
            </a:pPr>
            <a:r>
              <a:t>Finds routes for packets; transmits them to next node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b="1" sz="2400"/>
            </a:pPr>
            <a:r>
              <a:t>2: Link layer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b="1" sz="1800"/>
            </a:pPr>
            <a:r>
              <a:t>Breaks packets into frames; sends frames between nodes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b="1" sz="2400"/>
            </a:pPr>
            <a:r>
              <a:t>1: Physical layer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b="1" sz="1800"/>
            </a:pPr>
            <a:r>
              <a:t>Sends bits over wires</a:t>
            </a:r>
          </a:p>
        </p:txBody>
      </p:sp>
      <p:pic>
        <p:nvPicPr>
          <p:cNvPr id="11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Shape 115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6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Information Exchange Process </a:t>
            </a:r>
            <a:br/>
            <a:r>
              <a:t>through OSI Layers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457200" y="1600200"/>
            <a:ext cx="8229600" cy="434975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</a:p>
        </p:txBody>
      </p:sp>
      <p:pic>
        <p:nvPicPr>
          <p:cNvPr id="12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162" y="6100762"/>
            <a:ext cx="3511552" cy="568327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466725" y="1412875"/>
            <a:ext cx="6540501" cy="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2" name="Shape 122"/>
          <p:cNvSpPr/>
          <p:nvPr/>
        </p:nvSpPr>
        <p:spPr>
          <a:xfrm>
            <a:off x="2322512" y="6019798"/>
            <a:ext cx="6540501" cy="1590"/>
          </a:xfrm>
          <a:prstGeom prst="line">
            <a:avLst/>
          </a:prstGeom>
          <a:ln w="38100">
            <a:solidFill>
              <a:srgbClr val="99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23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4212" y="1700211"/>
            <a:ext cx="7600951" cy="4010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512" y="1644650"/>
            <a:ext cx="2851151" cy="3656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42025" y="1628775"/>
            <a:ext cx="2849564" cy="3656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默认设计模板_2">
  <a:themeElements>
    <a:clrScheme name="默认设计模板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_2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默认设计模板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_2">
  <a:themeElements>
    <a:clrScheme name="默认设计模板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_2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默认设计模板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