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delab.shiyanlou.com/source/xref/linux-3.18.6/net/socket.c#633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ustc.edu.cn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ustc.edu.cn" TargetMode="External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DNS协议及域名存储与解析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根域名服务器 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1个为主根服务器，放置在美国。其余12个均为辅根服务 器，其中9个放置在美国，欧洲2个，位于英国和瑞典，亚洲1个， 位于日本。每个服务器要使用字母表中的单个字母命名，13个根服务器以A~M命名。  </a:t>
            </a:r>
          </a:p>
          <a:p>
            <a:pPr/>
            <a:r>
              <a:t>中国大陆地区内有4组根服务器镜像(F，I，J，L)，在少数极端情况下(比如全球互联网出现大面积瘫痪、或者中国互联网国际出口堵塞)，至少能保证国内的站点由国内的域名服务器来解析。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gethostbyname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使用这个东西，首先要包含2个头文件：</a:t>
            </a:r>
          </a:p>
          <a:p>
            <a:pPr/>
            <a:r>
              <a:t>#include &lt;netdb.h&gt;</a:t>
            </a:r>
          </a:p>
          <a:p>
            <a:pPr/>
            <a:r>
              <a:t>#include &lt;sys/socket.h&gt;</a:t>
            </a:r>
          </a:p>
          <a:p>
            <a:pPr/>
            <a:r>
              <a:t>struct hostent *gethostbyname(const char *name);这个函数的传入值是域名或者主机名，例如"www.ustcsz.edu.cn"等。传出值，是一个hostent的结构。如果函数调用失败，将返回NULL。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hostent的结构</a:t>
            </a:r>
          </a:p>
        </p:txBody>
      </p:sp>
      <p:sp>
        <p:nvSpPr>
          <p:cNvPr id="158" name="Shape 158"/>
          <p:cNvSpPr/>
          <p:nvPr/>
        </p:nvSpPr>
        <p:spPr>
          <a:xfrm>
            <a:off x="1943188" y="4160154"/>
            <a:ext cx="20497625" cy="682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struct hostent {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char *h_name;</a:t>
            </a:r>
            <a:r>
              <a:t> /*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主机的规范名</a:t>
            </a:r>
            <a:r>
              <a:t>*/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char **h_aliases;</a:t>
            </a:r>
            <a:r>
              <a:t>/*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主机的别名</a:t>
            </a:r>
            <a:r>
              <a:t>*/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  /*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主机</a:t>
            </a:r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地址的类型，到底是</a:t>
            </a:r>
            <a:r>
              <a:t>ipv4(AF_INET)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，还是</a:t>
            </a:r>
            <a:r>
              <a:t>ipv6(AF_INET6)*/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int h_addrtype;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int h_length;</a:t>
            </a:r>
            <a:r>
              <a:t>/*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主机</a:t>
            </a:r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地址的长度</a:t>
            </a:r>
            <a:r>
              <a:t>*/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char **h_addr_list;</a:t>
            </a:r>
            <a:r>
              <a:t>/*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主机的</a:t>
            </a:r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地址，是以网络字节序存储的</a:t>
            </a:r>
            <a:r>
              <a:t>*/</a:t>
            </a:r>
          </a:p>
          <a:p>
            <a:pPr algn="l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域名解析范例代码</a:t>
            </a:r>
          </a:p>
        </p:txBody>
      </p:sp>
      <p:sp>
        <p:nvSpPr>
          <p:cNvPr id="161" name="Shape 161"/>
          <p:cNvSpPr/>
          <p:nvPr/>
        </p:nvSpPr>
        <p:spPr>
          <a:xfrm>
            <a:off x="3303668" y="2864166"/>
            <a:ext cx="17776665" cy="1121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&lt;sys/socket.h&gt;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&lt;netinet/in.h&gt;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&lt;arpa/inet.h&gt;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&lt;netdb.h&gt;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&lt;stdlib.h&gt;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#include &lt;stdio.h&gt;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</a:rPr>
              <a:t>int</a:t>
            </a:r>
            <a:r>
              <a:t> </a:t>
            </a:r>
            <a:r>
              <a:rPr>
                <a:solidFill>
                  <a:srgbClr val="6F42C1"/>
                </a:solidFill>
              </a:rPr>
              <a:t>main</a:t>
            </a:r>
            <a:r>
              <a:t>() {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D73A49"/>
                </a:solidFill>
              </a:rPr>
              <a:t>struct</a:t>
            </a:r>
            <a:r>
              <a:t> hostent *hp = </a:t>
            </a:r>
            <a:r>
              <a:rPr>
                <a:solidFill>
                  <a:srgbClr val="005CC5"/>
                </a:solidFill>
              </a:rPr>
              <a:t>gethostbyname</a:t>
            </a:r>
            <a:r>
              <a:t>(</a:t>
            </a:r>
            <a:r>
              <a:rPr>
                <a:solidFill>
                  <a:srgbClr val="032F62"/>
                </a:solidFill>
              </a:rPr>
              <a:t>“github.com"</a:t>
            </a:r>
            <a:r>
              <a:t>);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D73A49"/>
                </a:solidFill>
              </a:rPr>
              <a:t>if</a:t>
            </a:r>
            <a:r>
              <a:t> (hp == </a:t>
            </a:r>
            <a:r>
              <a:rPr>
                <a:solidFill>
                  <a:srgbClr val="005CC5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30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</a:t>
            </a:r>
            <a:r>
              <a:rPr>
                <a:solidFill>
                  <a:srgbClr val="005CC5"/>
                </a:solidFill>
              </a:rPr>
              <a:t>fprintf</a:t>
            </a:r>
            <a:r>
              <a:rPr>
                <a:solidFill>
                  <a:srgbClr val="24292E"/>
                </a:solidFill>
              </a:rPr>
              <a:t>(stderr,</a:t>
            </a:r>
            <a:r>
              <a:t>"gethostbyname() failed\n"</a:t>
            </a:r>
            <a:r>
              <a:rPr>
                <a:solidFill>
                  <a:srgbClr val="24292E"/>
                </a:solidFill>
              </a:rPr>
              <a:t>);</a:t>
            </a:r>
          </a:p>
          <a:p>
            <a:pPr algn="l" defTabSz="457200">
              <a:defRPr sz="30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} </a:t>
            </a:r>
            <a:r>
              <a:t>else</a:t>
            </a:r>
            <a:r>
              <a:rPr>
                <a:solidFill>
                  <a:srgbClr val="24292E"/>
                </a:solidFill>
              </a:rPr>
              <a:t> {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5CC5"/>
                </a:solidFill>
              </a:rPr>
              <a:t>printf</a:t>
            </a:r>
            <a:r>
              <a:t>(</a:t>
            </a:r>
            <a:r>
              <a:rPr>
                <a:solidFill>
                  <a:srgbClr val="032F62"/>
                </a:solidFill>
              </a:rPr>
              <a:t>"</a:t>
            </a:r>
            <a:r>
              <a:rPr>
                <a:solidFill>
                  <a:srgbClr val="005CC5"/>
                </a:solidFill>
              </a:rPr>
              <a:t>%s</a:t>
            </a:r>
            <a:r>
              <a:rPr>
                <a:solidFill>
                  <a:srgbClr val="032F62"/>
                </a:solidFill>
              </a:rPr>
              <a:t> = "</a:t>
            </a:r>
            <a:r>
              <a:t>, hp-&gt;h_name);</a:t>
            </a:r>
          </a:p>
          <a:p>
            <a:pPr algn="l" defTabSz="457200">
              <a:defRPr sz="300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</a:t>
            </a:r>
            <a:r>
              <a:t>unsigned</a:t>
            </a:r>
            <a:r>
              <a:rPr>
                <a:solidFill>
                  <a:srgbClr val="24292E"/>
                </a:solidFill>
              </a:rPr>
              <a:t> </a:t>
            </a:r>
            <a:r>
              <a:t>int</a:t>
            </a:r>
            <a:r>
              <a:rPr>
                <a:solidFill>
                  <a:srgbClr val="24292E"/>
                </a:solidFill>
              </a:rPr>
              <a:t> i=</a:t>
            </a:r>
            <a:r>
              <a:rPr>
                <a:solidFill>
                  <a:srgbClr val="005CC5"/>
                </a:solidFill>
              </a:rPr>
              <a:t>0</a:t>
            </a:r>
            <a:r>
              <a:rPr>
                <a:solidFill>
                  <a:srgbClr val="24292E"/>
                </a:solidFill>
              </a:rPr>
              <a:t>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D73A49"/>
                </a:solidFill>
              </a:rPr>
              <a:t>while</a:t>
            </a:r>
            <a:r>
              <a:t> ( hp -&gt; h_addr_list[i] != </a:t>
            </a:r>
            <a:r>
              <a:rPr>
                <a:solidFill>
                  <a:srgbClr val="005CC5"/>
                </a:solidFill>
              </a:rPr>
              <a:t>NULL</a:t>
            </a:r>
            <a:r>
              <a:t>) {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>
                <a:solidFill>
                  <a:srgbClr val="005CC5"/>
                </a:solidFill>
              </a:rPr>
              <a:t>printf</a:t>
            </a:r>
            <a:r>
              <a:t>( </a:t>
            </a:r>
            <a:r>
              <a:rPr>
                <a:solidFill>
                  <a:srgbClr val="032F62"/>
                </a:solidFill>
              </a:rPr>
              <a:t>"</a:t>
            </a:r>
            <a:r>
              <a:rPr>
                <a:solidFill>
                  <a:srgbClr val="005CC5"/>
                </a:solidFill>
              </a:rPr>
              <a:t>%s</a:t>
            </a:r>
            <a:r>
              <a:rPr>
                <a:solidFill>
                  <a:srgbClr val="032F62"/>
                </a:solidFill>
              </a:rPr>
              <a:t> "</a:t>
            </a:r>
            <a:r>
              <a:t>, </a:t>
            </a:r>
            <a:r>
              <a:rPr>
                <a:solidFill>
                  <a:srgbClr val="005CC5"/>
                </a:solidFill>
              </a:rPr>
              <a:t>inet_ntoa</a:t>
            </a:r>
            <a:r>
              <a:t>( *( </a:t>
            </a:r>
            <a:r>
              <a:rPr>
                <a:solidFill>
                  <a:srgbClr val="D73A49"/>
                </a:solidFill>
              </a:rPr>
              <a:t>struct</a:t>
            </a:r>
            <a:r>
              <a:t> in_addr*)( hp -&gt; h_addr_list[i])));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i++;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</a:p>
          <a:p>
            <a:pPr algn="l" defTabSz="457200">
              <a:defRPr sz="30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</a:t>
            </a:r>
            <a:r>
              <a:t>printf</a:t>
            </a:r>
            <a:r>
              <a:rPr>
                <a:solidFill>
                  <a:srgbClr val="24292E"/>
                </a:solidFill>
              </a:rPr>
              <a:t>(</a:t>
            </a:r>
            <a:r>
              <a:rPr>
                <a:solidFill>
                  <a:srgbClr val="032F62"/>
                </a:solidFill>
              </a:rPr>
              <a:t>"\n"</a:t>
            </a:r>
            <a:r>
              <a:rPr>
                <a:solidFill>
                  <a:srgbClr val="24292E"/>
                </a:solidFill>
              </a:rPr>
              <a:t>);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}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DNS解析的过程</a:t>
            </a:r>
          </a:p>
        </p:txBody>
      </p:sp>
      <p:pic>
        <p:nvPicPr>
          <p:cNvPr id="164" name="屏幕快照 2019-03-27 上午8.52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9957" y="3522312"/>
            <a:ext cx="17264086" cy="9727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DNS解析背后的网络通信过程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5600"/>
              </a:spcBef>
              <a:defRPr sz="4940"/>
            </a:pPr>
            <a:r>
              <a:t>DNS解析使用的53号端口的UDP Socket sendto/recvfrom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通过系统调用陷入内核进入sys_sendto/sys_recvfrom，最终调用了函数指针sock-&gt;ops-&gt;sendmsg/sock-&gt;ops-&gt;recvmsg，具体代码见</a:t>
            </a:r>
            <a:r>
              <a:rPr>
                <a:solidFill>
                  <a:srgbClr val="0052CC"/>
                </a:solidFill>
                <a:hlinkClick r:id="rId2" invalidUrl="" action="" tgtFrame="" tooltip="" history="1" highlightClick="0" endSnd="0"/>
              </a:rPr>
              <a:t>net/socket.c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sock-&gt;ops-&gt;sendmsg和sock-&gt;ops-&gt;recvmsg对应着udp_sendmsg和udp_recvmsg函数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IP协议栈路由选择和数据收发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二层数据链路层及设备驱动程序中数据收发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什么是DNS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全称是:Domain Name System 域名系统 </a:t>
            </a:r>
          </a:p>
          <a:p>
            <a:pPr/>
            <a:r>
              <a:t>DNS是因特网的一项核心服务,它作为可以将域名和IP地址 相互映射的一个分布式数据库，能够使人更方便的访问互 联网，而不用去记住能够被机器直接读取的IP数串。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www.ustc.edu.cn</a:t>
            </a:r>
            <a:r>
              <a:t>  -&gt; 218.22.21.21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www.ustc.edu.cn</a:t>
            </a:r>
          </a:p>
        </p:txBody>
      </p:sp>
      <p:pic>
        <p:nvPicPr>
          <p:cNvPr id="128" name="屏幕快照 2019-03-26 下午5.48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7027" y="3551124"/>
            <a:ext cx="15509946" cy="9399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DNS的基本原理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从应用的角度上看，对DNS的访问是通过一个地址解析器（ resolver）来完成的。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在一个应用程序请求</a:t>
            </a:r>
            <a:r>
              <a:t>TCP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打开一个连接或使用</a:t>
            </a:r>
            <a:r>
              <a:t>UDP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发送一个数据报之前。心须将一个主机名转换为一个</a:t>
            </a:r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在Unix类主机中，该解析器主要是通过两个库函数gethostbyname 和gethostbyaddr来访问的，它们在编译应用程序时与应用程序连接在一起。前者接收主机名字返回IP地址，而后者接收IP地址来寻找主机名字。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解析器通过一个或多个DNS服务器来完成这种相互转换。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DNS协议使用了UDP和TCP协议，UDP通常用于查询和响应，TCP用于主服务器和从服务器之间的传送。DNS端口 53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静态映射 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1689100" y="3238499"/>
            <a:ext cx="21005800" cy="2494205"/>
          </a:xfrm>
          <a:prstGeom prst="rect">
            <a:avLst/>
          </a:prstGeom>
        </p:spPr>
        <p:txBody>
          <a:bodyPr/>
          <a:lstStyle/>
          <a:p>
            <a:pPr/>
            <a:r>
              <a:t>每台设备上都配置主机到IP地址的映射，各设备独立维护自己的映射表，而且只供本设备使用; </a:t>
            </a:r>
          </a:p>
        </p:txBody>
      </p:sp>
      <p:pic>
        <p:nvPicPr>
          <p:cNvPr id="135" name="屏幕快照 2019-03-26 下午5.55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4930" y="4975751"/>
            <a:ext cx="9156797" cy="7478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屏幕快照 2019-03-26 下午5.55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992" y="6153113"/>
            <a:ext cx="10758471" cy="6773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动态映射 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1689100" y="3238499"/>
            <a:ext cx="21005800" cy="3493324"/>
          </a:xfrm>
          <a:prstGeom prst="rect">
            <a:avLst/>
          </a:prstGeom>
        </p:spPr>
        <p:txBody>
          <a:bodyPr/>
          <a:lstStyle/>
          <a:p>
            <a:pPr/>
            <a:r>
              <a:t>建立一套域名解析系统(DNS)，只在专门的 DNS服务器上配置主机到IP地址的映射，网络上需要使用主机名通信的设备，首先需要到DNS服务器查询主机所对应的IP地址。 </a:t>
            </a:r>
          </a:p>
        </p:txBody>
      </p:sp>
      <p:pic>
        <p:nvPicPr>
          <p:cNvPr id="140" name="屏幕快照 2019-03-26 下午5.57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0585" y="7022134"/>
            <a:ext cx="12662830" cy="4849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DNS查询和响应的一般格式</a:t>
            </a:r>
          </a:p>
        </p:txBody>
      </p:sp>
      <p:pic>
        <p:nvPicPr>
          <p:cNvPr id="14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29" y="3621928"/>
            <a:ext cx="15811542" cy="7646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DNS查询和响应的一般格式</a:t>
            </a:r>
          </a:p>
        </p:txBody>
      </p:sp>
      <p:pic>
        <p:nvPicPr>
          <p:cNvPr id="14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7022" y="3254234"/>
            <a:ext cx="12649956" cy="9188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DNS的架构 </a:t>
            </a:r>
          </a:p>
        </p:txBody>
      </p:sp>
      <p:pic>
        <p:nvPicPr>
          <p:cNvPr id="149" name="屏幕快照 2019-03-27 上午8.47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797" y="2730958"/>
            <a:ext cx="14120406" cy="10235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