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75" r:id="rId1"/>
  </p:sldMasterIdLst>
  <p:notesMasterIdLst>
    <p:notesMasterId r:id="rId20"/>
  </p:notesMasterIdLst>
  <p:sldIdLst>
    <p:sldId id="256" r:id="rId2"/>
    <p:sldId id="257" r:id="rId3"/>
    <p:sldId id="258" r:id="rId4"/>
    <p:sldId id="260" r:id="rId5"/>
    <p:sldId id="275" r:id="rId6"/>
    <p:sldId id="259" r:id="rId7"/>
    <p:sldId id="267" r:id="rId8"/>
    <p:sldId id="274" r:id="rId9"/>
    <p:sldId id="268" r:id="rId10"/>
    <p:sldId id="269" r:id="rId11"/>
    <p:sldId id="261" r:id="rId12"/>
    <p:sldId id="262" r:id="rId13"/>
    <p:sldId id="263" r:id="rId14"/>
    <p:sldId id="264" r:id="rId15"/>
    <p:sldId id="265" r:id="rId16"/>
    <p:sldId id="266" r:id="rId17"/>
    <p:sldId id="271" r:id="rId18"/>
    <p:sldId id="272" r:id="rId19"/>
  </p:sldIdLst>
  <p:sldSz cx="9144000" cy="5143500" type="screen16x9"/>
  <p:notesSz cx="6858000" cy="9144000"/>
  <p:embeddedFontLst>
    <p:embeddedFont>
      <p:font typeface="Franklin Gothic Book" panose="020B0503020102020204" pitchFamily="34" charset="0"/>
      <p:regular r:id="rId21"/>
      <p:italic r:id="rId22"/>
    </p:embeddedFont>
    <p:embeddedFont>
      <p:font typeface="Lato" panose="020F0502020204030203" pitchFamily="34" charset="77"/>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p:restoredTop sz="94679"/>
  </p:normalViewPr>
  <p:slideViewPr>
    <p:cSldViewPr snapToGrid="0">
      <p:cViewPr>
        <p:scale>
          <a:sx n="134" d="100"/>
          <a:sy n="134" d="100"/>
        </p:scale>
        <p:origin x="1112" y="143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23f92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23f9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58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23f92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23f9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f723f92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f723f92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f723f92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bf723f92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f723f92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f723f92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f723f9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bf723f9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bf723f9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bf723f9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bf723f92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bf723f92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bf723f9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bf723f9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bf723f92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bf723f92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00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bf723f92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bf723f92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23f92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23f9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24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23f92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23f9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630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f723f92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f723f92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5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48A87A34-81AB-432B-8DAE-1953F412C126}" type="datetimeFigureOut">
              <a:rPr lang="en-US" smtClean="0"/>
              <a:t>12/3/20</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154089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35796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30875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7016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48A87A34-81AB-432B-8DAE-1953F412C126}" type="datetimeFigureOut">
              <a:rPr lang="en-US" smtClean="0"/>
              <a:t>12/3/20</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9799195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0757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95668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34633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826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8A87A34-81AB-432B-8DAE-1953F412C126}" type="datetimeFigureOut">
              <a:rPr lang="en-US" smtClean="0"/>
              <a:pPr/>
              <a:t>12/3/20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60396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8A87A34-81AB-432B-8DAE-1953F412C126}" type="datetimeFigureOut">
              <a:rPr lang="en-US" smtClean="0"/>
              <a:pPr/>
              <a:t>12/3/20</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67797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48A87A34-81AB-432B-8DAE-1953F412C126}" type="datetimeFigureOut">
              <a:rPr lang="en-US" smtClean="0"/>
              <a:pPr/>
              <a:t>12/3/20</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946696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Zn9SgMwE6fVZ6wcF5H-V4tJXQPWxlYzv?authuser=4#scrollTo=zty8Mjqgz1mY"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85"/>
        <p:cNvGrpSpPr/>
        <p:nvPr/>
      </p:nvGrpSpPr>
      <p:grpSpPr>
        <a:xfrm>
          <a:off x="0" y="0"/>
          <a:ext cx="0" cy="0"/>
          <a:chOff x="0" y="0"/>
          <a:chExt cx="0" cy="0"/>
        </a:xfrm>
      </p:grpSpPr>
      <p:sp useBgFill="1">
        <p:nvSpPr>
          <p:cNvPr id="116" name="Rectangle 9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9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643" y="558351"/>
            <a:ext cx="8005589" cy="4012254"/>
            <a:chOff x="752858" y="744469"/>
            <a:chExt cx="10674117" cy="5349671"/>
          </a:xfrm>
        </p:grpSpPr>
        <p:sp>
          <p:nvSpPr>
            <p:cNvPr id="9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86" name="Google Shape;86;p13"/>
          <p:cNvSpPr txBox="1">
            <a:spLocks noGrp="1"/>
          </p:cNvSpPr>
          <p:nvPr>
            <p:ph type="ctrTitle"/>
          </p:nvPr>
        </p:nvSpPr>
        <p:spPr>
          <a:xfrm>
            <a:off x="1108890" y="1110697"/>
            <a:ext cx="4313653" cy="2886391"/>
          </a:xfrm>
          <a:prstGeom prst="rect">
            <a:avLst/>
          </a:prstGeom>
        </p:spPr>
        <p:txBody>
          <a:bodyPr spcFirstLastPara="1" lIns="91425" tIns="91425" rIns="91425" bIns="91425" anchor="ctr" anchorCtr="0">
            <a:normAutofit/>
          </a:bodyPr>
          <a:lstStyle/>
          <a:p>
            <a:pPr marL="0" lvl="0" indent="0" algn="r" rtl="0">
              <a:spcBef>
                <a:spcPts val="0"/>
              </a:spcBef>
              <a:spcAft>
                <a:spcPts val="0"/>
              </a:spcAft>
              <a:buNone/>
            </a:pPr>
            <a:endParaRPr lang="en-US" sz="4600" b="0" dirty="0">
              <a:latin typeface="Lato"/>
              <a:ea typeface="Lato"/>
              <a:cs typeface="Lato"/>
              <a:sym typeface="Lato"/>
            </a:endParaRPr>
          </a:p>
          <a:p>
            <a:pPr marL="0" lvl="0" indent="0" algn="r" rtl="0">
              <a:spcBef>
                <a:spcPts val="0"/>
              </a:spcBef>
              <a:spcAft>
                <a:spcPts val="0"/>
              </a:spcAft>
              <a:buNone/>
            </a:pPr>
            <a:br>
              <a:rPr lang="en-US" sz="4600" dirty="0"/>
            </a:br>
            <a:r>
              <a:rPr lang="en-US" sz="4600" dirty="0"/>
              <a:t>Forest Fire Prediction</a:t>
            </a:r>
          </a:p>
        </p:txBody>
      </p:sp>
      <p:sp>
        <p:nvSpPr>
          <p:cNvPr id="87" name="Google Shape;87;p13"/>
          <p:cNvSpPr txBox="1">
            <a:spLocks noGrp="1"/>
          </p:cNvSpPr>
          <p:nvPr>
            <p:ph type="subTitle" idx="1"/>
          </p:nvPr>
        </p:nvSpPr>
        <p:spPr>
          <a:xfrm>
            <a:off x="6113972" y="1673776"/>
            <a:ext cx="1945206" cy="2886392"/>
          </a:xfrm>
          <a:prstGeom prst="rect">
            <a:avLst/>
          </a:prstGeom>
        </p:spPr>
        <p:txBody>
          <a:bodyPr spcFirstLastPara="1" lIns="91425" tIns="91425" rIns="91425" bIns="91425" anchor="ctr" anchorCtr="0">
            <a:normAutofit/>
          </a:bodyPr>
          <a:lstStyle/>
          <a:p>
            <a:pPr marL="0" lvl="0" indent="0" algn="l" rtl="0">
              <a:lnSpc>
                <a:spcPct val="102000"/>
              </a:lnSpc>
              <a:spcBef>
                <a:spcPts val="0"/>
              </a:spcBef>
              <a:spcAft>
                <a:spcPts val="600"/>
              </a:spcAft>
              <a:buNone/>
            </a:pPr>
            <a:r>
              <a:rPr lang="en-US" sz="1600" dirty="0"/>
              <a:t>By</a:t>
            </a:r>
          </a:p>
          <a:p>
            <a:pPr marL="0" lvl="0" indent="0" algn="l" rtl="0">
              <a:lnSpc>
                <a:spcPct val="102000"/>
              </a:lnSpc>
              <a:spcBef>
                <a:spcPts val="0"/>
              </a:spcBef>
              <a:spcAft>
                <a:spcPts val="600"/>
              </a:spcAft>
              <a:buNone/>
            </a:pPr>
            <a:endParaRPr lang="en-US" sz="1600" dirty="0"/>
          </a:p>
          <a:p>
            <a:pPr marL="0" lvl="0" indent="0" algn="l">
              <a:lnSpc>
                <a:spcPct val="102000"/>
              </a:lnSpc>
              <a:spcAft>
                <a:spcPts val="600"/>
              </a:spcAft>
            </a:pPr>
            <a:r>
              <a:rPr lang="en-US" sz="1600" dirty="0"/>
              <a:t>Kumuda B G Murthy </a:t>
            </a:r>
          </a:p>
          <a:p>
            <a:pPr marL="0" lvl="0" indent="0" algn="l" rtl="0">
              <a:lnSpc>
                <a:spcPct val="102000"/>
              </a:lnSpc>
              <a:spcBef>
                <a:spcPts val="0"/>
              </a:spcBef>
              <a:spcAft>
                <a:spcPts val="600"/>
              </a:spcAft>
              <a:buNone/>
            </a:pPr>
            <a:r>
              <a:rPr lang="en-US" sz="1600" dirty="0"/>
              <a:t>Raghava D </a:t>
            </a:r>
            <a:r>
              <a:rPr lang="en-US" sz="1600" dirty="0" err="1"/>
              <a:t>Urs</a:t>
            </a:r>
            <a:r>
              <a:rPr lang="en-US" sz="1600" dirty="0"/>
              <a:t>	</a:t>
            </a:r>
          </a:p>
          <a:p>
            <a:pPr marL="0" lvl="0" indent="0" algn="l" rtl="0">
              <a:lnSpc>
                <a:spcPct val="102000"/>
              </a:lnSpc>
              <a:spcBef>
                <a:spcPts val="0"/>
              </a:spcBef>
              <a:spcAft>
                <a:spcPts val="600"/>
              </a:spcAft>
              <a:buNone/>
            </a:pPr>
            <a:r>
              <a:rPr lang="en-US" sz="1600" dirty="0"/>
              <a:t>Shiv Kumar Ganesh</a:t>
            </a:r>
          </a:p>
          <a:p>
            <a:pPr marL="0" lvl="0" indent="0" algn="l" rtl="0">
              <a:lnSpc>
                <a:spcPct val="102000"/>
              </a:lnSpc>
              <a:spcBef>
                <a:spcPts val="0"/>
              </a:spcBef>
              <a:spcAft>
                <a:spcPts val="600"/>
              </a:spcAft>
              <a:buNone/>
            </a:pPr>
            <a:endParaRPr lang="en-US" sz="1600" dirty="0"/>
          </a:p>
        </p:txBody>
      </p:sp>
      <p:cxnSp>
        <p:nvCxnSpPr>
          <p:cNvPr id="98" name="Straight Connector 9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6223" y="1791268"/>
            <a:ext cx="0" cy="1392072"/>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35508" y="79786"/>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Via EDA</a:t>
            </a:r>
            <a:endParaRPr dirty="0"/>
          </a:p>
        </p:txBody>
      </p:sp>
      <p:sp>
        <p:nvSpPr>
          <p:cNvPr id="117" name="Google Shape;117;p18"/>
          <p:cNvSpPr txBox="1">
            <a:spLocks noGrp="1"/>
          </p:cNvSpPr>
          <p:nvPr>
            <p:ph type="title" idx="4294967295"/>
          </p:nvPr>
        </p:nvSpPr>
        <p:spPr>
          <a:xfrm>
            <a:off x="1455738" y="1797050"/>
            <a:ext cx="7688262" cy="2927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800" b="0" dirty="0"/>
            </a:br>
            <a:br>
              <a:rPr lang="en" sz="1800" b="0" dirty="0"/>
            </a:b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br>
              <a:rPr lang="en-US" sz="1800" b="0" dirty="0"/>
            </a:br>
            <a:br>
              <a:rPr lang="en-US" sz="1800" b="0" dirty="0"/>
            </a:b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4098" name="Picture 2">
            <a:extLst>
              <a:ext uri="{FF2B5EF4-FFF2-40B4-BE49-F238E27FC236}">
                <a16:creationId xmlns:a16="http://schemas.microsoft.com/office/drawing/2014/main" id="{476AC63A-421C-9B40-8C06-14073D3BD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18" y="863261"/>
            <a:ext cx="4223641" cy="29273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D636E66-282B-CD41-8B4A-2EFA98AE8650}"/>
              </a:ext>
            </a:extLst>
          </p:cNvPr>
          <p:cNvPicPr>
            <a:picLocks noChangeAspect="1"/>
          </p:cNvPicPr>
          <p:nvPr/>
        </p:nvPicPr>
        <p:blipFill>
          <a:blip r:embed="rId4"/>
          <a:stretch>
            <a:fillRect/>
          </a:stretch>
        </p:blipFill>
        <p:spPr>
          <a:xfrm>
            <a:off x="4939259" y="802473"/>
            <a:ext cx="4094942" cy="3379878"/>
          </a:xfrm>
          <a:prstGeom prst="rect">
            <a:avLst/>
          </a:prstGeom>
        </p:spPr>
      </p:pic>
      <p:sp>
        <p:nvSpPr>
          <p:cNvPr id="3" name="TextBox 2">
            <a:extLst>
              <a:ext uri="{FF2B5EF4-FFF2-40B4-BE49-F238E27FC236}">
                <a16:creationId xmlns:a16="http://schemas.microsoft.com/office/drawing/2014/main" id="{8CE60541-4100-C844-A8F8-35D2A39E0069}"/>
              </a:ext>
            </a:extLst>
          </p:cNvPr>
          <p:cNvSpPr txBox="1"/>
          <p:nvPr/>
        </p:nvSpPr>
        <p:spPr>
          <a:xfrm>
            <a:off x="752503" y="4112422"/>
            <a:ext cx="8373511" cy="923330"/>
          </a:xfrm>
          <a:prstGeom prst="rect">
            <a:avLst/>
          </a:prstGeom>
          <a:noFill/>
        </p:spPr>
        <p:txBody>
          <a:bodyPr wrap="none" rtlCol="0">
            <a:spAutoFit/>
          </a:bodyPr>
          <a:lstStyle/>
          <a:p>
            <a:r>
              <a:rPr lang="en-US" dirty="0">
                <a:solidFill>
                  <a:schemeClr val="tx2"/>
                </a:solidFill>
              </a:rPr>
              <a:t>We noticed here that the </a:t>
            </a:r>
            <a:r>
              <a:rPr lang="en-US" b="1" dirty="0">
                <a:solidFill>
                  <a:schemeClr val="tx2"/>
                </a:solidFill>
              </a:rPr>
              <a:t>TMAX</a:t>
            </a:r>
            <a:r>
              <a:rPr lang="en-US" dirty="0">
                <a:solidFill>
                  <a:schemeClr val="tx2"/>
                </a:solidFill>
              </a:rPr>
              <a:t>, </a:t>
            </a:r>
            <a:r>
              <a:rPr lang="en-US" b="1" dirty="0">
                <a:solidFill>
                  <a:schemeClr val="tx2"/>
                </a:solidFill>
              </a:rPr>
              <a:t>TMIN</a:t>
            </a:r>
            <a:r>
              <a:rPr lang="en-US" dirty="0">
                <a:solidFill>
                  <a:schemeClr val="tx2"/>
                </a:solidFill>
              </a:rPr>
              <a:t>, </a:t>
            </a:r>
            <a:r>
              <a:rPr lang="en-US" b="1" dirty="0">
                <a:solidFill>
                  <a:schemeClr val="tx2"/>
                </a:solidFill>
              </a:rPr>
              <a:t>TAVG</a:t>
            </a:r>
            <a:r>
              <a:rPr lang="en-US" dirty="0">
                <a:solidFill>
                  <a:schemeClr val="tx2"/>
                </a:solidFill>
              </a:rPr>
              <a:t> were significantly correlated where as </a:t>
            </a:r>
          </a:p>
          <a:p>
            <a:r>
              <a:rPr lang="en-US" b="1" dirty="0">
                <a:solidFill>
                  <a:schemeClr val="tx2"/>
                </a:solidFill>
              </a:rPr>
              <a:t>DISCOVERY_TIME </a:t>
            </a:r>
            <a:r>
              <a:rPr lang="en-US" dirty="0">
                <a:solidFill>
                  <a:schemeClr val="tx2"/>
                </a:solidFill>
              </a:rPr>
              <a:t>and </a:t>
            </a:r>
            <a:r>
              <a:rPr lang="en-US" b="1" dirty="0">
                <a:solidFill>
                  <a:schemeClr val="tx2"/>
                </a:solidFill>
              </a:rPr>
              <a:t>MONTH</a:t>
            </a:r>
            <a:r>
              <a:rPr lang="en-US" dirty="0">
                <a:solidFill>
                  <a:schemeClr val="tx2"/>
                </a:solidFill>
              </a:rPr>
              <a:t> also showed slight correlation when compared to the </a:t>
            </a:r>
          </a:p>
          <a:p>
            <a:r>
              <a:rPr lang="en-US" dirty="0">
                <a:solidFill>
                  <a:schemeClr val="tx2"/>
                </a:solidFill>
              </a:rPr>
              <a:t>rest of the relevant data.</a:t>
            </a:r>
          </a:p>
        </p:txBody>
      </p:sp>
    </p:spTree>
    <p:extLst>
      <p:ext uri="{BB962C8B-B14F-4D97-AF65-F5344CB8AC3E}">
        <p14:creationId xmlns:p14="http://schemas.microsoft.com/office/powerpoint/2010/main" val="160313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70891" y="223256"/>
            <a:ext cx="7200900" cy="6298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Performance Evaluation</a:t>
            </a:r>
            <a:endParaRPr dirty="0"/>
          </a:p>
        </p:txBody>
      </p:sp>
      <p:graphicFrame>
        <p:nvGraphicFramePr>
          <p:cNvPr id="2" name="Table 2">
            <a:extLst>
              <a:ext uri="{FF2B5EF4-FFF2-40B4-BE49-F238E27FC236}">
                <a16:creationId xmlns:a16="http://schemas.microsoft.com/office/drawing/2014/main" id="{52450A46-7611-CA47-A5D2-117D37110F01}"/>
              </a:ext>
            </a:extLst>
          </p:cNvPr>
          <p:cNvGraphicFramePr>
            <a:graphicFrameLocks noGrp="1"/>
          </p:cNvGraphicFramePr>
          <p:nvPr>
            <p:extLst>
              <p:ext uri="{D42A27DB-BD31-4B8C-83A1-F6EECF244321}">
                <p14:modId xmlns:p14="http://schemas.microsoft.com/office/powerpoint/2010/main" val="3564764030"/>
              </p:ext>
            </p:extLst>
          </p:nvPr>
        </p:nvGraphicFramePr>
        <p:xfrm>
          <a:off x="670890" y="853085"/>
          <a:ext cx="8150380" cy="3223510"/>
        </p:xfrm>
        <a:graphic>
          <a:graphicData uri="http://schemas.openxmlformats.org/drawingml/2006/table">
            <a:tbl>
              <a:tblPr firstRow="1" bandRow="1">
                <a:tableStyleId>{5C22544A-7EE6-4342-B048-85BDC9FD1C3A}</a:tableStyleId>
              </a:tblPr>
              <a:tblGrid>
                <a:gridCol w="2868382">
                  <a:extLst>
                    <a:ext uri="{9D8B030D-6E8A-4147-A177-3AD203B41FA5}">
                      <a16:colId xmlns:a16="http://schemas.microsoft.com/office/drawing/2014/main" val="1848503980"/>
                    </a:ext>
                  </a:extLst>
                </a:gridCol>
                <a:gridCol w="1874257">
                  <a:extLst>
                    <a:ext uri="{9D8B030D-6E8A-4147-A177-3AD203B41FA5}">
                      <a16:colId xmlns:a16="http://schemas.microsoft.com/office/drawing/2014/main" val="4139188577"/>
                    </a:ext>
                  </a:extLst>
                </a:gridCol>
                <a:gridCol w="1363095">
                  <a:extLst>
                    <a:ext uri="{9D8B030D-6E8A-4147-A177-3AD203B41FA5}">
                      <a16:colId xmlns:a16="http://schemas.microsoft.com/office/drawing/2014/main" val="1143713469"/>
                    </a:ext>
                  </a:extLst>
                </a:gridCol>
                <a:gridCol w="2044646">
                  <a:extLst>
                    <a:ext uri="{9D8B030D-6E8A-4147-A177-3AD203B41FA5}">
                      <a16:colId xmlns:a16="http://schemas.microsoft.com/office/drawing/2014/main" val="1478514867"/>
                    </a:ext>
                  </a:extLst>
                </a:gridCol>
              </a:tblGrid>
              <a:tr h="276264">
                <a:tc>
                  <a:txBody>
                    <a:bodyPr/>
                    <a:lstStyle/>
                    <a:p>
                      <a:r>
                        <a:rPr lang="en-US" dirty="0">
                          <a:solidFill>
                            <a:schemeClr val="tx2"/>
                          </a:solidFill>
                        </a:rPr>
                        <a:t>MODEL</a:t>
                      </a:r>
                    </a:p>
                  </a:txBody>
                  <a:tcPr/>
                </a:tc>
                <a:tc>
                  <a:txBody>
                    <a:bodyPr/>
                    <a:lstStyle/>
                    <a:p>
                      <a:r>
                        <a:rPr lang="en-US" dirty="0">
                          <a:solidFill>
                            <a:schemeClr val="tx2"/>
                          </a:solidFill>
                        </a:rPr>
                        <a:t>ACCURACY</a:t>
                      </a:r>
                    </a:p>
                  </a:txBody>
                  <a:tcPr/>
                </a:tc>
                <a:tc>
                  <a:txBody>
                    <a:bodyPr/>
                    <a:lstStyle/>
                    <a:p>
                      <a:r>
                        <a:rPr lang="en-US" dirty="0">
                          <a:solidFill>
                            <a:schemeClr val="tx2"/>
                          </a:solidFill>
                        </a:rPr>
                        <a:t>F1 SCORE</a:t>
                      </a:r>
                    </a:p>
                  </a:txBody>
                  <a:tcPr/>
                </a:tc>
                <a:tc>
                  <a:txBody>
                    <a:bodyPr/>
                    <a:lstStyle/>
                    <a:p>
                      <a:r>
                        <a:rPr lang="en-US" dirty="0">
                          <a:solidFill>
                            <a:schemeClr val="tx2"/>
                          </a:solidFill>
                        </a:rPr>
                        <a:t>MODEL CONSIDERED</a:t>
                      </a:r>
                    </a:p>
                  </a:txBody>
                  <a:tcPr/>
                </a:tc>
                <a:extLst>
                  <a:ext uri="{0D108BD9-81ED-4DB2-BD59-A6C34878D82A}">
                    <a16:rowId xmlns:a16="http://schemas.microsoft.com/office/drawing/2014/main" val="3382498025"/>
                  </a:ext>
                </a:extLst>
              </a:tr>
              <a:tr h="411730">
                <a:tc>
                  <a:txBody>
                    <a:bodyPr/>
                    <a:lstStyle/>
                    <a:p>
                      <a:r>
                        <a:rPr lang="en-US" dirty="0">
                          <a:solidFill>
                            <a:schemeClr val="tx2"/>
                          </a:solidFill>
                        </a:rPr>
                        <a:t>Support Vector Classifier</a:t>
                      </a:r>
                    </a:p>
                  </a:txBody>
                  <a:tcPr/>
                </a:tc>
                <a:tc>
                  <a:txBody>
                    <a:bodyPr/>
                    <a:lstStyle/>
                    <a:p>
                      <a:r>
                        <a:rPr lang="en-US" sz="1350" b="0" i="0" kern="1200" dirty="0">
                          <a:solidFill>
                            <a:schemeClr val="tx2"/>
                          </a:solidFill>
                          <a:effectLst/>
                          <a:latin typeface="+mn-lt"/>
                          <a:ea typeface="+mn-ea"/>
                          <a:cs typeface="+mn-cs"/>
                        </a:rPr>
                        <a:t>83%</a:t>
                      </a:r>
                      <a:endParaRPr lang="en-US" dirty="0">
                        <a:solidFill>
                          <a:schemeClr val="tx2"/>
                        </a:solidFill>
                      </a:endParaRPr>
                    </a:p>
                  </a:txBody>
                  <a:tcPr/>
                </a:tc>
                <a:tc>
                  <a:txBody>
                    <a:bodyPr/>
                    <a:lstStyle/>
                    <a:p>
                      <a:r>
                        <a:rPr lang="en-US" sz="1350" b="0" i="0" kern="1200" dirty="0">
                          <a:solidFill>
                            <a:schemeClr val="tx2"/>
                          </a:solidFill>
                          <a:effectLst/>
                          <a:latin typeface="+mn-lt"/>
                          <a:ea typeface="+mn-ea"/>
                          <a:cs typeface="+mn-cs"/>
                        </a:rPr>
                        <a:t>79% </a:t>
                      </a:r>
                      <a:endParaRPr lang="en-US" dirty="0">
                        <a:solidFill>
                          <a:schemeClr val="tx2"/>
                        </a:solidFill>
                      </a:endParaRPr>
                    </a:p>
                  </a:txBody>
                  <a:tcPr/>
                </a:tc>
                <a:tc>
                  <a:txBody>
                    <a:bodyPr/>
                    <a:lstStyle/>
                    <a:p>
                      <a:endParaRPr lang="en-US" dirty="0">
                        <a:solidFill>
                          <a:schemeClr val="tx2"/>
                        </a:solidFill>
                      </a:endParaRPr>
                    </a:p>
                  </a:txBody>
                  <a:tcPr/>
                </a:tc>
                <a:extLst>
                  <a:ext uri="{0D108BD9-81ED-4DB2-BD59-A6C34878D82A}">
                    <a16:rowId xmlns:a16="http://schemas.microsoft.com/office/drawing/2014/main" val="1868939895"/>
                  </a:ext>
                </a:extLst>
              </a:tr>
              <a:tr h="462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i="0" kern="1200" dirty="0">
                          <a:solidFill>
                            <a:schemeClr val="tx2"/>
                          </a:solidFill>
                          <a:effectLst/>
                          <a:latin typeface="+mn-lt"/>
                          <a:ea typeface="+mn-ea"/>
                          <a:cs typeface="+mn-cs"/>
                        </a:rPr>
                        <a:t>Linear </a:t>
                      </a:r>
                      <a:r>
                        <a:rPr lang="en-US" sz="1350" b="0" i="0" kern="1200" dirty="0" err="1">
                          <a:solidFill>
                            <a:schemeClr val="tx2"/>
                          </a:solidFill>
                          <a:effectLst/>
                          <a:latin typeface="+mn-lt"/>
                          <a:ea typeface="+mn-ea"/>
                          <a:cs typeface="+mn-cs"/>
                        </a:rPr>
                        <a:t>Suport</a:t>
                      </a:r>
                      <a:r>
                        <a:rPr lang="en-US" sz="1350" b="0" i="0" kern="1200" dirty="0">
                          <a:solidFill>
                            <a:schemeClr val="tx2"/>
                          </a:solidFill>
                          <a:effectLst/>
                          <a:latin typeface="+mn-lt"/>
                          <a:ea typeface="+mn-ea"/>
                          <a:cs typeface="+mn-cs"/>
                        </a:rPr>
                        <a:t> Vector Classifier</a:t>
                      </a:r>
                    </a:p>
                    <a:p>
                      <a:endParaRPr lang="en-US" dirty="0">
                        <a:solidFill>
                          <a:schemeClr val="tx2"/>
                        </a:solidFill>
                      </a:endParaRPr>
                    </a:p>
                  </a:txBody>
                  <a:tcPr/>
                </a:tc>
                <a:tc>
                  <a:txBody>
                    <a:bodyPr/>
                    <a:lstStyle/>
                    <a:p>
                      <a:r>
                        <a:rPr lang="en-US" sz="1350" b="0" i="0" kern="1200" dirty="0">
                          <a:solidFill>
                            <a:schemeClr val="tx2"/>
                          </a:solidFill>
                          <a:effectLst/>
                          <a:latin typeface="+mn-lt"/>
                          <a:ea typeface="+mn-ea"/>
                          <a:cs typeface="+mn-cs"/>
                        </a:rPr>
                        <a:t>82%</a:t>
                      </a:r>
                      <a:endParaRPr lang="en-US" dirty="0">
                        <a:solidFill>
                          <a:schemeClr val="tx2"/>
                        </a:solidFill>
                      </a:endParaRPr>
                    </a:p>
                  </a:txBody>
                  <a:tcPr/>
                </a:tc>
                <a:tc>
                  <a:txBody>
                    <a:bodyPr/>
                    <a:lstStyle/>
                    <a:p>
                      <a:r>
                        <a:rPr lang="en-US" dirty="0">
                          <a:solidFill>
                            <a:schemeClr val="tx2"/>
                          </a:solidFill>
                        </a:rPr>
                        <a:t>78%</a:t>
                      </a:r>
                    </a:p>
                  </a:txBody>
                  <a:tcPr/>
                </a:tc>
                <a:tc>
                  <a:txBody>
                    <a:bodyPr/>
                    <a:lstStyle/>
                    <a:p>
                      <a:endParaRPr lang="en-US" dirty="0">
                        <a:solidFill>
                          <a:schemeClr val="tx2"/>
                        </a:solidFill>
                      </a:endParaRPr>
                    </a:p>
                  </a:txBody>
                  <a:tcPr/>
                </a:tc>
                <a:extLst>
                  <a:ext uri="{0D108BD9-81ED-4DB2-BD59-A6C34878D82A}">
                    <a16:rowId xmlns:a16="http://schemas.microsoft.com/office/drawing/2014/main" val="1904648676"/>
                  </a:ext>
                </a:extLst>
              </a:tr>
              <a:tr h="462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i="0" kern="1200" dirty="0">
                          <a:solidFill>
                            <a:schemeClr val="tx2"/>
                          </a:solidFill>
                          <a:effectLst/>
                          <a:latin typeface="+mn-lt"/>
                          <a:ea typeface="+mn-ea"/>
                          <a:cs typeface="+mn-cs"/>
                        </a:rPr>
                        <a:t>Decision Tree</a:t>
                      </a:r>
                    </a:p>
                    <a:p>
                      <a:endParaRPr lang="en-US" dirty="0">
                        <a:solidFill>
                          <a:schemeClr val="tx2"/>
                        </a:solidFill>
                      </a:endParaRPr>
                    </a:p>
                  </a:txBody>
                  <a:tcPr/>
                </a:tc>
                <a:tc>
                  <a:txBody>
                    <a:bodyPr/>
                    <a:lstStyle/>
                    <a:p>
                      <a:r>
                        <a:rPr lang="en-US" dirty="0">
                          <a:solidFill>
                            <a:schemeClr val="tx2"/>
                          </a:solidFill>
                        </a:rPr>
                        <a:t>77%</a:t>
                      </a:r>
                    </a:p>
                  </a:txBody>
                  <a:tcPr/>
                </a:tc>
                <a:tc>
                  <a:txBody>
                    <a:bodyPr/>
                    <a:lstStyle/>
                    <a:p>
                      <a:r>
                        <a:rPr lang="en-US" dirty="0">
                          <a:solidFill>
                            <a:schemeClr val="tx2"/>
                          </a:solidFill>
                        </a:rPr>
                        <a:t>72%</a:t>
                      </a:r>
                    </a:p>
                  </a:txBody>
                  <a:tcPr/>
                </a:tc>
                <a:tc>
                  <a:txBody>
                    <a:bodyPr/>
                    <a:lstStyle/>
                    <a:p>
                      <a:endParaRPr lang="en-US" dirty="0">
                        <a:solidFill>
                          <a:schemeClr val="tx2"/>
                        </a:solidFill>
                      </a:endParaRPr>
                    </a:p>
                  </a:txBody>
                  <a:tcPr/>
                </a:tc>
                <a:extLst>
                  <a:ext uri="{0D108BD9-81ED-4DB2-BD59-A6C34878D82A}">
                    <a16:rowId xmlns:a16="http://schemas.microsoft.com/office/drawing/2014/main" val="1216788981"/>
                  </a:ext>
                </a:extLst>
              </a:tr>
              <a:tr h="462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i="0" kern="1200" dirty="0">
                          <a:solidFill>
                            <a:schemeClr val="tx2"/>
                          </a:solidFill>
                          <a:effectLst/>
                          <a:latin typeface="+mn-lt"/>
                          <a:ea typeface="+mn-ea"/>
                          <a:cs typeface="+mn-cs"/>
                        </a:rPr>
                        <a:t>KNN</a:t>
                      </a:r>
                    </a:p>
                    <a:p>
                      <a:endParaRPr lang="en-US" dirty="0">
                        <a:solidFill>
                          <a:schemeClr val="tx2"/>
                        </a:solidFill>
                      </a:endParaRPr>
                    </a:p>
                  </a:txBody>
                  <a:tcPr/>
                </a:tc>
                <a:tc>
                  <a:txBody>
                    <a:bodyPr/>
                    <a:lstStyle/>
                    <a:p>
                      <a:r>
                        <a:rPr lang="en-US" dirty="0">
                          <a:solidFill>
                            <a:schemeClr val="tx2"/>
                          </a:solidFill>
                        </a:rPr>
                        <a:t>76%</a:t>
                      </a:r>
                    </a:p>
                  </a:txBody>
                  <a:tcPr/>
                </a:tc>
                <a:tc>
                  <a:txBody>
                    <a:bodyPr/>
                    <a:lstStyle/>
                    <a:p>
                      <a:r>
                        <a:rPr lang="en-US" dirty="0">
                          <a:solidFill>
                            <a:schemeClr val="tx2"/>
                          </a:solidFill>
                        </a:rPr>
                        <a:t>74%</a:t>
                      </a:r>
                    </a:p>
                  </a:txBody>
                  <a:tcPr/>
                </a:tc>
                <a:tc>
                  <a:txBody>
                    <a:bodyPr/>
                    <a:lstStyle/>
                    <a:p>
                      <a:endParaRPr lang="en-US" dirty="0">
                        <a:solidFill>
                          <a:schemeClr val="tx2"/>
                        </a:solidFill>
                      </a:endParaRPr>
                    </a:p>
                  </a:txBody>
                  <a:tcPr/>
                </a:tc>
                <a:extLst>
                  <a:ext uri="{0D108BD9-81ED-4DB2-BD59-A6C34878D82A}">
                    <a16:rowId xmlns:a16="http://schemas.microsoft.com/office/drawing/2014/main" val="1267500932"/>
                  </a:ext>
                </a:extLst>
              </a:tr>
              <a:tr h="462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i="0" kern="1200" dirty="0" err="1">
                          <a:solidFill>
                            <a:schemeClr val="tx2"/>
                          </a:solidFill>
                          <a:effectLst/>
                          <a:latin typeface="+mn-lt"/>
                          <a:ea typeface="+mn-ea"/>
                          <a:cs typeface="+mn-cs"/>
                        </a:rPr>
                        <a:t>Logisitc</a:t>
                      </a:r>
                      <a:r>
                        <a:rPr lang="en-US" sz="1350" b="0" i="0" kern="1200" dirty="0">
                          <a:solidFill>
                            <a:schemeClr val="tx2"/>
                          </a:solidFill>
                          <a:effectLst/>
                          <a:latin typeface="+mn-lt"/>
                          <a:ea typeface="+mn-ea"/>
                          <a:cs typeface="+mn-cs"/>
                        </a:rPr>
                        <a:t> Regression</a:t>
                      </a:r>
                    </a:p>
                    <a:p>
                      <a:endParaRPr lang="en-US" dirty="0">
                        <a:solidFill>
                          <a:schemeClr val="tx2"/>
                        </a:solidFill>
                      </a:endParaRPr>
                    </a:p>
                  </a:txBody>
                  <a:tcPr/>
                </a:tc>
                <a:tc>
                  <a:txBody>
                    <a:bodyPr/>
                    <a:lstStyle/>
                    <a:p>
                      <a:r>
                        <a:rPr lang="en-US" dirty="0">
                          <a:solidFill>
                            <a:schemeClr val="tx2"/>
                          </a:solidFill>
                        </a:rPr>
                        <a:t>82%</a:t>
                      </a:r>
                    </a:p>
                  </a:txBody>
                  <a:tcPr/>
                </a:tc>
                <a:tc>
                  <a:txBody>
                    <a:bodyPr/>
                    <a:lstStyle/>
                    <a:p>
                      <a:r>
                        <a:rPr lang="en-US" dirty="0">
                          <a:solidFill>
                            <a:schemeClr val="tx2"/>
                          </a:solidFill>
                        </a:rPr>
                        <a:t>78%</a:t>
                      </a:r>
                    </a:p>
                  </a:txBody>
                  <a:tcPr/>
                </a:tc>
                <a:tc>
                  <a:txBody>
                    <a:bodyPr/>
                    <a:lstStyle/>
                    <a:p>
                      <a:endParaRPr lang="en-US" dirty="0">
                        <a:solidFill>
                          <a:schemeClr val="tx2"/>
                        </a:solidFill>
                      </a:endParaRPr>
                    </a:p>
                  </a:txBody>
                  <a:tcPr/>
                </a:tc>
                <a:extLst>
                  <a:ext uri="{0D108BD9-81ED-4DB2-BD59-A6C34878D82A}">
                    <a16:rowId xmlns:a16="http://schemas.microsoft.com/office/drawing/2014/main" val="1919884817"/>
                  </a:ext>
                </a:extLst>
              </a:tr>
              <a:tr h="462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i="0" kern="1200" dirty="0">
                          <a:solidFill>
                            <a:schemeClr val="tx2"/>
                          </a:solidFill>
                          <a:effectLst/>
                          <a:latin typeface="+mn-lt"/>
                          <a:ea typeface="+mn-ea"/>
                          <a:cs typeface="+mn-cs"/>
                        </a:rPr>
                        <a:t>Random Forest Classifier</a:t>
                      </a:r>
                    </a:p>
                    <a:p>
                      <a:endParaRPr lang="en-US" dirty="0">
                        <a:solidFill>
                          <a:schemeClr val="tx2"/>
                        </a:solidFill>
                      </a:endParaRPr>
                    </a:p>
                  </a:txBody>
                  <a:tcPr/>
                </a:tc>
                <a:tc>
                  <a:txBody>
                    <a:bodyPr/>
                    <a:lstStyle/>
                    <a:p>
                      <a:r>
                        <a:rPr lang="en-US" dirty="0">
                          <a:solidFill>
                            <a:schemeClr val="tx2"/>
                          </a:solidFill>
                        </a:rPr>
                        <a:t>82%</a:t>
                      </a:r>
                    </a:p>
                  </a:txBody>
                  <a:tcPr/>
                </a:tc>
                <a:tc>
                  <a:txBody>
                    <a:bodyPr/>
                    <a:lstStyle/>
                    <a:p>
                      <a:r>
                        <a:rPr lang="en-US" dirty="0">
                          <a:solidFill>
                            <a:schemeClr val="tx2"/>
                          </a:solidFill>
                        </a:rPr>
                        <a:t>78%</a:t>
                      </a:r>
                    </a:p>
                  </a:txBody>
                  <a:tcPr/>
                </a:tc>
                <a:tc>
                  <a:txBody>
                    <a:bodyPr/>
                    <a:lstStyle/>
                    <a:p>
                      <a:endParaRPr lang="en-US" dirty="0">
                        <a:solidFill>
                          <a:schemeClr val="tx2"/>
                        </a:solidFill>
                      </a:endParaRPr>
                    </a:p>
                  </a:txBody>
                  <a:tcPr/>
                </a:tc>
                <a:extLst>
                  <a:ext uri="{0D108BD9-81ED-4DB2-BD59-A6C34878D82A}">
                    <a16:rowId xmlns:a16="http://schemas.microsoft.com/office/drawing/2014/main" val="4022293923"/>
                  </a:ext>
                </a:extLst>
              </a:tr>
            </a:tbl>
          </a:graphicData>
        </a:graphic>
      </p:graphicFrame>
      <p:pic>
        <p:nvPicPr>
          <p:cNvPr id="5" name="Graphic 4" descr="Badge Tick1 with solid fill">
            <a:extLst>
              <a:ext uri="{FF2B5EF4-FFF2-40B4-BE49-F238E27FC236}">
                <a16:creationId xmlns:a16="http://schemas.microsoft.com/office/drawing/2014/main" id="{EF5D572D-7A94-D14C-B74D-D269090B2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4249" y="1225500"/>
            <a:ext cx="257414" cy="257414"/>
          </a:xfrm>
          <a:prstGeom prst="rect">
            <a:avLst/>
          </a:prstGeom>
        </p:spPr>
      </p:pic>
      <p:pic>
        <p:nvPicPr>
          <p:cNvPr id="10" name="Graphic 9" descr="Badge Tick1 with solid fill">
            <a:extLst>
              <a:ext uri="{FF2B5EF4-FFF2-40B4-BE49-F238E27FC236}">
                <a16:creationId xmlns:a16="http://schemas.microsoft.com/office/drawing/2014/main" id="{9CD24720-F152-CD43-BC81-C27E6AEABA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7942" y="3660587"/>
            <a:ext cx="257414" cy="257414"/>
          </a:xfrm>
          <a:prstGeom prst="rect">
            <a:avLst/>
          </a:prstGeom>
        </p:spPr>
      </p:pic>
      <p:pic>
        <p:nvPicPr>
          <p:cNvPr id="11" name="Graphic 10" descr="Badge Tick1 with solid fill">
            <a:extLst>
              <a:ext uri="{FF2B5EF4-FFF2-40B4-BE49-F238E27FC236}">
                <a16:creationId xmlns:a16="http://schemas.microsoft.com/office/drawing/2014/main" id="{D7CAFCF2-EF37-5541-8A7B-8125C8B5FA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84249" y="1671220"/>
            <a:ext cx="257414" cy="257414"/>
          </a:xfrm>
          <a:prstGeom prst="rect">
            <a:avLst/>
          </a:prstGeom>
        </p:spPr>
      </p:pic>
      <p:pic>
        <p:nvPicPr>
          <p:cNvPr id="12" name="Graphic 11" descr="Badge Tick1 with solid fill">
            <a:extLst>
              <a:ext uri="{FF2B5EF4-FFF2-40B4-BE49-F238E27FC236}">
                <a16:creationId xmlns:a16="http://schemas.microsoft.com/office/drawing/2014/main" id="{458534B8-3E5E-4F48-8F21-0F868AB8C2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7942" y="3199042"/>
            <a:ext cx="257414" cy="2574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02696" y="207052"/>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 Difficulty and Innovation</a:t>
            </a:r>
            <a:endParaRPr dirty="0"/>
          </a:p>
        </p:txBody>
      </p:sp>
      <p:sp>
        <p:nvSpPr>
          <p:cNvPr id="123" name="Google Shape;123;p19"/>
          <p:cNvSpPr txBox="1">
            <a:spLocks noGrp="1"/>
          </p:cNvSpPr>
          <p:nvPr>
            <p:ph type="title" idx="4294967295"/>
          </p:nvPr>
        </p:nvSpPr>
        <p:spPr>
          <a:xfrm>
            <a:off x="628153" y="1074737"/>
            <a:ext cx="7686675" cy="158868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Tx/>
              <a:buChar char="-"/>
            </a:pPr>
            <a:r>
              <a:rPr lang="en-US" sz="1400" b="0" dirty="0"/>
              <a:t>Weather dat</a:t>
            </a:r>
            <a:r>
              <a:rPr lang="en-US" sz="1400" dirty="0"/>
              <a:t>a collection for the Riverside county required a lot of effort because a direct source was not available. We had to go through various weather stations listed across the county to get the required data.</a:t>
            </a:r>
            <a:endParaRPr lang="en-US" sz="1400" b="0" i="1" dirty="0"/>
          </a:p>
          <a:p>
            <a:pPr marL="457200" lvl="0" indent="0" algn="l" rtl="0">
              <a:spcBef>
                <a:spcPts val="0"/>
              </a:spcBef>
              <a:spcAft>
                <a:spcPts val="0"/>
              </a:spcAft>
              <a:buNone/>
            </a:pPr>
            <a:endParaRPr lang="en-US" sz="1400" b="0" i="1" dirty="0"/>
          </a:p>
          <a:p>
            <a:pPr marL="457200" indent="-317500">
              <a:spcBef>
                <a:spcPts val="0"/>
              </a:spcBef>
              <a:buSzPts val="1400"/>
              <a:buFontTx/>
              <a:buChar char="-"/>
            </a:pPr>
            <a:r>
              <a:rPr lang="en-US" sz="1400" b="0" dirty="0"/>
              <a:t>Addressing missing values for the county information also required us to programmatically fill the data from ArcGIS service. This required us to make calls to the service and reverse geocode the information in our data using the latitude and longitudes via ArcGIS </a:t>
            </a:r>
            <a:r>
              <a:rPr lang="en-US" sz="1400" dirty="0"/>
              <a:t>API’s.</a:t>
            </a:r>
            <a:br>
              <a:rPr lang="en-US" sz="1400" dirty="0"/>
            </a:br>
            <a:br>
              <a:rPr lang="en-US" sz="1400" dirty="0"/>
            </a:br>
            <a:br>
              <a:rPr lang="en-US" sz="1400" dirty="0"/>
            </a:br>
            <a:br>
              <a:rPr lang="en-US" sz="1400" dirty="0"/>
            </a:br>
            <a:br>
              <a:rPr lang="en-US" sz="1400" dirty="0"/>
            </a:br>
            <a:br>
              <a:rPr lang="en-US" sz="1400" i="1" dirty="0"/>
            </a:br>
            <a:endParaRPr sz="1400" b="0" i="1" dirty="0"/>
          </a:p>
          <a:p>
            <a:pPr marL="457200" lvl="0" indent="0" algn="l" rtl="0">
              <a:spcBef>
                <a:spcPts val="0"/>
              </a:spcBef>
              <a:spcAft>
                <a:spcPts val="0"/>
              </a:spcAft>
              <a:buNone/>
            </a:pPr>
            <a:endParaRPr sz="1400" b="0" dirty="0"/>
          </a:p>
          <a:p>
            <a:pPr marL="0" lvl="0" indent="0" algn="l" rtl="0">
              <a:spcBef>
                <a:spcPts val="0"/>
              </a:spcBef>
              <a:spcAft>
                <a:spcPts val="0"/>
              </a:spcAft>
              <a:buNone/>
            </a:pPr>
            <a:endParaRPr sz="1400" b="0" dirty="0"/>
          </a:p>
          <a:p>
            <a:pPr marL="457200" lvl="0" indent="0" algn="l" rtl="0">
              <a:spcBef>
                <a:spcPts val="0"/>
              </a:spcBef>
              <a:spcAft>
                <a:spcPts val="0"/>
              </a:spcAft>
              <a:buNone/>
            </a:pPr>
            <a:endParaRPr sz="1400" b="0" dirty="0"/>
          </a:p>
          <a:p>
            <a:pPr marL="0" lvl="0" indent="0" algn="l" rtl="0">
              <a:spcBef>
                <a:spcPts val="0"/>
              </a:spcBef>
              <a:spcAft>
                <a:spcPts val="0"/>
              </a:spcAft>
              <a:buNone/>
            </a:pPr>
            <a:endParaRPr sz="1400" b="0" dirty="0"/>
          </a:p>
          <a:p>
            <a:pPr marL="0" lvl="0" indent="0" algn="l" rtl="0">
              <a:spcBef>
                <a:spcPts val="0"/>
              </a:spcBef>
              <a:spcAft>
                <a:spcPts val="0"/>
              </a:spcAft>
              <a:buNone/>
            </a:pPr>
            <a:endParaRPr sz="1400" b="0" dirty="0"/>
          </a:p>
          <a:p>
            <a:pPr marL="0" lvl="0" indent="0" algn="l" rtl="0">
              <a:spcBef>
                <a:spcPts val="0"/>
              </a:spcBef>
              <a:spcAft>
                <a:spcPts val="0"/>
              </a:spcAft>
              <a:buNone/>
            </a:pPr>
            <a:endParaRPr sz="1400" dirty="0"/>
          </a:p>
        </p:txBody>
      </p:sp>
      <p:sp>
        <p:nvSpPr>
          <p:cNvPr id="4" name="Google Shape;123;p19">
            <a:extLst>
              <a:ext uri="{FF2B5EF4-FFF2-40B4-BE49-F238E27FC236}">
                <a16:creationId xmlns:a16="http://schemas.microsoft.com/office/drawing/2014/main" id="{3992242C-8FFE-CE43-A9C7-4C597F99576C}"/>
              </a:ext>
            </a:extLst>
          </p:cNvPr>
          <p:cNvSpPr txBox="1">
            <a:spLocks/>
          </p:cNvSpPr>
          <p:nvPr/>
        </p:nvSpPr>
        <p:spPr>
          <a:xfrm>
            <a:off x="628153" y="2528930"/>
            <a:ext cx="7686675" cy="859729"/>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a:lstStyle>
          <a:p>
            <a:pPr marL="457200" indent="-317500">
              <a:spcBef>
                <a:spcPts val="0"/>
              </a:spcBef>
              <a:buSzPts val="1400"/>
              <a:buFontTx/>
              <a:buChar char="-"/>
            </a:pPr>
            <a:r>
              <a:rPr lang="en-US" sz="1400" dirty="0"/>
              <a:t>Data cleaning and merging the various data from multiple information sources was an issue. There were lot of comparisons to be made in order to join the data coming from two different sources.</a:t>
            </a:r>
          </a:p>
          <a:p>
            <a:pPr marL="139700">
              <a:spcBef>
                <a:spcPts val="0"/>
              </a:spcBef>
              <a:buSzPts val="1400"/>
            </a:pPr>
            <a:br>
              <a:rPr lang="en-US" sz="1400" dirty="0"/>
            </a:br>
            <a:br>
              <a:rPr lang="en-US" sz="1400" dirty="0"/>
            </a:br>
            <a:br>
              <a:rPr lang="en-US" sz="1400" dirty="0"/>
            </a:br>
            <a:br>
              <a:rPr lang="en-US" sz="1400" dirty="0"/>
            </a:br>
            <a:br>
              <a:rPr lang="en-US" sz="1400" dirty="0"/>
            </a:br>
            <a:br>
              <a:rPr lang="en-US" sz="1400" i="1" dirty="0"/>
            </a:br>
            <a:endParaRPr lang="en-US" sz="1400" i="1" dirty="0"/>
          </a:p>
          <a:p>
            <a:pPr marL="457200">
              <a:spcBef>
                <a:spcPts val="0"/>
              </a:spcBef>
            </a:pPr>
            <a:endParaRPr lang="en-US" sz="1400" dirty="0"/>
          </a:p>
          <a:p>
            <a:pPr>
              <a:spcBef>
                <a:spcPts val="0"/>
              </a:spcBef>
            </a:pPr>
            <a:endParaRPr lang="en-US" sz="1400" dirty="0"/>
          </a:p>
          <a:p>
            <a:pPr marL="457200">
              <a:spcBef>
                <a:spcPts val="0"/>
              </a:spcBef>
            </a:pPr>
            <a:endParaRPr lang="en-US" sz="1400" dirty="0"/>
          </a:p>
          <a:p>
            <a:pPr>
              <a:spcBef>
                <a:spcPts val="0"/>
              </a:spcBef>
            </a:pPr>
            <a:endParaRPr lang="en-US" sz="1400" dirty="0"/>
          </a:p>
          <a:p>
            <a:pPr>
              <a:spcBef>
                <a:spcPts val="0"/>
              </a:spcBef>
            </a:pPr>
            <a:endParaRPr lang="en-US" sz="1400" dirty="0"/>
          </a:p>
          <a:p>
            <a:pPr>
              <a:spcBef>
                <a:spcPts val="0"/>
              </a:spcBef>
            </a:pPr>
            <a:endParaRPr lang="en-US" sz="1400" dirty="0"/>
          </a:p>
        </p:txBody>
      </p:sp>
      <p:sp>
        <p:nvSpPr>
          <p:cNvPr id="2" name="TextBox 1">
            <a:extLst>
              <a:ext uri="{FF2B5EF4-FFF2-40B4-BE49-F238E27FC236}">
                <a16:creationId xmlns:a16="http://schemas.microsoft.com/office/drawing/2014/main" id="{783AD9BB-FC0C-8A46-A5E7-33FC11FCF1AE}"/>
              </a:ext>
            </a:extLst>
          </p:cNvPr>
          <p:cNvSpPr txBox="1"/>
          <p:nvPr/>
        </p:nvSpPr>
        <p:spPr>
          <a:xfrm>
            <a:off x="8567697" y="368834"/>
            <a:ext cx="184731" cy="369332"/>
          </a:xfrm>
          <a:prstGeom prst="rect">
            <a:avLst/>
          </a:prstGeom>
          <a:noFill/>
        </p:spPr>
        <p:txBody>
          <a:bodyPr wrap="none" rtlCol="0">
            <a:spAutoFit/>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662940" y="153201"/>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Publication and Lesson Learnt</a:t>
            </a:r>
            <a:endParaRPr dirty="0"/>
          </a:p>
        </p:txBody>
      </p:sp>
      <p:sp>
        <p:nvSpPr>
          <p:cNvPr id="129" name="Google Shape;129;p20"/>
          <p:cNvSpPr txBox="1">
            <a:spLocks noGrp="1"/>
          </p:cNvSpPr>
          <p:nvPr>
            <p:ph type="title" idx="4294967295"/>
          </p:nvPr>
        </p:nvSpPr>
        <p:spPr>
          <a:xfrm>
            <a:off x="662940" y="1004621"/>
            <a:ext cx="8481060" cy="3367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t>Planning to submit for IEEE conference </a:t>
            </a:r>
            <a:br>
              <a:rPr lang="en" sz="1800" b="0" dirty="0"/>
            </a:br>
            <a:r>
              <a:rPr lang="en" sz="1800" b="0" dirty="0"/>
              <a:t>We are looking forward to prepare for a submission of our paper in an upcoming IEEE Conference.</a:t>
            </a:r>
            <a:br>
              <a:rPr lang="en" sz="1800" b="0" dirty="0"/>
            </a:br>
            <a:br>
              <a:rPr lang="en" sz="1800" b="0" dirty="0"/>
            </a:br>
            <a:r>
              <a:rPr lang="en" sz="1800" b="1" u="sng" dirty="0"/>
              <a:t>Lessons learnt</a:t>
            </a:r>
            <a:br>
              <a:rPr lang="en" sz="1800" b="1" u="sng" dirty="0"/>
            </a:br>
            <a:endParaRPr sz="1800" b="1" u="sng" dirty="0"/>
          </a:p>
          <a:p>
            <a:pPr lvl="0">
              <a:spcBef>
                <a:spcPts val="0"/>
              </a:spcBef>
            </a:pPr>
            <a:r>
              <a:rPr lang="en" sz="1800" b="0" dirty="0"/>
              <a:t>- Data gathering and Feature engineering played a pretty important role.</a:t>
            </a:r>
            <a:br>
              <a:rPr lang="en" sz="1800" b="0" dirty="0"/>
            </a:br>
            <a:r>
              <a:rPr lang="en" sz="1800" b="0" dirty="0"/>
              <a:t>- </a:t>
            </a:r>
            <a:r>
              <a:rPr lang="en" sz="1800" dirty="0"/>
              <a:t>There was no perfect on stop solution for data gathering and we did feel the need of referring multiple data sources.</a:t>
            </a:r>
            <a:br>
              <a:rPr lang="en" sz="1800" dirty="0"/>
            </a:br>
            <a:r>
              <a:rPr lang="en" sz="1800" dirty="0"/>
              <a:t>- Got to better understand the various libraries available within </a:t>
            </a:r>
            <a:r>
              <a:rPr lang="en" sz="1800" b="1" dirty="0" err="1"/>
              <a:t>sklearn</a:t>
            </a:r>
            <a:r>
              <a:rPr lang="en" sz="1800" dirty="0"/>
              <a:t> which made the </a:t>
            </a:r>
            <a:r>
              <a:rPr lang="en-US" sz="1800" dirty="0"/>
              <a:t>journey</a:t>
            </a:r>
            <a:r>
              <a:rPr lang="en" sz="1800" dirty="0"/>
              <a:t> easy.</a:t>
            </a:r>
            <a:br>
              <a:rPr lang="en" sz="1800" dirty="0"/>
            </a:br>
            <a:r>
              <a:rPr lang="en" sz="1800" dirty="0"/>
              <a:t>- </a:t>
            </a:r>
            <a:r>
              <a:rPr lang="en" sz="1800" b="0" dirty="0"/>
              <a:t>Outliers cannot be ignored.</a:t>
            </a:r>
            <a:br>
              <a:rPr lang="en" sz="1800" dirty="0"/>
            </a:br>
            <a:r>
              <a:rPr lang="en" sz="1800" dirty="0"/>
              <a:t>- </a:t>
            </a:r>
            <a:r>
              <a:rPr lang="en" sz="1800" b="0" dirty="0"/>
              <a:t>No free lunch theorem is real.</a:t>
            </a: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59959" y="0"/>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Work</a:t>
            </a:r>
            <a:endParaRPr dirty="0"/>
          </a:p>
        </p:txBody>
      </p:sp>
      <p:sp>
        <p:nvSpPr>
          <p:cNvPr id="135" name="Google Shape;135;p21"/>
          <p:cNvSpPr txBox="1">
            <a:spLocks noGrp="1"/>
          </p:cNvSpPr>
          <p:nvPr>
            <p:ph type="title" idx="4294967295"/>
          </p:nvPr>
        </p:nvSpPr>
        <p:spPr>
          <a:xfrm>
            <a:off x="659959" y="1020928"/>
            <a:ext cx="7688262" cy="27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Slack was used as the medium of communication across the team</a:t>
            </a:r>
            <a:br>
              <a:rPr lang="en-US" sz="1800" dirty="0"/>
            </a:br>
            <a:br>
              <a:rPr lang="en-US" sz="1800" dirty="0"/>
            </a:br>
            <a:r>
              <a:rPr lang="en-US" sz="1800" dirty="0"/>
              <a:t>We followed agile methodology for project management and its execution. We met as a team daily at 4PM</a:t>
            </a:r>
            <a:br>
              <a:rPr lang="en-US" sz="1800" dirty="0"/>
            </a:br>
            <a:br>
              <a:rPr lang="en-US" sz="1800" dirty="0"/>
            </a:br>
            <a:r>
              <a:rPr lang="en-US" sz="1800" dirty="0"/>
              <a:t>The version control system used was git and the project was pushed to </a:t>
            </a:r>
            <a:r>
              <a:rPr lang="en-US" sz="1800" dirty="0" err="1"/>
              <a:t>github</a:t>
            </a:r>
            <a:r>
              <a:rPr lang="en-US" sz="1800" dirty="0"/>
              <a:t> to be stored.</a:t>
            </a:r>
            <a:br>
              <a:rPr lang="en-US" sz="1800" dirty="0"/>
            </a:br>
            <a:br>
              <a:rPr lang="en-US" sz="1800" dirty="0"/>
            </a:br>
            <a:r>
              <a:rPr lang="en-US" sz="1800" dirty="0"/>
              <a:t>Team communication played an important role in development of the project.</a:t>
            </a:r>
            <a:endParaRPr sz="18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Q &amp; A</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2597204" y="1091133"/>
            <a:ext cx="4371058" cy="18902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3000" dirty="0"/>
              <a:t>Thank You</a:t>
            </a:r>
            <a:endParaRPr sz="3000" b="0" dirty="0">
              <a:highlight>
                <a:srgbClr val="FFFF00"/>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72E1-8F08-214A-AB16-3137F6CCAAB0}"/>
              </a:ext>
            </a:extLst>
          </p:cNvPr>
          <p:cNvSpPr>
            <a:spLocks noGrp="1"/>
          </p:cNvSpPr>
          <p:nvPr>
            <p:ph type="title"/>
          </p:nvPr>
        </p:nvSpPr>
        <p:spPr>
          <a:xfrm>
            <a:off x="726948" y="121158"/>
            <a:ext cx="7200900" cy="572081"/>
          </a:xfrm>
        </p:spPr>
        <p:txBody>
          <a:bodyPr>
            <a:normAutofit/>
          </a:bodyPr>
          <a:lstStyle/>
          <a:p>
            <a:r>
              <a:rPr lang="en-US" dirty="0"/>
              <a:t>Team Work</a:t>
            </a:r>
          </a:p>
        </p:txBody>
      </p:sp>
      <p:graphicFrame>
        <p:nvGraphicFramePr>
          <p:cNvPr id="3" name="Table 2">
            <a:extLst>
              <a:ext uri="{FF2B5EF4-FFF2-40B4-BE49-F238E27FC236}">
                <a16:creationId xmlns:a16="http://schemas.microsoft.com/office/drawing/2014/main" id="{EA5545D5-A481-2343-8707-3524623E91A4}"/>
              </a:ext>
            </a:extLst>
          </p:cNvPr>
          <p:cNvGraphicFramePr>
            <a:graphicFrameLocks noGrp="1"/>
          </p:cNvGraphicFramePr>
          <p:nvPr>
            <p:extLst>
              <p:ext uri="{D42A27DB-BD31-4B8C-83A1-F6EECF244321}">
                <p14:modId xmlns:p14="http://schemas.microsoft.com/office/powerpoint/2010/main" val="1864503219"/>
              </p:ext>
            </p:extLst>
          </p:nvPr>
        </p:nvGraphicFramePr>
        <p:xfrm>
          <a:off x="767587" y="693240"/>
          <a:ext cx="8102092" cy="4329102"/>
        </p:xfrm>
        <a:graphic>
          <a:graphicData uri="http://schemas.openxmlformats.org/drawingml/2006/table">
            <a:tbl>
              <a:tblPr firstRow="1" bandRow="1">
                <a:tableStyleId>{5C22544A-7EE6-4342-B048-85BDC9FD1C3A}</a:tableStyleId>
              </a:tblPr>
              <a:tblGrid>
                <a:gridCol w="417098">
                  <a:extLst>
                    <a:ext uri="{9D8B030D-6E8A-4147-A177-3AD203B41FA5}">
                      <a16:colId xmlns:a16="http://schemas.microsoft.com/office/drawing/2014/main" val="2685716904"/>
                    </a:ext>
                  </a:extLst>
                </a:gridCol>
                <a:gridCol w="3740060">
                  <a:extLst>
                    <a:ext uri="{9D8B030D-6E8A-4147-A177-3AD203B41FA5}">
                      <a16:colId xmlns:a16="http://schemas.microsoft.com/office/drawing/2014/main" val="3342236971"/>
                    </a:ext>
                  </a:extLst>
                </a:gridCol>
                <a:gridCol w="1382121">
                  <a:extLst>
                    <a:ext uri="{9D8B030D-6E8A-4147-A177-3AD203B41FA5}">
                      <a16:colId xmlns:a16="http://schemas.microsoft.com/office/drawing/2014/main" val="995761315"/>
                    </a:ext>
                  </a:extLst>
                </a:gridCol>
                <a:gridCol w="693071">
                  <a:extLst>
                    <a:ext uri="{9D8B030D-6E8A-4147-A177-3AD203B41FA5}">
                      <a16:colId xmlns:a16="http://schemas.microsoft.com/office/drawing/2014/main" val="2468250553"/>
                    </a:ext>
                  </a:extLst>
                </a:gridCol>
                <a:gridCol w="876397">
                  <a:extLst>
                    <a:ext uri="{9D8B030D-6E8A-4147-A177-3AD203B41FA5}">
                      <a16:colId xmlns:a16="http://schemas.microsoft.com/office/drawing/2014/main" val="4088601615"/>
                    </a:ext>
                  </a:extLst>
                </a:gridCol>
                <a:gridCol w="993345">
                  <a:extLst>
                    <a:ext uri="{9D8B030D-6E8A-4147-A177-3AD203B41FA5}">
                      <a16:colId xmlns:a16="http://schemas.microsoft.com/office/drawing/2014/main" val="3634446485"/>
                    </a:ext>
                  </a:extLst>
                </a:gridCol>
              </a:tblGrid>
              <a:tr h="173527">
                <a:tc>
                  <a:txBody>
                    <a:bodyPr/>
                    <a:lstStyle/>
                    <a:p>
                      <a:pPr algn="ctr" fontAlgn="ctr"/>
                      <a:r>
                        <a:rPr lang="en-US" sz="700" u="none" strike="noStrike">
                          <a:effectLst/>
                        </a:rPr>
                        <a:t>Step</a:t>
                      </a:r>
                      <a:endParaRPr lang="en-US" sz="700" b="1" i="0" u="none" strike="noStrike">
                        <a:solidFill>
                          <a:srgbClr val="000000"/>
                        </a:solidFill>
                        <a:effectLst/>
                        <a:latin typeface="Times New Roman" panose="02020603050405020304" pitchFamily="18" charset="0"/>
                      </a:endParaRPr>
                    </a:p>
                  </a:txBody>
                  <a:tcPr marL="2966" marR="2966" marT="2966" marB="0" anchor="ctr"/>
                </a:tc>
                <a:tc>
                  <a:txBody>
                    <a:bodyPr/>
                    <a:lstStyle/>
                    <a:p>
                      <a:pPr algn="ctr" fontAlgn="ctr"/>
                      <a:r>
                        <a:rPr lang="en-US" sz="700" u="none" strike="noStrike">
                          <a:effectLst/>
                        </a:rPr>
                        <a:t>Task</a:t>
                      </a:r>
                      <a:endParaRPr lang="en-US" sz="700" b="1" i="0" u="none" strike="noStrike">
                        <a:solidFill>
                          <a:srgbClr val="000000"/>
                        </a:solidFill>
                        <a:effectLst/>
                        <a:latin typeface="Times New Roman" panose="02020603050405020304" pitchFamily="18" charset="0"/>
                      </a:endParaRPr>
                    </a:p>
                  </a:txBody>
                  <a:tcPr marL="2966" marR="2966" marT="2966" marB="0" anchor="ctr"/>
                </a:tc>
                <a:tc>
                  <a:txBody>
                    <a:bodyPr/>
                    <a:lstStyle/>
                    <a:p>
                      <a:pPr algn="ctr" fontAlgn="ctr"/>
                      <a:r>
                        <a:rPr lang="en-US" sz="700" u="none" strike="noStrike">
                          <a:effectLst/>
                        </a:rPr>
                        <a:t>Assignee</a:t>
                      </a:r>
                      <a:endParaRPr lang="en-US" sz="700" b="1" i="0" u="none" strike="noStrike">
                        <a:solidFill>
                          <a:srgbClr val="000000"/>
                        </a:solidFill>
                        <a:effectLst/>
                        <a:latin typeface="Times New Roman" panose="02020603050405020304" pitchFamily="18" charset="0"/>
                      </a:endParaRPr>
                    </a:p>
                  </a:txBody>
                  <a:tcPr marL="2966" marR="2966" marT="2966" marB="0" anchor="ctr"/>
                </a:tc>
                <a:tc>
                  <a:txBody>
                    <a:bodyPr/>
                    <a:lstStyle/>
                    <a:p>
                      <a:pPr algn="ctr" fontAlgn="ctr"/>
                      <a:r>
                        <a:rPr lang="en-US" sz="700" u="none" strike="noStrike">
                          <a:effectLst/>
                        </a:rPr>
                        <a:t>Status</a:t>
                      </a:r>
                      <a:endParaRPr lang="en-US" sz="700" b="1" i="0" u="none" strike="noStrike">
                        <a:solidFill>
                          <a:srgbClr val="000000"/>
                        </a:solidFill>
                        <a:effectLst/>
                        <a:latin typeface="Times New Roman" panose="02020603050405020304" pitchFamily="18" charset="0"/>
                      </a:endParaRPr>
                    </a:p>
                  </a:txBody>
                  <a:tcPr marL="2966" marR="2966" marT="2966" marB="0" anchor="ctr"/>
                </a:tc>
                <a:tc>
                  <a:txBody>
                    <a:bodyPr/>
                    <a:lstStyle/>
                    <a:p>
                      <a:pPr algn="ctr" fontAlgn="ctr"/>
                      <a:r>
                        <a:rPr lang="en-US" sz="700" u="none" strike="noStrike">
                          <a:effectLst/>
                        </a:rPr>
                        <a:t>Expected date</a:t>
                      </a:r>
                      <a:endParaRPr lang="en-US" sz="700" b="1" i="0" u="none" strike="noStrike">
                        <a:solidFill>
                          <a:srgbClr val="000000"/>
                        </a:solidFill>
                        <a:effectLst/>
                        <a:latin typeface="Times New Roman" panose="02020603050405020304" pitchFamily="18" charset="0"/>
                      </a:endParaRPr>
                    </a:p>
                  </a:txBody>
                  <a:tcPr marL="2966" marR="2966" marT="2966" marB="0" anchor="ctr"/>
                </a:tc>
                <a:tc>
                  <a:txBody>
                    <a:bodyPr/>
                    <a:lstStyle/>
                    <a:p>
                      <a:pPr algn="ctr" fontAlgn="ctr"/>
                      <a:r>
                        <a:rPr lang="en-US" sz="700" u="none" strike="noStrike">
                          <a:effectLst/>
                        </a:rPr>
                        <a:t>Completion date</a:t>
                      </a:r>
                      <a:endParaRPr lang="en-US" sz="700" b="1"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656943693"/>
                  </a:ext>
                </a:extLst>
              </a:tr>
              <a:tr h="173527">
                <a:tc>
                  <a:txBody>
                    <a:bodyPr/>
                    <a:lstStyle/>
                    <a:p>
                      <a:pPr algn="l" fontAlgn="ctr"/>
                      <a:r>
                        <a:rPr lang="en-US" sz="700" u="none" strike="noStrike">
                          <a:effectLst/>
                        </a:rPr>
                        <a:t>1.  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idea brainstorming</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9/7/20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9/8/20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133684201"/>
                  </a:ext>
                </a:extLst>
              </a:tr>
              <a:tr h="173527">
                <a:tc>
                  <a:txBody>
                    <a:bodyPr/>
                    <a:lstStyle/>
                    <a:p>
                      <a:pPr algn="l" fontAlgn="ctr"/>
                      <a:r>
                        <a:rPr lang="en-US" sz="700" u="none" strike="noStrike">
                          <a:effectLst/>
                        </a:rPr>
                        <a:t>2.  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idea finalization</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9/10/20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9/10/20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847148380"/>
                  </a:ext>
                </a:extLst>
              </a:tr>
              <a:tr h="310534">
                <a:tc>
                  <a:txBody>
                    <a:bodyPr/>
                    <a:lstStyle/>
                    <a:p>
                      <a:pPr algn="l" fontAlgn="ctr"/>
                      <a:r>
                        <a:rPr lang="en-US" sz="700" u="none" strike="noStrike">
                          <a:effectLst/>
                        </a:rPr>
                        <a:t>3.  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Literature</a:t>
                      </a:r>
                    </a:p>
                    <a:p>
                      <a:pPr algn="l" fontAlgn="ctr"/>
                      <a:r>
                        <a:rPr lang="en-US" sz="700" u="none" strike="noStrike">
                          <a:effectLst/>
                        </a:rPr>
                        <a:t> survey</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9/15/20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9/15/20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262844490"/>
                  </a:ext>
                </a:extLst>
              </a:tr>
              <a:tr h="173527">
                <a:tc>
                  <a:txBody>
                    <a:bodyPr/>
                    <a:lstStyle/>
                    <a:p>
                      <a:pPr algn="l" fontAlgn="ctr"/>
                      <a:r>
                        <a:rPr lang="en-US" sz="700" u="none" strike="noStrike">
                          <a:effectLst/>
                        </a:rPr>
                        <a:t>4.  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proposal</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9/23/20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9/25/20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057734730"/>
                  </a:ext>
                </a:extLst>
              </a:tr>
              <a:tr h="173527">
                <a:tc>
                  <a:txBody>
                    <a:bodyPr/>
                    <a:lstStyle/>
                    <a:p>
                      <a:pPr algn="l" fontAlgn="ctr"/>
                      <a:r>
                        <a:rPr lang="en-US" sz="700" u="none" strike="noStrike">
                          <a:effectLst/>
                        </a:rPr>
                        <a:t>5.  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Setup</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Shiv, Raghava</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9/30/20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9/30/20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667946608"/>
                  </a:ext>
                </a:extLst>
              </a:tr>
              <a:tr h="173527">
                <a:tc>
                  <a:txBody>
                    <a:bodyPr/>
                    <a:lstStyle/>
                    <a:p>
                      <a:pPr algn="l" fontAlgn="ctr"/>
                      <a:r>
                        <a:rPr lang="en-US" sz="700" u="none" strike="noStrike">
                          <a:effectLst/>
                        </a:rPr>
                        <a:t>6.  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Data research and procuring available data sets</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Raghava, Shiv</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5/10/20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10/7/20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665860131"/>
                  </a:ext>
                </a:extLst>
              </a:tr>
              <a:tr h="173527">
                <a:tc>
                  <a:txBody>
                    <a:bodyPr/>
                    <a:lstStyle/>
                    <a:p>
                      <a:pPr algn="l" fontAlgn="ctr"/>
                      <a:r>
                        <a:rPr lang="en-US" sz="700" u="none" strike="noStrike">
                          <a:effectLst/>
                        </a:rPr>
                        <a:t>7.  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API invocation to generate, gather fire and weather data</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Shiv, Kumuda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7/10/20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10/7/20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591439553"/>
                  </a:ext>
                </a:extLst>
              </a:tr>
              <a:tr h="173527">
                <a:tc>
                  <a:txBody>
                    <a:bodyPr/>
                    <a:lstStyle/>
                    <a:p>
                      <a:pPr algn="l" fontAlgn="ctr"/>
                      <a:r>
                        <a:rPr lang="en-US" sz="700" u="none" strike="noStrike">
                          <a:effectLst/>
                        </a:rPr>
                        <a:t>8.  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Data analysis to review the procured data set and identify the useful attributes</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Shiv, Kumuda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10/10/20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10/14/20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893874714"/>
                  </a:ext>
                </a:extLst>
              </a:tr>
              <a:tr h="173527">
                <a:tc>
                  <a:txBody>
                    <a:bodyPr/>
                    <a:lstStyle/>
                    <a:p>
                      <a:pPr algn="l" fontAlgn="ctr"/>
                      <a:r>
                        <a:rPr lang="en-US" sz="700" u="none" strike="noStrike">
                          <a:effectLst/>
                        </a:rPr>
                        <a:t>9.  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Integrate the data set obtained from multiple sources and get the final data set</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Raghava, Shiv</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10/10/20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10/14/20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593831284"/>
                  </a:ext>
                </a:extLst>
              </a:tr>
              <a:tr h="173527">
                <a:tc>
                  <a:txBody>
                    <a:bodyPr/>
                    <a:lstStyle/>
                    <a:p>
                      <a:pPr algn="l" fontAlgn="ctr"/>
                      <a:r>
                        <a:rPr lang="en-US" sz="700" u="none" strike="noStrike">
                          <a:effectLst/>
                        </a:rPr>
                        <a:t>10.  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Feature engineering to finalize the attribute set</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Raghava, Shiv</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10/14/20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10/21/20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548564442"/>
                  </a:ext>
                </a:extLst>
              </a:tr>
              <a:tr h="310534">
                <a:tc>
                  <a:txBody>
                    <a:bodyPr/>
                    <a:lstStyle/>
                    <a:p>
                      <a:pPr algn="l" fontAlgn="ctr"/>
                      <a:r>
                        <a:rPr lang="en-US" sz="700" u="none" strike="noStrike">
                          <a:effectLst/>
                        </a:rPr>
                        <a:t>11.  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dirty="0">
                          <a:effectLst/>
                        </a:rPr>
                        <a:t>Data pre-processing to remove duplicates, handle null values and incorrect data format</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10/28/20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10/28/20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2184470382"/>
                  </a:ext>
                </a:extLst>
              </a:tr>
              <a:tr h="173527">
                <a:tc>
                  <a:txBody>
                    <a:bodyPr/>
                    <a:lstStyle/>
                    <a:p>
                      <a:pPr algn="l" fontAlgn="ctr"/>
                      <a:r>
                        <a:rPr lang="en-US" sz="700" u="none" strike="noStrike">
                          <a:effectLst/>
                        </a:rPr>
                        <a:t>12.  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Perform EDA to evaluate the data</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10/30/20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11/1/20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618802478"/>
                  </a:ext>
                </a:extLst>
              </a:tr>
              <a:tr h="173527">
                <a:tc>
                  <a:txBody>
                    <a:bodyPr/>
                    <a:lstStyle/>
                    <a:p>
                      <a:pPr algn="l" fontAlgn="ctr"/>
                      <a:r>
                        <a:rPr lang="en-US" sz="700" u="none" strike="noStrike">
                          <a:effectLst/>
                        </a:rPr>
                        <a:t>13.  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Intermediate status report</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11/4/20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113398171"/>
                  </a:ext>
                </a:extLst>
              </a:tr>
              <a:tr h="173527">
                <a:tc>
                  <a:txBody>
                    <a:bodyPr/>
                    <a:lstStyle/>
                    <a:p>
                      <a:pPr algn="l" fontAlgn="ctr"/>
                      <a:r>
                        <a:rPr lang="en-US" sz="700" u="none" strike="noStrike">
                          <a:effectLst/>
                        </a:rPr>
                        <a:t>14.  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Model implementation and analysis – SVM</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Shiv</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11/15/20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835524761"/>
                  </a:ext>
                </a:extLst>
              </a:tr>
              <a:tr h="173527">
                <a:tc>
                  <a:txBody>
                    <a:bodyPr/>
                    <a:lstStyle/>
                    <a:p>
                      <a:pPr algn="l" fontAlgn="ctr"/>
                      <a:r>
                        <a:rPr lang="en-US" sz="700" u="none" strike="noStrike">
                          <a:effectLst/>
                        </a:rPr>
                        <a:t>15.  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Model implementation and analysis – Decision tree</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11/15/20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605306620"/>
                  </a:ext>
                </a:extLst>
              </a:tr>
              <a:tr h="173527">
                <a:tc>
                  <a:txBody>
                    <a:bodyPr/>
                    <a:lstStyle/>
                    <a:p>
                      <a:pPr algn="l" fontAlgn="ctr"/>
                      <a:r>
                        <a:rPr lang="en-US" sz="700" u="none" strike="noStrike">
                          <a:effectLst/>
                        </a:rPr>
                        <a:t>16.  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Model implementation and analysis – Random forest</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Raghava</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11/15/20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11/24/20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4163284652"/>
                  </a:ext>
                </a:extLst>
              </a:tr>
              <a:tr h="310534">
                <a:tc>
                  <a:txBody>
                    <a:bodyPr/>
                    <a:lstStyle/>
                    <a:p>
                      <a:pPr algn="l" fontAlgn="ctr"/>
                      <a:r>
                        <a:rPr lang="en-US" sz="700" u="none" strike="noStrike">
                          <a:effectLst/>
                        </a:rPr>
                        <a:t>17.  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dirty="0">
                          <a:effectLst/>
                        </a:rPr>
                        <a:t>Model evaluation – Evaluate the models obtained from previous step and use the model with highest accuracy for prediction</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11/20/20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11/25/20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288355980"/>
                  </a:ext>
                </a:extLst>
              </a:tr>
              <a:tr h="447541">
                <a:tc>
                  <a:txBody>
                    <a:bodyPr/>
                    <a:lstStyle/>
                    <a:p>
                      <a:pPr algn="l" fontAlgn="ctr"/>
                      <a:r>
                        <a:rPr lang="en-US" sz="700" u="none" strike="noStrike">
                          <a:effectLst/>
                        </a:rPr>
                        <a:t>18.  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Data visualization – Provide a simple UI/form to accept test data and predict wildfire. The patterns received from the models implemented is visualized through graphical representation.</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Raghava,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11/25/20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11/26/20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750037004"/>
                  </a:ext>
                </a:extLst>
              </a:tr>
              <a:tr h="173527">
                <a:tc>
                  <a:txBody>
                    <a:bodyPr/>
                    <a:lstStyle/>
                    <a:p>
                      <a:pPr algn="l" fontAlgn="ctr"/>
                      <a:r>
                        <a:rPr lang="en-US" sz="700" u="none" strike="noStrike">
                          <a:effectLst/>
                        </a:rPr>
                        <a:t>19.  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report</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Kumuda, Shiv</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12/1/20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12/1/20</a:t>
                      </a:r>
                      <a:endParaRPr lang="en-US" sz="700" b="0" i="0" u="none" strike="noStrike">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3528573528"/>
                  </a:ext>
                </a:extLst>
              </a:tr>
              <a:tr h="173527">
                <a:tc>
                  <a:txBody>
                    <a:bodyPr/>
                    <a:lstStyle/>
                    <a:p>
                      <a:pPr algn="l" fontAlgn="ctr"/>
                      <a:r>
                        <a:rPr lang="en-US" sz="700" u="none" strike="noStrike">
                          <a:effectLst/>
                        </a:rPr>
                        <a:t>20.  </a:t>
                      </a:r>
                      <a:endParaRPr lang="en-US" sz="700" b="0" i="0" u="none" strike="noStrike">
                        <a:solidFill>
                          <a:srgbClr val="000000"/>
                        </a:solidFill>
                        <a:effectLst/>
                        <a:latin typeface="Times New Roman" panose="02020603050405020304" pitchFamily="18" charset="0"/>
                      </a:endParaRPr>
                    </a:p>
                  </a:txBody>
                  <a:tcPr marL="26693" marR="2966" marT="2966" marB="0" anchor="ctr"/>
                </a:tc>
                <a:tc>
                  <a:txBody>
                    <a:bodyPr/>
                    <a:lstStyle/>
                    <a:p>
                      <a:pPr algn="l" fontAlgn="ctr"/>
                      <a:r>
                        <a:rPr lang="en-US" sz="700" u="none" strike="noStrike">
                          <a:effectLst/>
                        </a:rPr>
                        <a:t>Project demo and presentation</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dirty="0">
                          <a:effectLst/>
                        </a:rPr>
                        <a:t>Raghava, Shiv, Kumuda</a:t>
                      </a:r>
                      <a:endParaRPr lang="en-US" sz="700" b="0" i="0" u="none" strike="noStrike" dirty="0">
                        <a:solidFill>
                          <a:srgbClr val="000000"/>
                        </a:solidFill>
                        <a:effectLst/>
                        <a:latin typeface="Times New Roman" panose="02020603050405020304" pitchFamily="18" charset="0"/>
                      </a:endParaRPr>
                    </a:p>
                  </a:txBody>
                  <a:tcPr marL="2966" marR="2966" marT="2966" marB="0" anchor="ctr"/>
                </a:tc>
                <a:tc>
                  <a:txBody>
                    <a:bodyPr/>
                    <a:lstStyle/>
                    <a:p>
                      <a:pPr algn="l" fontAlgn="ctr"/>
                      <a:r>
                        <a:rPr lang="en-US" sz="700" u="none" strike="noStrike">
                          <a:effectLst/>
                        </a:rPr>
                        <a:t>Completed</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a:effectLst/>
                        </a:rPr>
                        <a:t>12/1/20</a:t>
                      </a:r>
                      <a:endParaRPr lang="en-US" sz="700" b="0" i="0" u="none" strike="noStrike">
                        <a:solidFill>
                          <a:srgbClr val="000000"/>
                        </a:solidFill>
                        <a:effectLst/>
                        <a:latin typeface="Times New Roman" panose="02020603050405020304" pitchFamily="18" charset="0"/>
                      </a:endParaRPr>
                    </a:p>
                  </a:txBody>
                  <a:tcPr marL="2966" marR="2966" marT="2966" marB="0" anchor="ctr"/>
                </a:tc>
                <a:tc>
                  <a:txBody>
                    <a:bodyPr/>
                    <a:lstStyle/>
                    <a:p>
                      <a:pPr algn="r" fontAlgn="ctr"/>
                      <a:r>
                        <a:rPr lang="en-US" sz="700" u="none" strike="noStrike" dirty="0">
                          <a:effectLst/>
                        </a:rPr>
                        <a:t>12/1/20</a:t>
                      </a:r>
                      <a:endParaRPr lang="en-US" sz="700" b="0" i="0" u="none" strike="noStrike" dirty="0">
                        <a:solidFill>
                          <a:srgbClr val="000000"/>
                        </a:solidFill>
                        <a:effectLst/>
                        <a:latin typeface="Times New Roman" panose="02020603050405020304" pitchFamily="18" charset="0"/>
                      </a:endParaRPr>
                    </a:p>
                  </a:txBody>
                  <a:tcPr marL="2966" marR="2966" marT="2966" marB="0" anchor="ctr"/>
                </a:tc>
                <a:extLst>
                  <a:ext uri="{0D108BD9-81ED-4DB2-BD59-A6C34878D82A}">
                    <a16:rowId xmlns:a16="http://schemas.microsoft.com/office/drawing/2014/main" val="1584950639"/>
                  </a:ext>
                </a:extLst>
              </a:tr>
            </a:tbl>
          </a:graphicData>
        </a:graphic>
      </p:graphicFrame>
    </p:spTree>
    <p:extLst>
      <p:ext uri="{BB962C8B-B14F-4D97-AF65-F5344CB8AC3E}">
        <p14:creationId xmlns:p14="http://schemas.microsoft.com/office/powerpoint/2010/main" val="218404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2B49-320A-BB44-9250-D2582F48DCF9}"/>
              </a:ext>
            </a:extLst>
          </p:cNvPr>
          <p:cNvSpPr>
            <a:spLocks noGrp="1"/>
          </p:cNvSpPr>
          <p:nvPr>
            <p:ph type="title"/>
          </p:nvPr>
        </p:nvSpPr>
        <p:spPr>
          <a:xfrm>
            <a:off x="818139" y="178308"/>
            <a:ext cx="7200900" cy="1114425"/>
          </a:xfrm>
        </p:spPr>
        <p:txBody>
          <a:bodyPr/>
          <a:lstStyle/>
          <a:p>
            <a:r>
              <a:rPr lang="en-US" dirty="0"/>
              <a:t>Scrum meeting details</a:t>
            </a:r>
          </a:p>
        </p:txBody>
      </p:sp>
      <p:pic>
        <p:nvPicPr>
          <p:cNvPr id="3" name="Picture 2">
            <a:extLst>
              <a:ext uri="{FF2B5EF4-FFF2-40B4-BE49-F238E27FC236}">
                <a16:creationId xmlns:a16="http://schemas.microsoft.com/office/drawing/2014/main" id="{66B18B3E-E360-9B48-8F94-14382171FC39}"/>
              </a:ext>
            </a:extLst>
          </p:cNvPr>
          <p:cNvPicPr>
            <a:picLocks noChangeAspect="1"/>
          </p:cNvPicPr>
          <p:nvPr/>
        </p:nvPicPr>
        <p:blipFill>
          <a:blip r:embed="rId2"/>
          <a:stretch>
            <a:fillRect/>
          </a:stretch>
        </p:blipFill>
        <p:spPr>
          <a:xfrm>
            <a:off x="914400" y="772780"/>
            <a:ext cx="7411461" cy="4192412"/>
          </a:xfrm>
          <a:prstGeom prst="rect">
            <a:avLst/>
          </a:prstGeom>
        </p:spPr>
      </p:pic>
    </p:spTree>
    <p:extLst>
      <p:ext uri="{BB962C8B-B14F-4D97-AF65-F5344CB8AC3E}">
        <p14:creationId xmlns:p14="http://schemas.microsoft.com/office/powerpoint/2010/main" val="126282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Significance to the real world</a:t>
            </a:r>
            <a:endParaRPr dirty="0"/>
          </a:p>
        </p:txBody>
      </p:sp>
      <p:sp>
        <p:nvSpPr>
          <p:cNvPr id="93" name="Google Shape;93;p14"/>
          <p:cNvSpPr txBox="1">
            <a:spLocks noGrp="1"/>
          </p:cNvSpPr>
          <p:nvPr>
            <p:ph type="title" idx="4294967295"/>
          </p:nvPr>
        </p:nvSpPr>
        <p:spPr>
          <a:xfrm>
            <a:off x="1028700" y="1521570"/>
            <a:ext cx="7688262" cy="2538413"/>
          </a:xfrm>
          <a:prstGeom prst="rect">
            <a:avLst/>
          </a:prstGeom>
        </p:spPr>
        <p:txBody>
          <a:bodyPr spcFirstLastPara="1" wrap="square" lIns="91425" tIns="91425" rIns="91425" bIns="91425" anchor="t" anchorCtr="0">
            <a:noAutofit/>
          </a:bodyPr>
          <a:lstStyle/>
          <a:p>
            <a:pPr algn="l">
              <a:spcBef>
                <a:spcPts val="0"/>
              </a:spcBef>
            </a:pPr>
            <a:r>
              <a:rPr lang="en-US" sz="1800" dirty="0"/>
              <a:t>Forests and wildlife plays an important role in our ecosystem. These vegetation needs to be saved and harnessed for the well-being of all animal life. This is what we leave as a legacy for the future generations. There is an imminent need to control and avoid these outraging fires which destroy the flora and fauna. Wildfires also lead to an economic damage and its necessary to prevent these for economic wellbeing as well.</a:t>
            </a:r>
            <a:endParaRPr sz="18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77626" y="307616"/>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Big Data and Tools Used</a:t>
            </a:r>
            <a:endParaRPr dirty="0"/>
          </a:p>
        </p:txBody>
      </p:sp>
      <p:sp>
        <p:nvSpPr>
          <p:cNvPr id="99" name="Google Shape;99;p15"/>
          <p:cNvSpPr txBox="1">
            <a:spLocks noGrp="1"/>
          </p:cNvSpPr>
          <p:nvPr>
            <p:ph type="title" idx="4294967295"/>
          </p:nvPr>
        </p:nvSpPr>
        <p:spPr>
          <a:xfrm>
            <a:off x="973040" y="1489863"/>
            <a:ext cx="8170960" cy="2538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t>Data Size	 : 22 years of weather and forest fire data from 1998 to </a:t>
            </a:r>
            <a:r>
              <a:rPr lang="en" sz="1800" dirty="0"/>
              <a:t>2020</a:t>
            </a:r>
            <a:endParaRPr sz="1800" b="0" dirty="0"/>
          </a:p>
          <a:p>
            <a:pPr lvl="0">
              <a:spcBef>
                <a:spcPts val="0"/>
              </a:spcBef>
            </a:pPr>
            <a:r>
              <a:rPr lang="en" sz="1800" b="0" dirty="0"/>
              <a:t>Tools Used	 : </a:t>
            </a:r>
            <a:r>
              <a:rPr lang="en-US" sz="1800" dirty="0" err="1"/>
              <a:t>VSCode</a:t>
            </a:r>
            <a:r>
              <a:rPr lang="en" sz="1800" b="0" dirty="0"/>
              <a:t>, </a:t>
            </a:r>
            <a:r>
              <a:rPr lang="en-US" sz="1800" dirty="0" err="1"/>
              <a:t>Jupyter</a:t>
            </a:r>
            <a:r>
              <a:rPr lang="en-US" sz="1800" dirty="0"/>
              <a:t> Notebook, Google </a:t>
            </a:r>
            <a:r>
              <a:rPr lang="en-US" sz="1800" dirty="0" err="1"/>
              <a:t>Colab</a:t>
            </a:r>
            <a:endParaRPr sz="1800" b="0" dirty="0"/>
          </a:p>
          <a:p>
            <a:pPr marL="0" lvl="0" indent="0" algn="l" rtl="0">
              <a:spcBef>
                <a:spcPts val="0"/>
              </a:spcBef>
              <a:spcAft>
                <a:spcPts val="0"/>
              </a:spcAft>
              <a:buNone/>
            </a:pPr>
            <a:r>
              <a:rPr lang="en" sz="1800" b="0" dirty="0"/>
              <a:t>Veracity 	 : </a:t>
            </a:r>
            <a:r>
              <a:rPr lang="en" sz="1800" dirty="0"/>
              <a:t>Wildfire and weather data gathered from USDA and NOAA website.</a:t>
            </a:r>
            <a:endParaRPr sz="1800" b="0" dirty="0"/>
          </a:p>
          <a:p>
            <a:pPr marL="0" lvl="0" indent="0" algn="l" rtl="0">
              <a:spcBef>
                <a:spcPts val="0"/>
              </a:spcBef>
              <a:spcAft>
                <a:spcPts val="0"/>
              </a:spcAft>
              <a:buNone/>
            </a:pPr>
            <a:r>
              <a:rPr lang="en" sz="1800" b="0" dirty="0"/>
              <a:t>Variety 	</a:t>
            </a:r>
            <a:r>
              <a:rPr lang="en" sz="1800" dirty="0"/>
              <a:t> </a:t>
            </a:r>
            <a:r>
              <a:rPr lang="en" sz="1800" b="0" dirty="0"/>
              <a:t>: Semi-structured data from multiple CSV files(containing weather 		   and wildfire data).</a:t>
            </a:r>
            <a:endParaRPr sz="1800" b="0" dirty="0"/>
          </a:p>
          <a:p>
            <a:pPr algn="l">
              <a:spcBef>
                <a:spcPts val="0"/>
              </a:spcBef>
            </a:pPr>
            <a:r>
              <a:rPr lang="en" sz="1800" b="0" dirty="0"/>
              <a:t>Volume </a:t>
            </a:r>
            <a:r>
              <a:rPr lang="en" sz="1800" dirty="0"/>
              <a:t>	 </a:t>
            </a:r>
            <a:r>
              <a:rPr lang="en" sz="1800" b="0" dirty="0"/>
              <a:t>: </a:t>
            </a:r>
            <a:r>
              <a:rPr lang="en-US" sz="1800" dirty="0"/>
              <a:t>1.8 Million+ records of </a:t>
            </a:r>
            <a:r>
              <a:rPr lang="en" sz="1800" dirty="0"/>
              <a:t>wildfire</a:t>
            </a:r>
            <a:r>
              <a:rPr lang="en" sz="1800" b="0" dirty="0"/>
              <a:t> and 10years+ weather data.</a:t>
            </a:r>
            <a:endParaRPr sz="1800" b="0" dirty="0"/>
          </a:p>
          <a:p>
            <a:pPr marL="0" lvl="0" indent="0" algn="l" rtl="0">
              <a:spcBef>
                <a:spcPts val="0"/>
              </a:spcBef>
              <a:spcAft>
                <a:spcPts val="0"/>
              </a:spcAft>
              <a:buNone/>
            </a:pPr>
            <a:r>
              <a:rPr lang="en" sz="1800" b="0" dirty="0"/>
              <a:t>Velocity	</a:t>
            </a:r>
            <a:r>
              <a:rPr lang="en" sz="1800" dirty="0"/>
              <a:t> </a:t>
            </a:r>
            <a:r>
              <a:rPr lang="en" sz="1800" b="0" dirty="0"/>
              <a:t>: Python program using ArcGIS to gat</a:t>
            </a:r>
            <a:r>
              <a:rPr lang="en-US" sz="1800" b="0" dirty="0"/>
              <a:t>he</a:t>
            </a:r>
            <a:r>
              <a:rPr lang="en" sz="1800" dirty="0"/>
              <a:t>r the data. </a:t>
            </a: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06063" y="323519"/>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Code and Version Control</a:t>
            </a:r>
            <a:endParaRPr dirty="0"/>
          </a:p>
        </p:txBody>
      </p:sp>
      <p:sp>
        <p:nvSpPr>
          <p:cNvPr id="111" name="Google Shape;111;p17"/>
          <p:cNvSpPr txBox="1">
            <a:spLocks noGrp="1"/>
          </p:cNvSpPr>
          <p:nvPr>
            <p:ph type="title" idx="4294967295"/>
          </p:nvPr>
        </p:nvSpPr>
        <p:spPr>
          <a:xfrm>
            <a:off x="710454" y="1351583"/>
            <a:ext cx="8338130" cy="2755900"/>
          </a:xfrm>
          <a:prstGeom prst="rect">
            <a:avLst/>
          </a:prstGeom>
        </p:spPr>
        <p:txBody>
          <a:bodyPr spcFirstLastPara="1" wrap="square" lIns="91425" tIns="91425" rIns="91425" bIns="91425" anchor="t" anchorCtr="0">
            <a:noAutofit/>
          </a:bodyPr>
          <a:lstStyle/>
          <a:p>
            <a:pPr>
              <a:spcBef>
                <a:spcPts val="0"/>
              </a:spcBef>
            </a:pPr>
            <a:r>
              <a:rPr lang="en" sz="1800" dirty="0"/>
              <a:t>Packages	: NumPy, Pandas, Seaborn, Matplotlib, </a:t>
            </a:r>
            <a:r>
              <a:rPr lang="en" sz="1800" dirty="0" err="1"/>
              <a:t>Sklearn</a:t>
            </a:r>
            <a:r>
              <a:rPr lang="en" sz="1800" dirty="0"/>
              <a:t>, </a:t>
            </a:r>
            <a:r>
              <a:rPr lang="en-US" sz="1800" dirty="0" err="1"/>
              <a:t>Itertools</a:t>
            </a:r>
            <a:endParaRPr sz="1800" dirty="0"/>
          </a:p>
          <a:p>
            <a:pPr marL="0" lvl="0" indent="0" algn="l" rtl="0">
              <a:spcBef>
                <a:spcPts val="0"/>
              </a:spcBef>
              <a:spcAft>
                <a:spcPts val="0"/>
              </a:spcAft>
              <a:buNone/>
            </a:pPr>
            <a:r>
              <a:rPr lang="en" sz="1800" dirty="0"/>
              <a:t>Predictors	: Weather Data, Month, Time of day</a:t>
            </a:r>
            <a:endParaRPr sz="1800" dirty="0"/>
          </a:p>
          <a:p>
            <a:pPr marL="0" lvl="0" indent="0" algn="l" rtl="0">
              <a:spcBef>
                <a:spcPts val="0"/>
              </a:spcBef>
              <a:spcAft>
                <a:spcPts val="0"/>
              </a:spcAft>
              <a:buNone/>
            </a:pPr>
            <a:r>
              <a:rPr lang="en" sz="1800" dirty="0"/>
              <a:t>Prediction	: Whether there is a probability of wildfire event occurrence</a:t>
            </a:r>
            <a:endParaRPr sz="1800" dirty="0"/>
          </a:p>
          <a:p>
            <a:pPr>
              <a:spcBef>
                <a:spcPts val="0"/>
              </a:spcBef>
            </a:pPr>
            <a:r>
              <a:rPr lang="en" sz="1800" dirty="0"/>
              <a:t>ML Mode</a:t>
            </a:r>
            <a:r>
              <a:rPr lang="en-US" sz="1800" dirty="0"/>
              <a:t>l	</a:t>
            </a:r>
            <a:r>
              <a:rPr lang="en" sz="1800" dirty="0"/>
              <a:t>: Logistic Regression, </a:t>
            </a:r>
            <a:r>
              <a:rPr lang="en-US" sz="1800" kern="800" dirty="0"/>
              <a:t>Gaussian </a:t>
            </a:r>
            <a:r>
              <a:rPr lang="en-US" sz="1800" dirty="0"/>
              <a:t>Naïve Bayes, </a:t>
            </a:r>
            <a:r>
              <a:rPr lang="en" sz="1800" dirty="0"/>
              <a:t>SVM, KNN, Decision Tree</a:t>
            </a:r>
            <a:endParaRPr sz="1800" dirty="0"/>
          </a:p>
          <a:p>
            <a:pPr marL="0" lvl="0" indent="0" algn="l" rtl="0">
              <a:spcBef>
                <a:spcPts val="0"/>
              </a:spcBef>
              <a:spcAft>
                <a:spcPts val="0"/>
              </a:spcAft>
              <a:buNone/>
            </a:pPr>
            <a:r>
              <a:rPr lang="en" sz="1800" dirty="0"/>
              <a:t>Version Ctr</a:t>
            </a:r>
            <a:r>
              <a:rPr lang="en-US" sz="1800" dirty="0"/>
              <a:t>l	</a:t>
            </a:r>
            <a:r>
              <a:rPr lang="en" sz="1800" dirty="0"/>
              <a:t>: </a:t>
            </a:r>
            <a:r>
              <a:rPr lang="en-US" sz="1800" dirty="0"/>
              <a:t>GitHub</a:t>
            </a:r>
          </a:p>
          <a:p>
            <a:pPr lvl="0">
              <a:spcBef>
                <a:spcPts val="0"/>
              </a:spcBef>
            </a:pPr>
            <a:r>
              <a:rPr lang="en-US" sz="1600" dirty="0"/>
              <a:t>Google Collab	: </a:t>
            </a:r>
            <a:r>
              <a:rPr lang="en-US" sz="1600" dirty="0">
                <a:hlinkClick r:id="rId3"/>
              </a:rPr>
              <a:t>Forest fire google collab</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7868" y="311758"/>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KDD Architecture</a:t>
            </a:r>
            <a:endParaRPr dirty="0"/>
          </a:p>
        </p:txBody>
      </p:sp>
      <p:pic>
        <p:nvPicPr>
          <p:cNvPr id="4" name="Picture 3" descr="Diagram&#10;&#10;Description automatically generated">
            <a:extLst>
              <a:ext uri="{FF2B5EF4-FFF2-40B4-BE49-F238E27FC236}">
                <a16:creationId xmlns:a16="http://schemas.microsoft.com/office/drawing/2014/main" id="{D1F5B950-5774-0F4B-A52D-E9FAFB0E6441}"/>
              </a:ext>
            </a:extLst>
          </p:cNvPr>
          <p:cNvPicPr>
            <a:picLocks noChangeAspect="1"/>
          </p:cNvPicPr>
          <p:nvPr/>
        </p:nvPicPr>
        <p:blipFill>
          <a:blip r:embed="rId3"/>
          <a:stretch>
            <a:fillRect/>
          </a:stretch>
        </p:blipFill>
        <p:spPr>
          <a:xfrm>
            <a:off x="904874" y="1030895"/>
            <a:ext cx="7828505" cy="3962772"/>
          </a:xfrm>
          <a:prstGeom prst="rect">
            <a:avLst/>
          </a:prstGeom>
        </p:spPr>
      </p:pic>
    </p:spTree>
    <p:extLst>
      <p:ext uri="{BB962C8B-B14F-4D97-AF65-F5344CB8AC3E}">
        <p14:creationId xmlns:p14="http://schemas.microsoft.com/office/powerpoint/2010/main" val="370197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7868" y="311758"/>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a:t>
            </a:r>
            <a:endParaRPr dirty="0"/>
          </a:p>
        </p:txBody>
      </p:sp>
      <p:sp>
        <p:nvSpPr>
          <p:cNvPr id="105" name="Google Shape;105;p16"/>
          <p:cNvSpPr txBox="1">
            <a:spLocks noGrp="1"/>
          </p:cNvSpPr>
          <p:nvPr>
            <p:ph type="title" idx="4294967295"/>
          </p:nvPr>
        </p:nvSpPr>
        <p:spPr>
          <a:xfrm>
            <a:off x="837868" y="1165902"/>
            <a:ext cx="7688262" cy="2538413"/>
          </a:xfrm>
          <a:prstGeom prst="rect">
            <a:avLst/>
          </a:prstGeom>
        </p:spPr>
        <p:txBody>
          <a:bodyPr spcFirstLastPara="1" wrap="square" lIns="91425" tIns="91425" rIns="91425" bIns="91425" anchor="t" anchorCtr="0">
            <a:noAutofit/>
          </a:bodyPr>
          <a:lstStyle/>
          <a:p>
            <a:pPr lvl="0" algn="l">
              <a:spcBef>
                <a:spcPts val="0"/>
              </a:spcBef>
            </a:pPr>
            <a:r>
              <a:rPr lang="en" sz="1800" b="0" dirty="0"/>
              <a:t>Source		    : </a:t>
            </a:r>
            <a:r>
              <a:rPr lang="en" sz="1800" dirty="0"/>
              <a:t>USDA and NOAA website</a:t>
            </a:r>
            <a:endParaRPr sz="1800" b="0" dirty="0"/>
          </a:p>
          <a:p>
            <a:pPr marL="0" lvl="0" indent="0" algn="l" rtl="0">
              <a:spcBef>
                <a:spcPts val="0"/>
              </a:spcBef>
              <a:spcAft>
                <a:spcPts val="0"/>
              </a:spcAft>
              <a:buNone/>
            </a:pPr>
            <a:r>
              <a:rPr lang="en" sz="1800" b="0" dirty="0"/>
              <a:t>Data Size	    : 22 years of weather and forest fire data,</a:t>
            </a:r>
            <a:r>
              <a:rPr lang="en" sz="1800" dirty="0"/>
              <a:t> 1998</a:t>
            </a:r>
            <a:r>
              <a:rPr lang="en" sz="1800" b="0" dirty="0"/>
              <a:t> to 2020</a:t>
            </a:r>
            <a:endParaRPr sz="1800" b="0" dirty="0"/>
          </a:p>
          <a:p>
            <a:pPr marL="0" lvl="0" indent="0" algn="l" rtl="0">
              <a:spcBef>
                <a:spcPts val="0"/>
              </a:spcBef>
              <a:spcAft>
                <a:spcPts val="0"/>
              </a:spcAft>
              <a:buNone/>
            </a:pPr>
            <a:r>
              <a:rPr lang="en" sz="1800" b="0" dirty="0"/>
              <a:t>Data Format       : Semi-structured</a:t>
            </a:r>
            <a:endParaRPr sz="1800" b="0" dirty="0"/>
          </a:p>
          <a:p>
            <a:pPr marL="0" lvl="0" indent="0" algn="l" rtl="0">
              <a:spcBef>
                <a:spcPts val="0"/>
              </a:spcBef>
              <a:spcAft>
                <a:spcPts val="0"/>
              </a:spcAft>
              <a:buNone/>
            </a:pPr>
            <a:endParaRPr lang="en-US" sz="1800" b="0" dirty="0"/>
          </a:p>
          <a:p>
            <a:pPr marL="0" lvl="0" indent="0" algn="l" rtl="0">
              <a:spcBef>
                <a:spcPts val="0"/>
              </a:spcBef>
              <a:spcAft>
                <a:spcPts val="0"/>
              </a:spcAft>
              <a:buNone/>
            </a:pPr>
            <a:r>
              <a:rPr lang="en-US" sz="2400" b="0" dirty="0"/>
              <a:t>				 </a:t>
            </a:r>
            <a:endParaRPr lang="en-US" sz="2400" b="0" dirty="0">
              <a:highlight>
                <a:srgbClr val="FFFF00"/>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3C869917-146A-704C-9FC7-021E4231A13B}"/>
              </a:ext>
            </a:extLst>
          </p:cNvPr>
          <p:cNvPicPr>
            <a:picLocks noChangeAspect="1"/>
          </p:cNvPicPr>
          <p:nvPr/>
        </p:nvPicPr>
        <p:blipFill>
          <a:blip r:embed="rId3"/>
          <a:stretch>
            <a:fillRect/>
          </a:stretch>
        </p:blipFill>
        <p:spPr>
          <a:xfrm>
            <a:off x="1886484" y="2178999"/>
            <a:ext cx="5371032" cy="2312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58356" y="166863"/>
            <a:ext cx="7200900" cy="569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br>
              <a:rPr lang="en" dirty="0"/>
            </a:br>
            <a:br>
              <a:rPr lang="en" dirty="0"/>
            </a:br>
            <a:endParaRPr dirty="0"/>
          </a:p>
        </p:txBody>
      </p:sp>
      <p:sp>
        <p:nvSpPr>
          <p:cNvPr id="117" name="Google Shape;117;p18"/>
          <p:cNvSpPr txBox="1">
            <a:spLocks noGrp="1"/>
          </p:cNvSpPr>
          <p:nvPr>
            <p:ph type="title" idx="4294967295"/>
          </p:nvPr>
        </p:nvSpPr>
        <p:spPr>
          <a:xfrm>
            <a:off x="1455738" y="1797050"/>
            <a:ext cx="7688262" cy="2927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800" b="0" dirty="0"/>
            </a:br>
            <a:br>
              <a:rPr lang="en" sz="1800" b="0" dirty="0"/>
            </a:b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br>
              <a:rPr lang="en-US" sz="1800" b="0" dirty="0"/>
            </a:br>
            <a:br>
              <a:rPr lang="en-US" sz="1800" b="0" dirty="0"/>
            </a:b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6A2A2DE-249B-844C-B777-E837E9B4DB10}"/>
              </a:ext>
            </a:extLst>
          </p:cNvPr>
          <p:cNvSpPr txBox="1"/>
          <p:nvPr/>
        </p:nvSpPr>
        <p:spPr>
          <a:xfrm>
            <a:off x="4231389" y="979662"/>
            <a:ext cx="4125627" cy="923330"/>
          </a:xfrm>
          <a:prstGeom prst="rect">
            <a:avLst/>
          </a:prstGeom>
          <a:noFill/>
        </p:spPr>
        <p:txBody>
          <a:bodyPr wrap="square" rtlCol="0">
            <a:spAutoFit/>
          </a:bodyPr>
          <a:lstStyle/>
          <a:p>
            <a:r>
              <a:rPr lang="en-US" dirty="0">
                <a:solidFill>
                  <a:schemeClr val="tx2"/>
                </a:solidFill>
              </a:rPr>
              <a:t>Months of May-September were the one where the number of wildfire events were mostly observed.</a:t>
            </a:r>
          </a:p>
        </p:txBody>
      </p:sp>
      <p:pic>
        <p:nvPicPr>
          <p:cNvPr id="3" name="Picture 2">
            <a:extLst>
              <a:ext uri="{FF2B5EF4-FFF2-40B4-BE49-F238E27FC236}">
                <a16:creationId xmlns:a16="http://schemas.microsoft.com/office/drawing/2014/main" id="{7BBDC8E5-5F87-7F46-9BD2-4E82843F7731}"/>
              </a:ext>
            </a:extLst>
          </p:cNvPr>
          <p:cNvPicPr>
            <a:picLocks noChangeAspect="1"/>
          </p:cNvPicPr>
          <p:nvPr/>
        </p:nvPicPr>
        <p:blipFill>
          <a:blip r:embed="rId3"/>
          <a:stretch>
            <a:fillRect/>
          </a:stretch>
        </p:blipFill>
        <p:spPr>
          <a:xfrm>
            <a:off x="593832" y="736430"/>
            <a:ext cx="3250470" cy="1715121"/>
          </a:xfrm>
          <a:prstGeom prst="rect">
            <a:avLst/>
          </a:prstGeom>
        </p:spPr>
      </p:pic>
      <p:pic>
        <p:nvPicPr>
          <p:cNvPr id="6" name="Picture 5">
            <a:extLst>
              <a:ext uri="{FF2B5EF4-FFF2-40B4-BE49-F238E27FC236}">
                <a16:creationId xmlns:a16="http://schemas.microsoft.com/office/drawing/2014/main" id="{5FA70DA4-8E25-C047-8544-554BB07C2136}"/>
              </a:ext>
            </a:extLst>
          </p:cNvPr>
          <p:cNvPicPr>
            <a:picLocks noChangeAspect="1"/>
          </p:cNvPicPr>
          <p:nvPr/>
        </p:nvPicPr>
        <p:blipFill>
          <a:blip r:embed="rId4"/>
          <a:stretch>
            <a:fillRect/>
          </a:stretch>
        </p:blipFill>
        <p:spPr>
          <a:xfrm>
            <a:off x="758357" y="2966158"/>
            <a:ext cx="5252700" cy="1992145"/>
          </a:xfrm>
          <a:prstGeom prst="rect">
            <a:avLst/>
          </a:prstGeom>
        </p:spPr>
      </p:pic>
      <p:sp>
        <p:nvSpPr>
          <p:cNvPr id="7" name="TextBox 6">
            <a:extLst>
              <a:ext uri="{FF2B5EF4-FFF2-40B4-BE49-F238E27FC236}">
                <a16:creationId xmlns:a16="http://schemas.microsoft.com/office/drawing/2014/main" id="{940130B4-AFDA-4A4E-A6B8-C574441D9307}"/>
              </a:ext>
            </a:extLst>
          </p:cNvPr>
          <p:cNvSpPr txBox="1"/>
          <p:nvPr/>
        </p:nvSpPr>
        <p:spPr>
          <a:xfrm>
            <a:off x="914400" y="2593755"/>
            <a:ext cx="1747594" cy="230832"/>
          </a:xfrm>
          <a:prstGeom prst="rect">
            <a:avLst/>
          </a:prstGeom>
          <a:noFill/>
        </p:spPr>
        <p:txBody>
          <a:bodyPr wrap="none" rtlCol="0">
            <a:spAutoFit/>
          </a:bodyPr>
          <a:lstStyle/>
          <a:p>
            <a:r>
              <a:rPr lang="en-US" sz="900" dirty="0"/>
              <a:t>Wildfire events based on County</a:t>
            </a:r>
          </a:p>
        </p:txBody>
      </p:sp>
      <p:sp>
        <p:nvSpPr>
          <p:cNvPr id="8" name="TextBox 7">
            <a:extLst>
              <a:ext uri="{FF2B5EF4-FFF2-40B4-BE49-F238E27FC236}">
                <a16:creationId xmlns:a16="http://schemas.microsoft.com/office/drawing/2014/main" id="{E4530BA0-3011-DA43-82AD-3F7DF8D75BB6}"/>
              </a:ext>
            </a:extLst>
          </p:cNvPr>
          <p:cNvSpPr txBox="1"/>
          <p:nvPr/>
        </p:nvSpPr>
        <p:spPr>
          <a:xfrm>
            <a:off x="4358806" y="2852031"/>
            <a:ext cx="4789516" cy="1200329"/>
          </a:xfrm>
          <a:prstGeom prst="rect">
            <a:avLst/>
          </a:prstGeom>
          <a:noFill/>
        </p:spPr>
        <p:txBody>
          <a:bodyPr wrap="none" rtlCol="0">
            <a:spAutoFit/>
          </a:bodyPr>
          <a:lstStyle/>
          <a:p>
            <a:r>
              <a:rPr lang="en-US" dirty="0">
                <a:solidFill>
                  <a:schemeClr val="tx2"/>
                </a:solidFill>
              </a:rPr>
              <a:t>It was also observed that Riverside</a:t>
            </a:r>
          </a:p>
          <a:p>
            <a:r>
              <a:rPr lang="en-US" dirty="0">
                <a:solidFill>
                  <a:schemeClr val="tx2"/>
                </a:solidFill>
              </a:rPr>
              <a:t>County observed most of wildfire events. Based</a:t>
            </a:r>
          </a:p>
          <a:p>
            <a:r>
              <a:rPr lang="en-US" dirty="0">
                <a:solidFill>
                  <a:schemeClr val="tx2"/>
                </a:solidFill>
              </a:rPr>
              <a:t>on this observation we considered Riverside</a:t>
            </a:r>
          </a:p>
          <a:p>
            <a:r>
              <a:rPr lang="en-US" dirty="0">
                <a:solidFill>
                  <a:schemeClr val="tx2"/>
                </a:solidFill>
              </a:rPr>
              <a:t>County’s Data for further analysis.</a:t>
            </a:r>
          </a:p>
        </p:txBody>
      </p:sp>
    </p:spTree>
    <p:extLst>
      <p:ext uri="{BB962C8B-B14F-4D97-AF65-F5344CB8AC3E}">
        <p14:creationId xmlns:p14="http://schemas.microsoft.com/office/powerpoint/2010/main" val="289326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58356" y="166863"/>
            <a:ext cx="7200900" cy="569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br>
              <a:rPr lang="en" dirty="0"/>
            </a:br>
            <a:br>
              <a:rPr lang="en" dirty="0"/>
            </a:br>
            <a:endParaRPr dirty="0"/>
          </a:p>
        </p:txBody>
      </p:sp>
      <p:sp>
        <p:nvSpPr>
          <p:cNvPr id="117" name="Google Shape;117;p18"/>
          <p:cNvSpPr txBox="1">
            <a:spLocks noGrp="1"/>
          </p:cNvSpPr>
          <p:nvPr>
            <p:ph type="title" idx="4294967295"/>
          </p:nvPr>
        </p:nvSpPr>
        <p:spPr>
          <a:xfrm>
            <a:off x="1455738" y="1797050"/>
            <a:ext cx="7688262" cy="2927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800" b="0" dirty="0"/>
            </a:br>
            <a:br>
              <a:rPr lang="en" sz="1800" b="0" dirty="0"/>
            </a:b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br>
              <a:rPr lang="en-US" sz="1800" b="0" dirty="0"/>
            </a:br>
            <a:br>
              <a:rPr lang="en-US" sz="1800" b="0" dirty="0"/>
            </a:b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E6A2A2DE-249B-844C-B777-E837E9B4DB10}"/>
              </a:ext>
            </a:extLst>
          </p:cNvPr>
          <p:cNvSpPr txBox="1"/>
          <p:nvPr/>
        </p:nvSpPr>
        <p:spPr>
          <a:xfrm>
            <a:off x="4839321" y="929225"/>
            <a:ext cx="4064836" cy="1200329"/>
          </a:xfrm>
          <a:prstGeom prst="rect">
            <a:avLst/>
          </a:prstGeom>
          <a:noFill/>
        </p:spPr>
        <p:txBody>
          <a:bodyPr wrap="square" rtlCol="0">
            <a:spAutoFit/>
          </a:bodyPr>
          <a:lstStyle/>
          <a:p>
            <a:r>
              <a:rPr lang="en-US" b="1" dirty="0">
                <a:solidFill>
                  <a:schemeClr val="tx2"/>
                </a:solidFill>
              </a:rPr>
              <a:t>Equipment</a:t>
            </a:r>
            <a:r>
              <a:rPr lang="en-US" dirty="0">
                <a:solidFill>
                  <a:schemeClr val="tx2"/>
                </a:solidFill>
              </a:rPr>
              <a:t> </a:t>
            </a:r>
            <a:r>
              <a:rPr lang="en-US" b="1" dirty="0">
                <a:solidFill>
                  <a:schemeClr val="tx2"/>
                </a:solidFill>
              </a:rPr>
              <a:t>usage</a:t>
            </a:r>
            <a:r>
              <a:rPr lang="en-US" dirty="0">
                <a:solidFill>
                  <a:schemeClr val="tx2"/>
                </a:solidFill>
              </a:rPr>
              <a:t> was one of the major cause along with </a:t>
            </a:r>
            <a:r>
              <a:rPr lang="en-US" b="1" dirty="0">
                <a:solidFill>
                  <a:schemeClr val="tx2"/>
                </a:solidFill>
              </a:rPr>
              <a:t>Arson</a:t>
            </a:r>
            <a:r>
              <a:rPr lang="en-US" dirty="0">
                <a:solidFill>
                  <a:schemeClr val="tx2"/>
                </a:solidFill>
              </a:rPr>
              <a:t> that caused wildfire in Riverside County. We do see </a:t>
            </a:r>
            <a:r>
              <a:rPr lang="en-US" b="1" dirty="0">
                <a:solidFill>
                  <a:schemeClr val="tx2"/>
                </a:solidFill>
              </a:rPr>
              <a:t>children</a:t>
            </a:r>
            <a:r>
              <a:rPr lang="en-US" dirty="0">
                <a:solidFill>
                  <a:schemeClr val="tx2"/>
                </a:solidFill>
              </a:rPr>
              <a:t>, </a:t>
            </a:r>
            <a:r>
              <a:rPr lang="en-US" b="1" dirty="0">
                <a:solidFill>
                  <a:schemeClr val="tx2"/>
                </a:solidFill>
              </a:rPr>
              <a:t>smoking</a:t>
            </a:r>
            <a:r>
              <a:rPr lang="en-US" dirty="0">
                <a:solidFill>
                  <a:schemeClr val="tx2"/>
                </a:solidFill>
              </a:rPr>
              <a:t> and </a:t>
            </a:r>
            <a:r>
              <a:rPr lang="en-US" b="1" dirty="0">
                <a:solidFill>
                  <a:schemeClr val="tx2"/>
                </a:solidFill>
              </a:rPr>
              <a:t>campfire</a:t>
            </a:r>
            <a:r>
              <a:rPr lang="en-US" dirty="0">
                <a:solidFill>
                  <a:schemeClr val="tx2"/>
                </a:solidFill>
              </a:rPr>
              <a:t> as well.</a:t>
            </a:r>
          </a:p>
        </p:txBody>
      </p:sp>
      <p:sp>
        <p:nvSpPr>
          <p:cNvPr id="8" name="TextBox 7">
            <a:extLst>
              <a:ext uri="{FF2B5EF4-FFF2-40B4-BE49-F238E27FC236}">
                <a16:creationId xmlns:a16="http://schemas.microsoft.com/office/drawing/2014/main" id="{E4530BA0-3011-DA43-82AD-3F7DF8D75BB6}"/>
              </a:ext>
            </a:extLst>
          </p:cNvPr>
          <p:cNvSpPr txBox="1"/>
          <p:nvPr/>
        </p:nvSpPr>
        <p:spPr>
          <a:xfrm>
            <a:off x="4695743" y="2930248"/>
            <a:ext cx="4294802" cy="2031325"/>
          </a:xfrm>
          <a:prstGeom prst="rect">
            <a:avLst/>
          </a:prstGeom>
          <a:noFill/>
        </p:spPr>
        <p:txBody>
          <a:bodyPr wrap="square" rtlCol="0">
            <a:spAutoFit/>
          </a:bodyPr>
          <a:lstStyle/>
          <a:p>
            <a:r>
              <a:rPr lang="en-US" dirty="0">
                <a:solidFill>
                  <a:schemeClr val="tx2"/>
                </a:solidFill>
              </a:rPr>
              <a:t>We also noticed that there was a gradual</a:t>
            </a:r>
          </a:p>
          <a:p>
            <a:r>
              <a:rPr lang="en-US" dirty="0">
                <a:solidFill>
                  <a:schemeClr val="tx2"/>
                </a:solidFill>
              </a:rPr>
              <a:t>increase in the wildfire events as we approached the weekends. We can deduce that as people go out for </a:t>
            </a:r>
            <a:r>
              <a:rPr lang="en-US" b="1" dirty="0">
                <a:solidFill>
                  <a:schemeClr val="tx2"/>
                </a:solidFill>
              </a:rPr>
              <a:t>camping</a:t>
            </a:r>
            <a:r>
              <a:rPr lang="en-US" dirty="0">
                <a:solidFill>
                  <a:schemeClr val="tx2"/>
                </a:solidFill>
              </a:rPr>
              <a:t> and </a:t>
            </a:r>
            <a:r>
              <a:rPr lang="en-US" b="1" dirty="0">
                <a:solidFill>
                  <a:schemeClr val="tx2"/>
                </a:solidFill>
              </a:rPr>
              <a:t>barbeque</a:t>
            </a:r>
            <a:r>
              <a:rPr lang="en-US" dirty="0">
                <a:solidFill>
                  <a:schemeClr val="tx2"/>
                </a:solidFill>
              </a:rPr>
              <a:t> during </a:t>
            </a:r>
            <a:r>
              <a:rPr lang="en-US" b="1" dirty="0">
                <a:solidFill>
                  <a:schemeClr val="tx2"/>
                </a:solidFill>
              </a:rPr>
              <a:t>summer</a:t>
            </a:r>
            <a:r>
              <a:rPr lang="en-US" dirty="0">
                <a:solidFill>
                  <a:schemeClr val="tx2"/>
                </a:solidFill>
              </a:rPr>
              <a:t> the number of incidents due to careless events increase.</a:t>
            </a:r>
          </a:p>
        </p:txBody>
      </p:sp>
      <p:pic>
        <p:nvPicPr>
          <p:cNvPr id="4" name="Picture 3">
            <a:extLst>
              <a:ext uri="{FF2B5EF4-FFF2-40B4-BE49-F238E27FC236}">
                <a16:creationId xmlns:a16="http://schemas.microsoft.com/office/drawing/2014/main" id="{E608783D-B790-784E-BB31-776EEC22F230}"/>
              </a:ext>
            </a:extLst>
          </p:cNvPr>
          <p:cNvPicPr>
            <a:picLocks noChangeAspect="1"/>
          </p:cNvPicPr>
          <p:nvPr/>
        </p:nvPicPr>
        <p:blipFill>
          <a:blip r:embed="rId3"/>
          <a:stretch>
            <a:fillRect/>
          </a:stretch>
        </p:blipFill>
        <p:spPr>
          <a:xfrm>
            <a:off x="914400" y="769421"/>
            <a:ext cx="3781343" cy="1819276"/>
          </a:xfrm>
          <a:prstGeom prst="rect">
            <a:avLst/>
          </a:prstGeom>
        </p:spPr>
      </p:pic>
      <p:pic>
        <p:nvPicPr>
          <p:cNvPr id="5" name="Picture 4">
            <a:extLst>
              <a:ext uri="{FF2B5EF4-FFF2-40B4-BE49-F238E27FC236}">
                <a16:creationId xmlns:a16="http://schemas.microsoft.com/office/drawing/2014/main" id="{38F6A3C9-D3FD-6D4B-90B1-EC1468C0D4F4}"/>
              </a:ext>
            </a:extLst>
          </p:cNvPr>
          <p:cNvPicPr>
            <a:picLocks noChangeAspect="1"/>
          </p:cNvPicPr>
          <p:nvPr/>
        </p:nvPicPr>
        <p:blipFill>
          <a:blip r:embed="rId4"/>
          <a:stretch>
            <a:fillRect/>
          </a:stretch>
        </p:blipFill>
        <p:spPr>
          <a:xfrm>
            <a:off x="758357" y="2850514"/>
            <a:ext cx="3937386" cy="2016205"/>
          </a:xfrm>
          <a:prstGeom prst="rect">
            <a:avLst/>
          </a:prstGeom>
        </p:spPr>
      </p:pic>
    </p:spTree>
    <p:extLst>
      <p:ext uri="{BB962C8B-B14F-4D97-AF65-F5344CB8AC3E}">
        <p14:creationId xmlns:p14="http://schemas.microsoft.com/office/powerpoint/2010/main" val="5432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35508" y="79786"/>
            <a:ext cx="7200900" cy="1114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a:t>
            </a:r>
            <a:endParaRPr dirty="0"/>
          </a:p>
        </p:txBody>
      </p:sp>
      <p:sp>
        <p:nvSpPr>
          <p:cNvPr id="117" name="Google Shape;117;p18"/>
          <p:cNvSpPr txBox="1">
            <a:spLocks noGrp="1"/>
          </p:cNvSpPr>
          <p:nvPr>
            <p:ph type="title" idx="4294967295"/>
          </p:nvPr>
        </p:nvSpPr>
        <p:spPr>
          <a:xfrm>
            <a:off x="1455738" y="1797050"/>
            <a:ext cx="7688262" cy="2927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 sz="1800" b="0" dirty="0"/>
            </a:br>
            <a:br>
              <a:rPr lang="en" sz="1800" b="0" dirty="0"/>
            </a:b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br>
              <a:rPr lang="en-US" sz="1800" b="0" dirty="0"/>
            </a:br>
            <a:br>
              <a:rPr lang="en-US" sz="1800" b="0" dirty="0"/>
            </a:br>
            <a:endParaRPr sz="1800" b="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aphicFrame>
        <p:nvGraphicFramePr>
          <p:cNvPr id="5" name="Table 5">
            <a:extLst>
              <a:ext uri="{FF2B5EF4-FFF2-40B4-BE49-F238E27FC236}">
                <a16:creationId xmlns:a16="http://schemas.microsoft.com/office/drawing/2014/main" id="{FC938157-D712-A840-943C-7E99CEDF9858}"/>
              </a:ext>
            </a:extLst>
          </p:cNvPr>
          <p:cNvGraphicFramePr>
            <a:graphicFrameLocks noGrp="1"/>
          </p:cNvGraphicFramePr>
          <p:nvPr>
            <p:extLst>
              <p:ext uri="{D42A27DB-BD31-4B8C-83A1-F6EECF244321}">
                <p14:modId xmlns:p14="http://schemas.microsoft.com/office/powerpoint/2010/main" val="2348683513"/>
              </p:ext>
            </p:extLst>
          </p:nvPr>
        </p:nvGraphicFramePr>
        <p:xfrm>
          <a:off x="727873" y="757856"/>
          <a:ext cx="8228750" cy="3871501"/>
        </p:xfrm>
        <a:graphic>
          <a:graphicData uri="http://schemas.openxmlformats.org/drawingml/2006/table">
            <a:tbl>
              <a:tblPr firstRow="1" bandRow="1">
                <a:tableStyleId>{5C22544A-7EE6-4342-B048-85BDC9FD1C3A}</a:tableStyleId>
              </a:tblPr>
              <a:tblGrid>
                <a:gridCol w="2195209">
                  <a:extLst>
                    <a:ext uri="{9D8B030D-6E8A-4147-A177-3AD203B41FA5}">
                      <a16:colId xmlns:a16="http://schemas.microsoft.com/office/drawing/2014/main" val="2605136155"/>
                    </a:ext>
                  </a:extLst>
                </a:gridCol>
                <a:gridCol w="6033541">
                  <a:extLst>
                    <a:ext uri="{9D8B030D-6E8A-4147-A177-3AD203B41FA5}">
                      <a16:colId xmlns:a16="http://schemas.microsoft.com/office/drawing/2014/main" val="2903485302"/>
                    </a:ext>
                  </a:extLst>
                </a:gridCol>
              </a:tblGrid>
              <a:tr h="42478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67596796"/>
                  </a:ext>
                </a:extLst>
              </a:tr>
              <a:tr h="543001">
                <a:tc>
                  <a:txBody>
                    <a:bodyPr/>
                    <a:lstStyle/>
                    <a:p>
                      <a:r>
                        <a:rPr lang="en-US" b="1" dirty="0">
                          <a:solidFill>
                            <a:schemeClr val="tx2"/>
                          </a:solidFill>
                        </a:rPr>
                        <a:t>Data Gathering</a:t>
                      </a:r>
                    </a:p>
                  </a:txBody>
                  <a:tcPr/>
                </a:tc>
                <a:tc>
                  <a:txBody>
                    <a:bodyPr/>
                    <a:lstStyle/>
                    <a:p>
                      <a:r>
                        <a:rPr lang="en-US" dirty="0">
                          <a:solidFill>
                            <a:schemeClr val="tx2"/>
                          </a:solidFill>
                        </a:rPr>
                        <a:t>Data was gathered from two different resources.</a:t>
                      </a:r>
                    </a:p>
                  </a:txBody>
                  <a:tcPr/>
                </a:tc>
                <a:extLst>
                  <a:ext uri="{0D108BD9-81ED-4DB2-BD59-A6C34878D82A}">
                    <a16:rowId xmlns:a16="http://schemas.microsoft.com/office/drawing/2014/main" val="173039535"/>
                  </a:ext>
                </a:extLst>
              </a:tr>
              <a:tr h="543001">
                <a:tc>
                  <a:txBody>
                    <a:bodyPr/>
                    <a:lstStyle/>
                    <a:p>
                      <a:r>
                        <a:rPr lang="en-US" b="1" dirty="0">
                          <a:solidFill>
                            <a:schemeClr val="tx2"/>
                          </a:solidFill>
                        </a:rPr>
                        <a:t>Merging Data </a:t>
                      </a:r>
                    </a:p>
                  </a:txBody>
                  <a:tcPr/>
                </a:tc>
                <a:tc>
                  <a:txBody>
                    <a:bodyPr/>
                    <a:lstStyle/>
                    <a:p>
                      <a:r>
                        <a:rPr lang="en-US" dirty="0">
                          <a:solidFill>
                            <a:schemeClr val="tx2"/>
                          </a:solidFill>
                        </a:rPr>
                        <a:t>As we had Data from two different sources i.e. Fire event data and weather data. We had to merge data based on the date range when we had both the data available.</a:t>
                      </a:r>
                    </a:p>
                  </a:txBody>
                  <a:tcPr/>
                </a:tc>
                <a:extLst>
                  <a:ext uri="{0D108BD9-81ED-4DB2-BD59-A6C34878D82A}">
                    <a16:rowId xmlns:a16="http://schemas.microsoft.com/office/drawing/2014/main" val="3032846297"/>
                  </a:ext>
                </a:extLst>
              </a:tr>
              <a:tr h="543001">
                <a:tc>
                  <a:txBody>
                    <a:bodyPr/>
                    <a:lstStyle/>
                    <a:p>
                      <a:r>
                        <a:rPr lang="en-US" b="1" dirty="0">
                          <a:solidFill>
                            <a:schemeClr val="tx2"/>
                          </a:solidFill>
                        </a:rPr>
                        <a:t>Reverse Geocoding </a:t>
                      </a:r>
                    </a:p>
                  </a:txBody>
                  <a:tcPr/>
                </a:tc>
                <a:tc>
                  <a:txBody>
                    <a:bodyPr/>
                    <a:lstStyle/>
                    <a:p>
                      <a:r>
                        <a:rPr lang="en-US" dirty="0">
                          <a:solidFill>
                            <a:schemeClr val="tx2"/>
                          </a:solidFill>
                        </a:rPr>
                        <a:t>As most of the Data did not have location information, we used API’s to fill that data into the merged data</a:t>
                      </a:r>
                    </a:p>
                  </a:txBody>
                  <a:tcPr/>
                </a:tc>
                <a:extLst>
                  <a:ext uri="{0D108BD9-81ED-4DB2-BD59-A6C34878D82A}">
                    <a16:rowId xmlns:a16="http://schemas.microsoft.com/office/drawing/2014/main" val="3518062452"/>
                  </a:ext>
                </a:extLst>
              </a:tr>
              <a:tr h="400394">
                <a:tc>
                  <a:txBody>
                    <a:bodyPr/>
                    <a:lstStyle/>
                    <a:p>
                      <a:r>
                        <a:rPr lang="en-US" b="1" dirty="0">
                          <a:solidFill>
                            <a:schemeClr val="tx2"/>
                          </a:solidFill>
                        </a:rPr>
                        <a:t>Handling Null Values</a:t>
                      </a:r>
                    </a:p>
                  </a:txBody>
                  <a:tcPr/>
                </a:tc>
                <a:tc>
                  <a:txBody>
                    <a:bodyPr/>
                    <a:lstStyle/>
                    <a:p>
                      <a:r>
                        <a:rPr lang="en-US" dirty="0">
                          <a:solidFill>
                            <a:schemeClr val="tx2"/>
                          </a:solidFill>
                        </a:rPr>
                        <a:t>We handled NA values and filled them out with the column mean value.</a:t>
                      </a:r>
                    </a:p>
                  </a:txBody>
                  <a:tcPr/>
                </a:tc>
                <a:extLst>
                  <a:ext uri="{0D108BD9-81ED-4DB2-BD59-A6C34878D82A}">
                    <a16:rowId xmlns:a16="http://schemas.microsoft.com/office/drawing/2014/main" val="3449735738"/>
                  </a:ext>
                </a:extLst>
              </a:tr>
              <a:tr h="543001">
                <a:tc>
                  <a:txBody>
                    <a:bodyPr/>
                    <a:lstStyle/>
                    <a:p>
                      <a:r>
                        <a:rPr lang="en-US" b="1" dirty="0">
                          <a:solidFill>
                            <a:schemeClr val="tx2"/>
                          </a:solidFill>
                        </a:rPr>
                        <a:t>Encoding Categorical Data</a:t>
                      </a:r>
                    </a:p>
                  </a:txBody>
                  <a:tcPr/>
                </a:tc>
                <a:tc>
                  <a:txBody>
                    <a:bodyPr/>
                    <a:lstStyle/>
                    <a:p>
                      <a:r>
                        <a:rPr lang="en-US" dirty="0">
                          <a:solidFill>
                            <a:schemeClr val="tx2"/>
                          </a:solidFill>
                        </a:rPr>
                        <a:t>We encoded categorical data by creating dummies and then expanding the table</a:t>
                      </a:r>
                    </a:p>
                  </a:txBody>
                  <a:tcPr/>
                </a:tc>
                <a:extLst>
                  <a:ext uri="{0D108BD9-81ED-4DB2-BD59-A6C34878D82A}">
                    <a16:rowId xmlns:a16="http://schemas.microsoft.com/office/drawing/2014/main" val="2989831418"/>
                  </a:ext>
                </a:extLst>
              </a:tr>
              <a:tr h="543001">
                <a:tc>
                  <a:txBody>
                    <a:bodyPr/>
                    <a:lstStyle/>
                    <a:p>
                      <a:r>
                        <a:rPr lang="en-US" b="1" dirty="0">
                          <a:solidFill>
                            <a:schemeClr val="tx2"/>
                          </a:solidFill>
                        </a:rPr>
                        <a:t>Date Time Conversion</a:t>
                      </a:r>
                    </a:p>
                  </a:txBody>
                  <a:tcPr/>
                </a:tc>
                <a:tc>
                  <a:txBody>
                    <a:bodyPr/>
                    <a:lstStyle/>
                    <a:p>
                      <a:r>
                        <a:rPr lang="en-US" dirty="0">
                          <a:solidFill>
                            <a:schemeClr val="tx2"/>
                          </a:solidFill>
                        </a:rPr>
                        <a:t>In this process we had to deal with date and time data as well. We converted the date and extracted features like months, day of the week and the time of the day etc.</a:t>
                      </a:r>
                    </a:p>
                  </a:txBody>
                  <a:tcPr/>
                </a:tc>
                <a:extLst>
                  <a:ext uri="{0D108BD9-81ED-4DB2-BD59-A6C34878D82A}">
                    <a16:rowId xmlns:a16="http://schemas.microsoft.com/office/drawing/2014/main" val="1425452366"/>
                  </a:ext>
                </a:extLst>
              </a:tr>
            </a:tbl>
          </a:graphicData>
        </a:graphic>
      </p:graphicFrame>
    </p:spTree>
    <p:extLst>
      <p:ext uri="{BB962C8B-B14F-4D97-AF65-F5344CB8AC3E}">
        <p14:creationId xmlns:p14="http://schemas.microsoft.com/office/powerpoint/2010/main" val="1852208435"/>
      </p:ext>
    </p:extLst>
  </p:cSld>
  <p:clrMapOvr>
    <a:masterClrMapping/>
  </p:clrMapOvr>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3331</TotalTime>
  <Words>1343</Words>
  <Application>Microsoft Macintosh PowerPoint</Application>
  <PresentationFormat>On-screen Show (16:9)</PresentationFormat>
  <Paragraphs>259</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Lato</vt:lpstr>
      <vt:lpstr>Times New Roman</vt:lpstr>
      <vt:lpstr>Franklin Gothic Book</vt:lpstr>
      <vt:lpstr>Arial</vt:lpstr>
      <vt:lpstr>Crop</vt:lpstr>
      <vt:lpstr>  Forest Fire Prediction</vt:lpstr>
      <vt:lpstr>Significance to the real world</vt:lpstr>
      <vt:lpstr>Big Data and Tools Used</vt:lpstr>
      <vt:lpstr>Code and Version Control</vt:lpstr>
      <vt:lpstr>KDD Architecture</vt:lpstr>
      <vt:lpstr>Data Collection</vt:lpstr>
      <vt:lpstr>Exploratory Data Analysis  </vt:lpstr>
      <vt:lpstr>Exploratory Data Analysis  </vt:lpstr>
      <vt:lpstr>Data Preparation</vt:lpstr>
      <vt:lpstr>Data Preparation Via EDA</vt:lpstr>
      <vt:lpstr>Performance Evaluation</vt:lpstr>
      <vt:lpstr>Technical Difficulty and Innovation</vt:lpstr>
      <vt:lpstr>Publication and Lesson Learnt</vt:lpstr>
      <vt:lpstr>Team Work</vt:lpstr>
      <vt:lpstr>  Q &amp; A   </vt:lpstr>
      <vt:lpstr>  Thank You   </vt:lpstr>
      <vt:lpstr>Team Work</vt:lpstr>
      <vt:lpstr>Scrum meeting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Forest Fire Prediction</dc:title>
  <dc:creator>Raghava Urs (ragurs)</dc:creator>
  <cp:lastModifiedBy>Shiv Kumar Ganesh</cp:lastModifiedBy>
  <cp:revision>24</cp:revision>
  <dcterms:created xsi:type="dcterms:W3CDTF">2020-11-28T02:54:57Z</dcterms:created>
  <dcterms:modified xsi:type="dcterms:W3CDTF">2020-12-04T23:46:44Z</dcterms:modified>
</cp:coreProperties>
</file>