
<file path=[Content_Types].xml><?xml version="1.0" encoding="utf-8"?>
<Types xmlns="http://schemas.openxmlformats.org/package/2006/content-types">
  <Default Extension="jpeg" ContentType="image/jpeg"/>
  <Default Extension="JPG" ContentType="image/.jpg"/>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50" r:id="rId3"/>
    <p:sldMasterId id="2147483662" r:id="rId4"/>
    <p:sldMasterId id="2147483665" r:id="rId5"/>
    <p:sldMasterId id="2147483667" r:id="rId6"/>
    <p:sldMasterId id="2147483670" r:id="rId7"/>
    <p:sldMasterId id="2147483674" r:id="rId8"/>
    <p:sldMasterId id="2147483677" r:id="rId9"/>
  </p:sldMasterIdLst>
  <p:notesMasterIdLst>
    <p:notesMasterId r:id="rId11"/>
  </p:notesMasterIdLst>
  <p:handoutMasterIdLst>
    <p:handoutMasterId r:id="rId62"/>
  </p:handoutMasterIdLst>
  <p:sldIdLst>
    <p:sldId id="256" r:id="rId10"/>
    <p:sldId id="331" r:id="rId12"/>
    <p:sldId id="375" r:id="rId13"/>
    <p:sldId id="258" r:id="rId14"/>
    <p:sldId id="267" r:id="rId15"/>
    <p:sldId id="268" r:id="rId16"/>
    <p:sldId id="269" r:id="rId17"/>
    <p:sldId id="270" r:id="rId18"/>
    <p:sldId id="271" r:id="rId19"/>
    <p:sldId id="334" r:id="rId20"/>
    <p:sldId id="376" r:id="rId21"/>
    <p:sldId id="273" r:id="rId22"/>
    <p:sldId id="388" r:id="rId23"/>
    <p:sldId id="272" r:id="rId24"/>
    <p:sldId id="274" r:id="rId25"/>
    <p:sldId id="335" r:id="rId26"/>
    <p:sldId id="391" r:id="rId27"/>
    <p:sldId id="392" r:id="rId28"/>
    <p:sldId id="340" r:id="rId29"/>
    <p:sldId id="389" r:id="rId30"/>
    <p:sldId id="341" r:id="rId31"/>
    <p:sldId id="281" r:id="rId32"/>
    <p:sldId id="386" r:id="rId33"/>
    <p:sldId id="387" r:id="rId34"/>
    <p:sldId id="282" r:id="rId35"/>
    <p:sldId id="345" r:id="rId36"/>
    <p:sldId id="332" r:id="rId37"/>
    <p:sldId id="344" r:id="rId38"/>
    <p:sldId id="285" r:id="rId39"/>
    <p:sldId id="287" r:id="rId40"/>
    <p:sldId id="289" r:id="rId41"/>
    <p:sldId id="394" r:id="rId42"/>
    <p:sldId id="393" r:id="rId43"/>
    <p:sldId id="396" r:id="rId44"/>
    <p:sldId id="395" r:id="rId45"/>
    <p:sldId id="363" r:id="rId46"/>
    <p:sldId id="397" r:id="rId47"/>
    <p:sldId id="398" r:id="rId48"/>
    <p:sldId id="399" r:id="rId49"/>
    <p:sldId id="292" r:id="rId50"/>
    <p:sldId id="293" r:id="rId51"/>
    <p:sldId id="366" r:id="rId52"/>
    <p:sldId id="346" r:id="rId53"/>
    <p:sldId id="372" r:id="rId54"/>
    <p:sldId id="298" r:id="rId55"/>
    <p:sldId id="300" r:id="rId56"/>
    <p:sldId id="373" r:id="rId57"/>
    <p:sldId id="302" r:id="rId58"/>
    <p:sldId id="400" r:id="rId59"/>
    <p:sldId id="401" r:id="rId60"/>
    <p:sldId id="314" r:id="rId61"/>
  </p:sldIdLst>
  <p:sldSz cx="9144000" cy="5143500" type="screen16x9"/>
  <p:notesSz cx="6858000" cy="9144000"/>
  <p:embeddedFontLst>
    <p:embeddedFont>
      <p:font typeface="Calibri" panose="020F0502020204030204" pitchFamily="34" charset="0"/>
      <p:regular r:id="rId66"/>
      <p:bold r:id="rId67"/>
      <p:italic r:id="rId68"/>
      <p:boldItalic r:id="rId69"/>
    </p:embeddedFont>
    <p:embeddedFont>
      <p:font typeface="黑体" panose="02010609060101010101" pitchFamily="49" charset="-122"/>
      <p:regular r:id="rId70"/>
    </p:embeddedFont>
    <p:embeddedFont>
      <p:font typeface="微软雅黑" panose="020B0503020204020204" pitchFamily="34" charset="-122"/>
      <p:regular r:id="rId71"/>
    </p:embeddedFont>
    <p:embeddedFont>
      <p:font typeface="Consolas" panose="020B0609020204030204" pitchFamily="49" charset="0"/>
      <p:regular r:id="rId72"/>
      <p:bold r:id="rId73"/>
      <p:italic r:id="rId74"/>
      <p:boldItalic r:id="rId75"/>
    </p:embeddedFont>
  </p:embeddedFontLst>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5FF"/>
    <a:srgbClr val="EFF7FF"/>
    <a:srgbClr val="B3D9FF"/>
    <a:srgbClr val="79AFFF"/>
    <a:srgbClr val="EBD9FF"/>
    <a:srgbClr val="FBD5D5"/>
    <a:srgbClr val="17375E"/>
    <a:srgbClr val="E6F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309"/>
    <p:restoredTop sz="96424"/>
  </p:normalViewPr>
  <p:slideViewPr>
    <p:cSldViewPr showGuides="1">
      <p:cViewPr varScale="1">
        <p:scale>
          <a:sx n="109" d="100"/>
          <a:sy n="109" d="100"/>
        </p:scale>
        <p:origin x="398" y="8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5" Type="http://schemas.openxmlformats.org/officeDocument/2006/relationships/font" Target="fonts/font10.fntdata"/><Relationship Id="rId74" Type="http://schemas.openxmlformats.org/officeDocument/2006/relationships/font" Target="fonts/font9.fntdata"/><Relationship Id="rId73" Type="http://schemas.openxmlformats.org/officeDocument/2006/relationships/font" Target="fonts/font8.fntdata"/><Relationship Id="rId72" Type="http://schemas.openxmlformats.org/officeDocument/2006/relationships/font" Target="fonts/font7.fntdata"/><Relationship Id="rId71" Type="http://schemas.openxmlformats.org/officeDocument/2006/relationships/font" Target="fonts/font6.fntdata"/><Relationship Id="rId70" Type="http://schemas.openxmlformats.org/officeDocument/2006/relationships/font" Target="fonts/font5.fntdata"/><Relationship Id="rId7" Type="http://schemas.openxmlformats.org/officeDocument/2006/relationships/slideMaster" Target="slideMasters/slideMaster6.xml"/><Relationship Id="rId69" Type="http://schemas.openxmlformats.org/officeDocument/2006/relationships/font" Target="fonts/font4.fntdata"/><Relationship Id="rId68" Type="http://schemas.openxmlformats.org/officeDocument/2006/relationships/font" Target="fonts/font3.fntdata"/><Relationship Id="rId67" Type="http://schemas.openxmlformats.org/officeDocument/2006/relationships/font" Target="fonts/font2.fntdata"/><Relationship Id="rId66" Type="http://schemas.openxmlformats.org/officeDocument/2006/relationships/font" Target="fonts/font1.fntdata"/><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handoutMaster" Target="handoutMasters/handoutMaster1.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slide" Target="slides/slide3.xml"/><Relationship Id="rId12" Type="http://schemas.openxmlformats.org/officeDocument/2006/relationships/slide" Target="slides/slide2.xml"/><Relationship Id="rId11" Type="http://schemas.openxmlformats.org/officeDocument/2006/relationships/notesMaster" Target="notesMasters/notesMaster1.xml"/><Relationship Id="rId10" Type="http://schemas.openxmlformats.org/officeDocument/2006/relationships/slide" Target="slides/slid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23540541-4B7B-4E26-91DB-37165BCB6CD0}" type="datetimeFigureOut">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ea typeface="宋体" panose="02010600030101010101" pitchFamily="2" charset="-122"/>
              </a:defRPr>
            </a:lvl1pPr>
          </a:lstStyle>
          <a:p>
            <a:pPr marL="0" marR="0" lvl="0" indent="0" algn="r" defTabSz="914400" rtl="0" eaLnBrk="0" fontAlgn="base" latinLnBrk="0" hangingPunct="0">
              <a:lnSpc>
                <a:spcPct val="100000"/>
              </a:lnSpc>
              <a:spcBef>
                <a:spcPct val="0"/>
              </a:spcBef>
              <a:spcAft>
                <a:spcPct val="0"/>
              </a:spcAft>
              <a:buClrTx/>
              <a:buSzTx/>
              <a:buFontTx/>
              <a:buNone/>
              <a:defRPr/>
            </a:pPr>
            <a:fld id="{8A3A66EE-723A-4AD7-A60C-E58E0C5539DD}" type="datetimeFigureOut">
              <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rPr>
            </a:fld>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单击此处编辑母版文本样式</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第二级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第三级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第四级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a:ln>
                  <a:noFill/>
                </a:ln>
                <a:solidFill>
                  <a:schemeClr val="tx1"/>
                </a:solidFill>
                <a:effectLst/>
                <a:uLnTx/>
                <a:uFillTx/>
                <a:latin typeface="+mn-lt"/>
                <a:ea typeface="+mn-ea"/>
                <a:cs typeface="+mn-cs"/>
              </a:rPr>
              <a:t>第五级</a:t>
            </a: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宋体" panose="02010600030101010101" pitchFamily="2" charset="-122"/>
              </a:defRPr>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p>
            <a:pPr lvl="0" algn="r">
              <a:buNone/>
            </a:pPr>
            <a:fld id="{9A0DB2DC-4C9A-4742-B13C-FB6460FD3503}" type="slidenum">
              <a:rPr lang="zh-CN" altLang="en-US" sz="1200" dirty="0"/>
            </a:fld>
            <a:endParaRPr lang="zh-C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a:ln>
            <a:solidFill>
              <a:srgbClr val="000000">
                <a:alpha val="100000"/>
              </a:srgbClr>
            </a:solidFill>
            <a:miter lim="800000"/>
          </a:ln>
        </p:spPr>
      </p:sp>
      <p:sp>
        <p:nvSpPr>
          <p:cNvPr id="79875"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798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ln>
            <a:solidFill>
              <a:srgbClr val="000000">
                <a:alpha val="100000"/>
              </a:srgbClr>
            </a:solidFill>
            <a:miter lim="800000"/>
          </a:ln>
        </p:spPr>
      </p:sp>
      <p:sp>
        <p:nvSpPr>
          <p:cNvPr id="89091"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890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901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911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921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952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901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901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96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962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复制图片，其实做读写数据操作</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983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a:ln>
            <a:solidFill>
              <a:srgbClr val="000000">
                <a:alpha val="100000"/>
              </a:srgbClr>
            </a:solidFill>
            <a:miter lim="800000"/>
          </a:ln>
        </p:spPr>
      </p:sp>
      <p:sp>
        <p:nvSpPr>
          <p:cNvPr id="80899"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809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口头描述为什么会出现字节缓冲流。在复制图片的时候，我们明显感觉到一次读写一个字节数组的速度比一次读写一个字节的速度快。这是因为加入了数组这个缓冲区的效果。而</a:t>
            </a:r>
            <a:r>
              <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Java</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本身在设计的时候，也考虑到了这样的设计思想，所以就提供了字节缓冲流</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0547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a:solidFill>
              <a:srgbClr val="000000">
                <a:alpha val="100000"/>
              </a:srgbClr>
            </a:solidFill>
            <a:miter lim="800000"/>
          </a:ln>
        </p:spPr>
      </p:sp>
      <p:sp>
        <p:nvSpPr>
          <p:cNvPr id="108547" name="备注占位符 2"/>
          <p:cNvSpPr>
            <a:spLocks noGrp="1"/>
          </p:cNvSpPr>
          <p:nvPr>
            <p:ph type="body" idx="1"/>
          </p:nvPr>
        </p:nvSpPr>
        <p:spPr>
          <a:noFill/>
          <a:ln>
            <a:noFill/>
          </a:ln>
        </p:spPr>
        <p:txBody>
          <a:bodyPr wrap="square" lIns="91440" tIns="45720" rIns="91440" bIns="45720" anchor="t" anchorCtr="0"/>
          <a:lstStyle/>
          <a:p>
            <a:pPr lvl="0"/>
            <a:r>
              <a:rPr lang="zh-CN" altLang="en-US" dirty="0"/>
              <a:t>关于</a:t>
            </a:r>
            <a:r>
              <a:rPr lang="en-US" altLang="zh-CN" dirty="0"/>
              <a:t>JVM</a:t>
            </a:r>
            <a:r>
              <a:rPr lang="zh-CN" altLang="en-US" dirty="0"/>
              <a:t>的默认处理方案，我们先到代码中演示，再回来总结</a:t>
            </a:r>
            <a:endParaRPr lang="zh-CN" altLang="en-US" dirty="0"/>
          </a:p>
        </p:txBody>
      </p:sp>
      <p:sp>
        <p:nvSpPr>
          <p:cNvPr id="1085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a:solidFill>
              <a:srgbClr val="000000">
                <a:alpha val="100000"/>
              </a:srgbClr>
            </a:solidFill>
            <a:miter lim="800000"/>
          </a:ln>
        </p:spPr>
      </p:sp>
      <p:sp>
        <p:nvSpPr>
          <p:cNvPr id="109571" name="备注占位符 2"/>
          <p:cNvSpPr>
            <a:spLocks noGrp="1"/>
          </p:cNvSpPr>
          <p:nvPr>
            <p:ph type="body" idx="1"/>
          </p:nvPr>
        </p:nvSpPr>
        <p:spPr>
          <a:noFill/>
          <a:ln>
            <a:noFill/>
          </a:ln>
        </p:spPr>
        <p:txBody>
          <a:bodyPr wrap="square" lIns="91440" tIns="45720" rIns="91440" bIns="45720" anchor="t" anchorCtr="0"/>
          <a:lstStyle/>
          <a:p>
            <a:pPr lvl="0"/>
            <a:r>
              <a:rPr lang="zh-CN" altLang="en-US" dirty="0"/>
              <a:t>关于</a:t>
            </a:r>
            <a:r>
              <a:rPr lang="en-US" altLang="zh-CN" dirty="0"/>
              <a:t>JVM</a:t>
            </a:r>
            <a:r>
              <a:rPr lang="zh-CN" altLang="en-US" dirty="0"/>
              <a:t>的默认处理方案，我们先到代码中演示，再回来总结</a:t>
            </a:r>
            <a:endParaRPr lang="zh-CN" altLang="en-US" dirty="0"/>
          </a:p>
        </p:txBody>
      </p:sp>
      <p:sp>
        <p:nvSpPr>
          <p:cNvPr id="1095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复制图片，其实做读写数据操作</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105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口头描述为什么会出现字节缓冲流。在复制图片的时候，我们明显感觉到一次读写一个字节数组的速度比一次读写一个字节的速度快。这是因为加入了数组这个缓冲区的效果。而</a:t>
            </a:r>
            <a:r>
              <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Java</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本身在设计的时候，也考虑到了这样的设计思想，所以就提供了字节缓冲流</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116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a:ln>
            <a:solidFill>
              <a:srgbClr val="000000">
                <a:alpha val="100000"/>
              </a:srgbClr>
            </a:solidFill>
            <a:miter lim="800000"/>
          </a:ln>
        </p:spPr>
      </p:sp>
      <p:sp>
        <p:nvSpPr>
          <p:cNvPr id="112643" name="备注占位符 2"/>
          <p:cNvSpPr>
            <a:spLocks noGrp="1"/>
          </p:cNvSpPr>
          <p:nvPr>
            <p:ph type="body" idx="1"/>
          </p:nvPr>
        </p:nvSpPr>
        <p:spPr>
          <a:noFill/>
          <a:ln>
            <a:noFill/>
          </a:ln>
        </p:spPr>
        <p:txBody>
          <a:bodyPr wrap="square" lIns="91440" tIns="45720" rIns="91440" bIns="45720" anchor="t" anchorCtr="0"/>
          <a:lstStyle/>
          <a:p>
            <a:pPr lvl="0"/>
            <a:endParaRPr lang="zh-CN" altLang="en-US" dirty="0"/>
          </a:p>
        </p:txBody>
      </p:sp>
      <p:sp>
        <p:nvSpPr>
          <p:cNvPr id="1126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a:ln>
            <a:solidFill>
              <a:srgbClr val="000000">
                <a:alpha val="100000"/>
              </a:srgbClr>
            </a:solidFill>
            <a:miter lim="800000"/>
          </a:ln>
        </p:spPr>
      </p:sp>
      <p:sp>
        <p:nvSpPr>
          <p:cNvPr id="113667" name="备注占位符 2"/>
          <p:cNvSpPr>
            <a:spLocks noGrp="1"/>
          </p:cNvSpPr>
          <p:nvPr>
            <p:ph type="body" idx="1"/>
          </p:nvPr>
        </p:nvSpPr>
        <p:spPr>
          <a:noFill/>
          <a:ln>
            <a:noFill/>
          </a:ln>
        </p:spPr>
        <p:txBody>
          <a:bodyPr wrap="square" lIns="91440" tIns="45720" rIns="91440" bIns="45720" anchor="t" anchorCtr="0"/>
          <a:lstStyle/>
          <a:p>
            <a:pPr lvl="0"/>
            <a:r>
              <a:rPr lang="zh-CN" altLang="en-US" dirty="0"/>
              <a:t>关于</a:t>
            </a:r>
            <a:r>
              <a:rPr lang="en-US" altLang="zh-CN" dirty="0"/>
              <a:t>JVM</a:t>
            </a:r>
            <a:r>
              <a:rPr lang="zh-CN" altLang="en-US" dirty="0"/>
              <a:t>的默认处理方案，我们先到代码中演示，再回来总结</a:t>
            </a:r>
            <a:endParaRPr lang="zh-CN" altLang="en-US" dirty="0"/>
          </a:p>
        </p:txBody>
      </p:sp>
      <p:sp>
        <p:nvSpPr>
          <p:cNvPr id="1136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说完第一句之后，通过计算机演示一下二进制数据表示，来一个</a:t>
            </a:r>
            <a:r>
              <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10</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，再来一个</a:t>
            </a:r>
            <a:r>
              <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666</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那么， 我们到底由哪些常见的字符编码吗呢，在讲解字符编码之前，我们再说一个内容，字符集</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146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计算机发明之处及后面很长一段时间，只用应用于美国及西方一些发达国家，</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ASCII</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能够很好满足用户的需求。但是当中国也有了计算机之后，为了显示中文，必须设计一套编码规则用于将汉字转换为计算机可以接受的，所以，这个时候，就出现了</a:t>
            </a:r>
            <a:r>
              <a:rPr kumimoji="0" lang="en-US" altLang="zh-CN" sz="1200" b="0" i="0" u="none" strike="noStrike" kern="1200" cap="none" spc="0" normalizeH="0" baseline="0" noProof="0" dirty="0">
                <a:ln>
                  <a:noFill/>
                </a:ln>
                <a:solidFill>
                  <a:schemeClr val="tx1"/>
                </a:solidFill>
                <a:effectLst/>
                <a:uLnTx/>
                <a:uFillTx/>
                <a:latin typeface="+mn-lt"/>
                <a:ea typeface="+mn-ea"/>
                <a:cs typeface="+mn-cs"/>
              </a:rPr>
              <a:t>GBXXX</a:t>
            </a:r>
            <a:r>
              <a:rPr kumimoji="0" lang="zh-CN" altLang="en-US" sz="1200" b="0" i="0" u="none" strike="noStrike" kern="1200" cap="none" spc="0" normalizeH="0" baseline="0" noProof="0" dirty="0">
                <a:ln>
                  <a:noFill/>
                </a:ln>
                <a:solidFill>
                  <a:schemeClr val="tx1"/>
                </a:solidFill>
                <a:effectLst/>
                <a:uLnTx/>
                <a:uFillTx/>
                <a:latin typeface="+mn-lt"/>
                <a:ea typeface="+mn-ea"/>
                <a:cs typeface="+mn-cs"/>
              </a:rPr>
              <a:t>字符集</a:t>
            </a:r>
            <a:endParaRPr kumimoji="0" lang="en-US" altLang="zh-CN" sz="1200" b="0" i="0" u="none" strike="noStrike" kern="1200" cap="none" spc="0" normalizeH="0" baseline="0" noProof="0" dirty="0">
              <a:ln>
                <a:noFill/>
              </a:ln>
              <a:solidFill>
                <a:schemeClr val="tx1"/>
              </a:solidFill>
              <a:effectLst/>
              <a:uLnTx/>
              <a:uFillTx/>
              <a:latin typeface="+mn-lt"/>
              <a:ea typeface="+mn-ea"/>
              <a:cs typeface="+mn-cs"/>
            </a:endParaRPr>
          </a:p>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157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说到最后，大家需要知道两个常见的编码方式，</a:t>
            </a:r>
            <a:r>
              <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GBK</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和</a:t>
            </a:r>
            <a:r>
              <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UTF-8</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。而且还要知道，采用何种规则进行编码，就必须采用何种规则解码</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167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a:ln>
            <a:solidFill>
              <a:srgbClr val="000000">
                <a:alpha val="100000"/>
              </a:srgbClr>
            </a:solidFill>
            <a:miter lim="800000"/>
          </a:ln>
        </p:spPr>
      </p:sp>
      <p:sp>
        <p:nvSpPr>
          <p:cNvPr id="16387"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1" fontAlgn="auto" latinLnBrk="0" hangingPunct="1">
              <a:lnSpc>
                <a:spcPct val="200000"/>
              </a:lnSpc>
              <a:spcBef>
                <a:spcPts val="0"/>
              </a:spcBef>
              <a:spcAft>
                <a:spcPts val="0"/>
              </a:spcAft>
              <a:buClr>
                <a:prstClr val="black">
                  <a:lumMod val="85000"/>
                  <a:lumOff val="15000"/>
                </a:prstClr>
              </a:buClr>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不能永久化存储，只要代码运行结束，所有数据都会丢失。下次运行还需要重新计算</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200000"/>
              </a:lnSpc>
              <a:spcBef>
                <a:spcPts val="0"/>
              </a:spcBef>
              <a:spcAft>
                <a:spcPts val="0"/>
              </a:spcAft>
              <a:buClr>
                <a:prstClr val="black">
                  <a:lumMod val="85000"/>
                  <a:lumOff val="15000"/>
                </a:prstClr>
              </a:buClr>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那我们与</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8192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198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1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1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1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61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1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1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1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82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029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a:ln>
            <a:solidFill>
              <a:srgbClr val="000000">
                <a:alpha val="100000"/>
              </a:srgbClr>
            </a:solidFill>
            <a:miter lim="800000"/>
          </a:ln>
        </p:spPr>
      </p:sp>
      <p:sp>
        <p:nvSpPr>
          <p:cNvPr id="82947" name="备注占位符 2"/>
          <p:cNvSpPr>
            <a:spLocks noGrp="1"/>
          </p:cNvSpPr>
          <p:nvPr>
            <p:ph type="body" idx="1"/>
          </p:nvPr>
        </p:nvSpPr>
        <p:spPr>
          <a:noFill/>
          <a:ln>
            <a:noFill/>
          </a:ln>
        </p:spPr>
        <p:txBody>
          <a:bodyPr wrap="square" lIns="91440" tIns="45720" rIns="91440" bIns="45720" anchor="t" anchorCtr="0"/>
          <a:lstStyle/>
          <a:p>
            <a:pPr lvl="0"/>
            <a:r>
              <a:rPr lang="zh-CN" altLang="en-US" dirty="0"/>
              <a:t>关于</a:t>
            </a:r>
            <a:r>
              <a:rPr lang="en-US" altLang="zh-CN" dirty="0"/>
              <a:t>JVM</a:t>
            </a:r>
            <a:r>
              <a:rPr lang="zh-CN" altLang="en-US" dirty="0"/>
              <a:t>的默认处理方案，我们先到代码中演示，再回来总结</a:t>
            </a:r>
            <a:endParaRPr lang="zh-CN" altLang="en-US" dirty="0"/>
          </a:p>
        </p:txBody>
      </p:sp>
      <p:sp>
        <p:nvSpPr>
          <p:cNvPr id="8294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39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说到最后，大家需要知道两个常见的编码方式，</a:t>
            </a:r>
            <a:r>
              <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GBK</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和</a:t>
            </a:r>
            <a:r>
              <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UTF-8</a:t>
            </a: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。而且还要知道，采用何种规则进行编码，就必须采用何种规则解码</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187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复制图片，其实做读写数据操作</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234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3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43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auto" latinLnBrk="0" hangingPunct="0">
              <a:lnSpc>
                <a:spcPct val="150000"/>
              </a:lnSpc>
              <a:spcBef>
                <a:spcPts val="0"/>
              </a:spcBef>
              <a:spcAft>
                <a:spcPts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复制图片，其实做读写数据操作</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5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9318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942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14643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8397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8499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860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在讲解最后一个内容的时候，先看看硬盘上的两个文件，一个图片，一个文本文件</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8704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a:ln>
            <a:solidFill>
              <a:srgbClr val="000000">
                <a:alpha val="100000"/>
              </a:srgbClr>
            </a:solidFill>
            <a:miter lim="800000"/>
          </a:ln>
        </p:spPr>
      </p:sp>
      <p:sp>
        <p:nvSpPr>
          <p:cNvPr id="17411" name="备注占位符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rtlCol="0"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在讲解最后一个内容的时候，先看看硬盘上的两个文件，一个图片，一个文本文件</a:t>
            </a:r>
            <a:endParaRPr kumimoji="0" lang="en-US" altLang="zh-CN" sz="12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880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lstStyle/>
          <a:p>
            <a:pPr lvl="0" algn="r"/>
            <a:fld id="{9A0DB2DC-4C9A-4742-B13C-FB6460FD3503}" type="slidenum">
              <a:rPr lang="zh-CN" altLang="en-US" sz="1200" dirty="0">
                <a:solidFill>
                  <a:srgbClr val="000000"/>
                </a:solidFill>
              </a:rPr>
            </a:fld>
            <a:endParaRPr lang="zh-CN" altLang="en-US" sz="1200" dirty="0">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a:prstGeom prst="rect">
            <a:avLst/>
          </a:prstGeo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342901"/>
            <a:ext cx="4629150" cy="4052888"/>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4"/>
            <a:ext cx="1971675" cy="4358879"/>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3844"/>
            <a:ext cx="5800725" cy="4358879"/>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a:prstGeom prst="rect">
            <a:avLst/>
          </a:prstGeo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2701529"/>
            <a:ext cx="6858000" cy="124182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垂直排列标题与文本">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304"/>
            <a:ext cx="7886700" cy="2139553"/>
          </a:xfrm>
          <a:prstGeom prst="rect">
            <a:avLst/>
          </a:prstGeo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2097"/>
            <a:ext cx="7886700" cy="1125140"/>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69219"/>
            <a:ext cx="3886200" cy="3263504"/>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29150" y="1369219"/>
            <a:ext cx="3886200" cy="3263504"/>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90081" y="1333829"/>
            <a:ext cx="3655181" cy="617934"/>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90081" y="1999034"/>
            <a:ext cx="3655181" cy="264321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92704" y="1333829"/>
            <a:ext cx="3673182" cy="617934"/>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92704" y="1999034"/>
            <a:ext cx="3673182" cy="2643213"/>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2949178" cy="1200150"/>
          </a:xfrm>
          <a:prstGeom prst="rect">
            <a:avLst/>
          </a:prstGeo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740569"/>
            <a:ext cx="4629150" cy="3655219"/>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29841" y="1543050"/>
            <a:ext cx="2949178" cy="2858691"/>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image" Target="../media/image8.emf"/><Relationship Id="rId8" Type="http://schemas.openxmlformats.org/officeDocument/2006/relationships/image" Target="../media/image7.emf"/><Relationship Id="rId7" Type="http://schemas.openxmlformats.org/officeDocument/2006/relationships/image" Target="../media/image6.emf"/><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 Id="rId3" Type="http://schemas.openxmlformats.org/officeDocument/2006/relationships/image" Target="../media/image2.emf"/><Relationship Id="rId2" Type="http://schemas.openxmlformats.org/officeDocument/2006/relationships/image" Target="../media/image1.emf"/><Relationship Id="rId19" Type="http://schemas.openxmlformats.org/officeDocument/2006/relationships/theme" Target="../theme/theme1.xml"/><Relationship Id="rId18" Type="http://schemas.openxmlformats.org/officeDocument/2006/relationships/image" Target="../media/image17.emf"/><Relationship Id="rId17" Type="http://schemas.openxmlformats.org/officeDocument/2006/relationships/image" Target="../media/image16.emf"/><Relationship Id="rId16" Type="http://schemas.openxmlformats.org/officeDocument/2006/relationships/image" Target="../media/image15.emf"/><Relationship Id="rId15" Type="http://schemas.openxmlformats.org/officeDocument/2006/relationships/image" Target="../media/image14.emf"/><Relationship Id="rId14" Type="http://schemas.openxmlformats.org/officeDocument/2006/relationships/image" Target="../media/image13.emf"/><Relationship Id="rId13" Type="http://schemas.openxmlformats.org/officeDocument/2006/relationships/image" Target="../media/image12.emf"/><Relationship Id="rId12" Type="http://schemas.openxmlformats.org/officeDocument/2006/relationships/image" Target="../media/image11.emf"/><Relationship Id="rId11" Type="http://schemas.openxmlformats.org/officeDocument/2006/relationships/image" Target="../media/image10.emf"/><Relationship Id="rId10" Type="http://schemas.openxmlformats.org/officeDocument/2006/relationships/image" Target="../media/image9.emf"/><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2" Type="http://schemas.openxmlformats.org/officeDocument/2006/relationships/theme" Target="../theme/theme2.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5.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3"/>
          <p:cNvPicPr>
            <a:picLocks noChangeAspect="1"/>
          </p:cNvPicPr>
          <p:nvPr userDrawn="1"/>
        </p:nvPicPr>
        <p:blipFill>
          <a:blip r:embed="rId2"/>
          <a:stretch>
            <a:fillRect/>
          </a:stretch>
        </p:blipFill>
        <p:spPr>
          <a:xfrm>
            <a:off x="2986088" y="641350"/>
            <a:ext cx="3127375" cy="3440113"/>
          </a:xfrm>
          <a:prstGeom prst="rect">
            <a:avLst/>
          </a:prstGeom>
          <a:noFill/>
          <a:ln w="9525">
            <a:noFill/>
          </a:ln>
        </p:spPr>
      </p:pic>
      <p:pic>
        <p:nvPicPr>
          <p:cNvPr id="1027" name="Picture 4"/>
          <p:cNvPicPr>
            <a:picLocks noChangeAspect="1"/>
          </p:cNvPicPr>
          <p:nvPr userDrawn="1"/>
        </p:nvPicPr>
        <p:blipFill>
          <a:blip r:embed="rId3"/>
          <a:stretch>
            <a:fillRect/>
          </a:stretch>
        </p:blipFill>
        <p:spPr>
          <a:xfrm>
            <a:off x="3449638" y="1065213"/>
            <a:ext cx="2200275" cy="2454275"/>
          </a:xfrm>
          <a:prstGeom prst="rect">
            <a:avLst/>
          </a:prstGeom>
          <a:noFill/>
          <a:ln w="9525">
            <a:noFill/>
          </a:ln>
        </p:spPr>
      </p:pic>
      <p:sp>
        <p:nvSpPr>
          <p:cNvPr id="4" name="椭圆 3"/>
          <p:cNvSpPr/>
          <p:nvPr/>
        </p:nvSpPr>
        <p:spPr bwMode="auto">
          <a:xfrm>
            <a:off x="6381750" y="1384300"/>
            <a:ext cx="463550" cy="463550"/>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sp>
        <p:nvSpPr>
          <p:cNvPr id="5" name="椭圆 4"/>
          <p:cNvSpPr/>
          <p:nvPr/>
        </p:nvSpPr>
        <p:spPr bwMode="auto">
          <a:xfrm>
            <a:off x="2451100" y="1749425"/>
            <a:ext cx="184150" cy="184150"/>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sp>
        <p:nvSpPr>
          <p:cNvPr id="6" name="椭圆 10"/>
          <p:cNvSpPr>
            <a:spLocks noChangeArrowheads="1"/>
          </p:cNvSpPr>
          <p:nvPr/>
        </p:nvSpPr>
        <p:spPr bwMode="auto">
          <a:xfrm>
            <a:off x="5240338" y="3937000"/>
            <a:ext cx="219075" cy="219075"/>
          </a:xfrm>
          <a:prstGeom prst="ellipse">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sp>
        <p:nvSpPr>
          <p:cNvPr id="7" name="椭圆 6"/>
          <p:cNvSpPr/>
          <p:nvPr/>
        </p:nvSpPr>
        <p:spPr bwMode="auto">
          <a:xfrm>
            <a:off x="3265488" y="1939925"/>
            <a:ext cx="128588" cy="130175"/>
          </a:xfrm>
          <a:prstGeom prst="ellipse">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33" name="Picture 5"/>
          <p:cNvPicPr>
            <a:picLocks noChangeAspect="1"/>
          </p:cNvPicPr>
          <p:nvPr userDrawn="1"/>
        </p:nvPicPr>
        <p:blipFill>
          <a:blip r:embed="rId4"/>
          <a:stretch>
            <a:fillRect/>
          </a:stretch>
        </p:blipFill>
        <p:spPr>
          <a:xfrm>
            <a:off x="6507163" y="1460500"/>
            <a:ext cx="212725" cy="290513"/>
          </a:xfrm>
          <a:prstGeom prst="rect">
            <a:avLst/>
          </a:prstGeom>
          <a:noFill/>
          <a:ln w="9525">
            <a:noFill/>
          </a:ln>
        </p:spPr>
      </p:pic>
      <p:grpSp>
        <p:nvGrpSpPr>
          <p:cNvPr id="1034" name="组合 43"/>
          <p:cNvGrpSpPr/>
          <p:nvPr userDrawn="1"/>
        </p:nvGrpSpPr>
        <p:grpSpPr>
          <a:xfrm>
            <a:off x="6100763" y="1751013"/>
            <a:ext cx="130175" cy="128587"/>
            <a:chOff x="6101548" y="1750326"/>
            <a:chExt cx="129654" cy="129654"/>
          </a:xfrm>
        </p:grpSpPr>
        <p:sp>
          <p:nvSpPr>
            <p:cNvPr id="13" name="椭圆 12"/>
            <p:cNvSpPr/>
            <p:nvPr/>
          </p:nvSpPr>
          <p:spPr bwMode="auto">
            <a:xfrm>
              <a:off x="6101548" y="1750326"/>
              <a:ext cx="129654" cy="129654"/>
            </a:xfrm>
            <a:prstGeom prst="ellipse">
              <a:avLst/>
            </a:prstGeom>
            <a:solidFill>
              <a:schemeClr val="tx1">
                <a:lumMod val="75000"/>
                <a:lumOff val="25000"/>
                <a:alpha val="8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66" name="Picture 6"/>
            <p:cNvPicPr>
              <a:picLocks noChangeAspect="1"/>
            </p:cNvPicPr>
            <p:nvPr/>
          </p:nvPicPr>
          <p:blipFill>
            <a:blip r:embed="rId5"/>
            <a:stretch>
              <a:fillRect/>
            </a:stretch>
          </p:blipFill>
          <p:spPr>
            <a:xfrm>
              <a:off x="6125394" y="1772988"/>
              <a:ext cx="84329" cy="84329"/>
            </a:xfrm>
            <a:prstGeom prst="rect">
              <a:avLst/>
            </a:prstGeom>
            <a:noFill/>
            <a:ln w="9525">
              <a:noFill/>
            </a:ln>
          </p:spPr>
        </p:pic>
      </p:grpSp>
      <p:pic>
        <p:nvPicPr>
          <p:cNvPr id="1035" name="Picture 7"/>
          <p:cNvPicPr>
            <a:picLocks noChangeAspect="1"/>
          </p:cNvPicPr>
          <p:nvPr userDrawn="1"/>
        </p:nvPicPr>
        <p:blipFill>
          <a:blip r:embed="rId6"/>
          <a:stretch>
            <a:fillRect/>
          </a:stretch>
        </p:blipFill>
        <p:spPr>
          <a:xfrm>
            <a:off x="5295900" y="3994150"/>
            <a:ext cx="117475" cy="136525"/>
          </a:xfrm>
          <a:prstGeom prst="rect">
            <a:avLst/>
          </a:prstGeom>
          <a:noFill/>
          <a:ln w="9525">
            <a:noFill/>
          </a:ln>
        </p:spPr>
      </p:pic>
      <p:grpSp>
        <p:nvGrpSpPr>
          <p:cNvPr id="1036" name="组合 41"/>
          <p:cNvGrpSpPr/>
          <p:nvPr userDrawn="1"/>
        </p:nvGrpSpPr>
        <p:grpSpPr>
          <a:xfrm>
            <a:off x="3040063" y="546100"/>
            <a:ext cx="225425" cy="225425"/>
            <a:chOff x="3039900" y="545911"/>
            <a:chExt cx="225188" cy="225188"/>
          </a:xfrm>
        </p:grpSpPr>
        <p:sp>
          <p:nvSpPr>
            <p:cNvPr id="17" name="椭圆 16"/>
            <p:cNvSpPr/>
            <p:nvPr/>
          </p:nvSpPr>
          <p:spPr bwMode="auto">
            <a:xfrm>
              <a:off x="3039900" y="545911"/>
              <a:ext cx="225188" cy="225188"/>
            </a:xfrm>
            <a:prstGeom prst="ellipse">
              <a:avLst/>
            </a:prstGeom>
            <a:solidFill>
              <a:schemeClr val="tx1">
                <a:lumMod val="75000"/>
                <a:lumOff val="25000"/>
                <a:alpha val="6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64" name="Picture 8"/>
            <p:cNvPicPr>
              <a:picLocks noChangeAspect="1"/>
            </p:cNvPicPr>
            <p:nvPr/>
          </p:nvPicPr>
          <p:blipFill>
            <a:blip r:embed="rId7"/>
            <a:stretch>
              <a:fillRect/>
            </a:stretch>
          </p:blipFill>
          <p:spPr>
            <a:xfrm>
              <a:off x="3080775" y="600432"/>
              <a:ext cx="143438" cy="110046"/>
            </a:xfrm>
            <a:prstGeom prst="rect">
              <a:avLst/>
            </a:prstGeom>
            <a:noFill/>
            <a:ln w="9525">
              <a:noFill/>
            </a:ln>
          </p:spPr>
        </p:pic>
      </p:grpSp>
      <p:grpSp>
        <p:nvGrpSpPr>
          <p:cNvPr id="1037" name="组合 37"/>
          <p:cNvGrpSpPr/>
          <p:nvPr/>
        </p:nvGrpSpPr>
        <p:grpSpPr bwMode="auto">
          <a:xfrm>
            <a:off x="2586038" y="3022599"/>
            <a:ext cx="185737" cy="185739"/>
            <a:chOff x="2586251" y="3022980"/>
            <a:chExt cx="88710" cy="88710"/>
          </a:xfrm>
          <a:solidFill>
            <a:srgbClr val="C00000"/>
          </a:solidFill>
        </p:grpSpPr>
        <p:sp>
          <p:nvSpPr>
            <p:cNvPr id="20" name="椭圆 9"/>
            <p:cNvSpPr>
              <a:spLocks noChangeArrowheads="1"/>
            </p:cNvSpPr>
            <p:nvPr/>
          </p:nvSpPr>
          <p:spPr bwMode="auto">
            <a:xfrm>
              <a:off x="2586251" y="3022980"/>
              <a:ext cx="88710" cy="88710"/>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2" name="Picture 10"/>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2611596" y="3041493"/>
              <a:ext cx="45720" cy="51684"/>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1038" name="Picture 11"/>
          <p:cNvPicPr>
            <a:picLocks noChangeAspect="1"/>
          </p:cNvPicPr>
          <p:nvPr userDrawn="1"/>
        </p:nvPicPr>
        <p:blipFill>
          <a:blip r:embed="rId9"/>
          <a:stretch>
            <a:fillRect/>
          </a:stretch>
        </p:blipFill>
        <p:spPr>
          <a:xfrm>
            <a:off x="3294063" y="1974850"/>
            <a:ext cx="71437" cy="77788"/>
          </a:xfrm>
          <a:prstGeom prst="rect">
            <a:avLst/>
          </a:prstGeom>
          <a:noFill/>
          <a:ln w="9525">
            <a:noFill/>
          </a:ln>
        </p:spPr>
      </p:pic>
      <p:sp>
        <p:nvSpPr>
          <p:cNvPr id="23" name="椭圆 22"/>
          <p:cNvSpPr/>
          <p:nvPr/>
        </p:nvSpPr>
        <p:spPr bwMode="auto">
          <a:xfrm>
            <a:off x="7113588" y="2630488"/>
            <a:ext cx="250825" cy="249238"/>
          </a:xfrm>
          <a:prstGeom prst="ellipse">
            <a:avLst/>
          </a:prstGeom>
          <a:solidFill>
            <a:schemeClr val="tx1">
              <a:lumMod val="75000"/>
              <a:lumOff val="25000"/>
              <a:alpha val="86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40" name="Picture 15"/>
          <p:cNvPicPr>
            <a:picLocks noChangeAspect="1"/>
          </p:cNvPicPr>
          <p:nvPr userDrawn="1"/>
        </p:nvPicPr>
        <p:blipFill>
          <a:blip r:embed="rId10"/>
          <a:stretch>
            <a:fillRect/>
          </a:stretch>
        </p:blipFill>
        <p:spPr>
          <a:xfrm>
            <a:off x="7175500" y="2690813"/>
            <a:ext cx="133350" cy="128587"/>
          </a:xfrm>
          <a:prstGeom prst="rect">
            <a:avLst/>
          </a:prstGeom>
          <a:noFill/>
          <a:ln w="9525">
            <a:noFill/>
          </a:ln>
        </p:spPr>
      </p:pic>
      <p:grpSp>
        <p:nvGrpSpPr>
          <p:cNvPr id="1041" name="组合 46"/>
          <p:cNvGrpSpPr/>
          <p:nvPr userDrawn="1"/>
        </p:nvGrpSpPr>
        <p:grpSpPr>
          <a:xfrm>
            <a:off x="2327275" y="3386138"/>
            <a:ext cx="258763" cy="258762"/>
            <a:chOff x="1798978" y="3519004"/>
            <a:chExt cx="259307" cy="259307"/>
          </a:xfrm>
        </p:grpSpPr>
        <p:sp>
          <p:nvSpPr>
            <p:cNvPr id="26" name="椭圆 25"/>
            <p:cNvSpPr/>
            <p:nvPr/>
          </p:nvSpPr>
          <p:spPr bwMode="auto">
            <a:xfrm>
              <a:off x="1798978" y="3519004"/>
              <a:ext cx="259307" cy="259307"/>
            </a:xfrm>
            <a:prstGeom prst="ellipse">
              <a:avLst/>
            </a:prstGeom>
            <a:solidFill>
              <a:schemeClr val="tx1">
                <a:lumMod val="75000"/>
                <a:lumOff val="25000"/>
                <a:alpha val="73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62" name="Picture 2"/>
            <p:cNvPicPr>
              <a:picLocks noChangeAspect="1"/>
            </p:cNvPicPr>
            <p:nvPr/>
          </p:nvPicPr>
          <p:blipFill>
            <a:blip r:embed="rId11"/>
            <a:stretch>
              <a:fillRect/>
            </a:stretch>
          </p:blipFill>
          <p:spPr>
            <a:xfrm>
              <a:off x="1842039" y="3616294"/>
              <a:ext cx="173184" cy="85983"/>
            </a:xfrm>
            <a:prstGeom prst="rect">
              <a:avLst/>
            </a:prstGeom>
            <a:noFill/>
            <a:ln w="9525">
              <a:noFill/>
            </a:ln>
          </p:spPr>
        </p:pic>
      </p:grpSp>
      <p:grpSp>
        <p:nvGrpSpPr>
          <p:cNvPr id="1042" name="组合 38"/>
          <p:cNvGrpSpPr/>
          <p:nvPr userDrawn="1"/>
        </p:nvGrpSpPr>
        <p:grpSpPr>
          <a:xfrm>
            <a:off x="976313" y="1046163"/>
            <a:ext cx="300037" cy="300037"/>
            <a:chOff x="748396" y="764271"/>
            <a:chExt cx="300782" cy="300782"/>
          </a:xfrm>
        </p:grpSpPr>
        <p:sp>
          <p:nvSpPr>
            <p:cNvPr id="29" name="椭圆 28"/>
            <p:cNvSpPr/>
            <p:nvPr/>
          </p:nvSpPr>
          <p:spPr bwMode="auto">
            <a:xfrm>
              <a:off x="748396" y="764271"/>
              <a:ext cx="300782" cy="300782"/>
            </a:xfrm>
            <a:prstGeom prst="ellipse">
              <a:avLst/>
            </a:prstGeom>
            <a:solidFill>
              <a:schemeClr val="tx1">
                <a:lumMod val="75000"/>
                <a:lumOff val="25000"/>
                <a:alpha val="4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60" name="Picture 4"/>
            <p:cNvPicPr>
              <a:picLocks noChangeAspect="1"/>
            </p:cNvPicPr>
            <p:nvPr/>
          </p:nvPicPr>
          <p:blipFill>
            <a:blip r:embed="rId12"/>
            <a:stretch>
              <a:fillRect/>
            </a:stretch>
          </p:blipFill>
          <p:spPr>
            <a:xfrm>
              <a:off x="797106" y="856341"/>
              <a:ext cx="203362" cy="116643"/>
            </a:xfrm>
            <a:prstGeom prst="rect">
              <a:avLst/>
            </a:prstGeom>
            <a:noFill/>
            <a:ln w="9525">
              <a:noFill/>
            </a:ln>
          </p:spPr>
        </p:pic>
      </p:grpSp>
      <p:grpSp>
        <p:nvGrpSpPr>
          <p:cNvPr id="1043" name="组合 42"/>
          <p:cNvGrpSpPr/>
          <p:nvPr userDrawn="1"/>
        </p:nvGrpSpPr>
        <p:grpSpPr>
          <a:xfrm>
            <a:off x="1763713" y="4391025"/>
            <a:ext cx="300037" cy="300038"/>
            <a:chOff x="1365228" y="4292790"/>
            <a:chExt cx="300782" cy="300782"/>
          </a:xfrm>
        </p:grpSpPr>
        <p:sp>
          <p:nvSpPr>
            <p:cNvPr id="32" name="椭圆 31"/>
            <p:cNvSpPr/>
            <p:nvPr/>
          </p:nvSpPr>
          <p:spPr bwMode="auto">
            <a:xfrm>
              <a:off x="1365228" y="4292790"/>
              <a:ext cx="300782" cy="30078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58" name="Picture 5"/>
            <p:cNvPicPr>
              <a:picLocks noChangeAspect="1"/>
            </p:cNvPicPr>
            <p:nvPr/>
          </p:nvPicPr>
          <p:blipFill>
            <a:blip r:embed="rId13"/>
            <a:stretch>
              <a:fillRect/>
            </a:stretch>
          </p:blipFill>
          <p:spPr>
            <a:xfrm>
              <a:off x="1417391" y="4364115"/>
              <a:ext cx="196455" cy="158131"/>
            </a:xfrm>
            <a:prstGeom prst="rect">
              <a:avLst/>
            </a:prstGeom>
            <a:noFill/>
            <a:ln w="9525">
              <a:noFill/>
            </a:ln>
          </p:spPr>
        </p:pic>
      </p:grpSp>
      <p:grpSp>
        <p:nvGrpSpPr>
          <p:cNvPr id="1044" name="组合 1"/>
          <p:cNvGrpSpPr/>
          <p:nvPr userDrawn="1"/>
        </p:nvGrpSpPr>
        <p:grpSpPr>
          <a:xfrm>
            <a:off x="1169988" y="2619375"/>
            <a:ext cx="300037" cy="300038"/>
            <a:chOff x="1169908" y="2618983"/>
            <a:chExt cx="300782" cy="300782"/>
          </a:xfrm>
        </p:grpSpPr>
        <p:sp>
          <p:nvSpPr>
            <p:cNvPr id="35" name="椭圆 34"/>
            <p:cNvSpPr/>
            <p:nvPr/>
          </p:nvSpPr>
          <p:spPr bwMode="auto">
            <a:xfrm>
              <a:off x="1169908" y="2618983"/>
              <a:ext cx="300782" cy="300782"/>
            </a:xfrm>
            <a:prstGeom prst="ellipse">
              <a:avLst/>
            </a:prstGeom>
            <a:solidFill>
              <a:schemeClr val="tx1">
                <a:lumMod val="75000"/>
                <a:lumOff val="25000"/>
                <a:alpha val="80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56" name="Picture 6"/>
            <p:cNvPicPr>
              <a:picLocks noChangeAspect="1"/>
            </p:cNvPicPr>
            <p:nvPr/>
          </p:nvPicPr>
          <p:blipFill>
            <a:blip r:embed="rId14"/>
            <a:stretch>
              <a:fillRect/>
            </a:stretch>
          </p:blipFill>
          <p:spPr>
            <a:xfrm>
              <a:off x="1214531" y="2690308"/>
              <a:ext cx="211536" cy="181165"/>
            </a:xfrm>
            <a:prstGeom prst="rect">
              <a:avLst/>
            </a:prstGeom>
            <a:noFill/>
            <a:ln w="9525">
              <a:noFill/>
            </a:ln>
          </p:spPr>
        </p:pic>
      </p:grpSp>
      <p:grpSp>
        <p:nvGrpSpPr>
          <p:cNvPr id="1045" name="组合 49"/>
          <p:cNvGrpSpPr/>
          <p:nvPr userDrawn="1"/>
        </p:nvGrpSpPr>
        <p:grpSpPr>
          <a:xfrm>
            <a:off x="7781925" y="4046538"/>
            <a:ext cx="320675" cy="320675"/>
            <a:chOff x="7874758" y="4418464"/>
            <a:chExt cx="320722" cy="320722"/>
          </a:xfrm>
        </p:grpSpPr>
        <p:sp>
          <p:nvSpPr>
            <p:cNvPr id="38" name="椭圆 37"/>
            <p:cNvSpPr/>
            <p:nvPr/>
          </p:nvSpPr>
          <p:spPr bwMode="auto">
            <a:xfrm>
              <a:off x="7874758" y="4418464"/>
              <a:ext cx="320722" cy="320722"/>
            </a:xfrm>
            <a:prstGeom prst="ellipse">
              <a:avLst/>
            </a:prstGeom>
            <a:solidFill>
              <a:schemeClr val="tx1">
                <a:lumMod val="75000"/>
                <a:lumOff val="25000"/>
                <a:alpha val="7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54" name="Picture 7"/>
            <p:cNvPicPr>
              <a:picLocks noChangeAspect="1"/>
            </p:cNvPicPr>
            <p:nvPr/>
          </p:nvPicPr>
          <p:blipFill>
            <a:blip r:embed="rId15"/>
            <a:stretch>
              <a:fillRect/>
            </a:stretch>
          </p:blipFill>
          <p:spPr>
            <a:xfrm>
              <a:off x="7916542" y="4486356"/>
              <a:ext cx="237154" cy="184937"/>
            </a:xfrm>
            <a:prstGeom prst="rect">
              <a:avLst/>
            </a:prstGeom>
            <a:noFill/>
            <a:ln w="9525">
              <a:noFill/>
            </a:ln>
          </p:spPr>
        </p:pic>
      </p:grpSp>
      <p:pic>
        <p:nvPicPr>
          <p:cNvPr id="1046" name="Picture 9"/>
          <p:cNvPicPr>
            <a:picLocks noChangeAspect="1"/>
          </p:cNvPicPr>
          <p:nvPr userDrawn="1"/>
        </p:nvPicPr>
        <p:blipFill>
          <a:blip r:embed="rId16"/>
          <a:stretch>
            <a:fillRect/>
          </a:stretch>
        </p:blipFill>
        <p:spPr>
          <a:xfrm>
            <a:off x="2479675" y="1773238"/>
            <a:ext cx="127000" cy="136525"/>
          </a:xfrm>
          <a:prstGeom prst="rect">
            <a:avLst/>
          </a:prstGeom>
          <a:noFill/>
          <a:ln w="9525">
            <a:noFill/>
          </a:ln>
        </p:spPr>
      </p:pic>
      <p:grpSp>
        <p:nvGrpSpPr>
          <p:cNvPr id="1047" name="组合 45"/>
          <p:cNvGrpSpPr/>
          <p:nvPr userDrawn="1"/>
        </p:nvGrpSpPr>
        <p:grpSpPr>
          <a:xfrm>
            <a:off x="6613525" y="3433763"/>
            <a:ext cx="258763" cy="258762"/>
            <a:chOff x="8470946" y="4206098"/>
            <a:chExt cx="259071" cy="259071"/>
          </a:xfrm>
        </p:grpSpPr>
        <p:sp>
          <p:nvSpPr>
            <p:cNvPr id="42" name="椭圆 41"/>
            <p:cNvSpPr/>
            <p:nvPr/>
          </p:nvSpPr>
          <p:spPr bwMode="auto">
            <a:xfrm>
              <a:off x="8470946" y="4206098"/>
              <a:ext cx="259071" cy="259071"/>
            </a:xfrm>
            <a:prstGeom prst="ellipse">
              <a:avLst/>
            </a:prstGeom>
            <a:solidFill>
              <a:schemeClr val="tx1">
                <a:lumMod val="75000"/>
                <a:lumOff val="25000"/>
                <a:alpha val="23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52" name="Picture 10"/>
            <p:cNvPicPr>
              <a:picLocks noChangeAspect="1"/>
            </p:cNvPicPr>
            <p:nvPr/>
          </p:nvPicPr>
          <p:blipFill>
            <a:blip r:embed="rId17"/>
            <a:stretch>
              <a:fillRect/>
            </a:stretch>
          </p:blipFill>
          <p:spPr>
            <a:xfrm>
              <a:off x="8530841" y="4263524"/>
              <a:ext cx="145353" cy="144217"/>
            </a:xfrm>
            <a:prstGeom prst="rect">
              <a:avLst/>
            </a:prstGeom>
            <a:noFill/>
            <a:ln w="9525">
              <a:noFill/>
            </a:ln>
          </p:spPr>
        </p:pic>
      </p:grpSp>
      <p:grpSp>
        <p:nvGrpSpPr>
          <p:cNvPr id="1048" name="组合 44"/>
          <p:cNvGrpSpPr/>
          <p:nvPr userDrawn="1"/>
        </p:nvGrpSpPr>
        <p:grpSpPr>
          <a:xfrm>
            <a:off x="7308850" y="912813"/>
            <a:ext cx="322263" cy="322262"/>
            <a:chOff x="7308304" y="912172"/>
            <a:chExt cx="323068" cy="323068"/>
          </a:xfrm>
        </p:grpSpPr>
        <p:sp>
          <p:nvSpPr>
            <p:cNvPr id="45" name="椭圆 44"/>
            <p:cNvSpPr/>
            <p:nvPr/>
          </p:nvSpPr>
          <p:spPr bwMode="auto">
            <a:xfrm>
              <a:off x="7308304" y="912172"/>
              <a:ext cx="323068" cy="323068"/>
            </a:xfrm>
            <a:prstGeom prst="ellipse">
              <a:avLst/>
            </a:prstGeom>
            <a:solidFill>
              <a:schemeClr val="tx1">
                <a:lumMod val="75000"/>
                <a:lumOff val="25000"/>
                <a:alpha val="31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mn-ea"/>
                <a:ea typeface="+mn-ea"/>
                <a:cs typeface="+mn-cs"/>
              </a:endParaRPr>
            </a:p>
          </p:txBody>
        </p:sp>
        <p:pic>
          <p:nvPicPr>
            <p:cNvPr id="1050" name="Picture 11"/>
            <p:cNvPicPr>
              <a:picLocks noChangeAspect="1"/>
            </p:cNvPicPr>
            <p:nvPr/>
          </p:nvPicPr>
          <p:blipFill>
            <a:blip r:embed="rId18"/>
            <a:stretch>
              <a:fillRect/>
            </a:stretch>
          </p:blipFill>
          <p:spPr>
            <a:xfrm>
              <a:off x="7368238" y="989568"/>
              <a:ext cx="203200" cy="168275"/>
            </a:xfrm>
            <a:prstGeom prst="rect">
              <a:avLst/>
            </a:prstGeom>
            <a:noFill/>
            <a:ln w="9525">
              <a:noFill/>
            </a:ln>
          </p:spPr>
        </p:pic>
      </p:gr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组合 18"/>
          <p:cNvGrpSpPr/>
          <p:nvPr userDrawn="1"/>
        </p:nvGrpSpPr>
        <p:grpSpPr>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grpSp>
      <p:sp>
        <p:nvSpPr>
          <p:cNvPr id="11" name="矩形 10"/>
          <p:cNvSpPr/>
          <p:nvPr/>
        </p:nvSpPr>
        <p:spPr bwMode="auto">
          <a:xfrm>
            <a:off x="8167688" y="5049838"/>
            <a:ext cx="976313" cy="9366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
        <p:nvSpPr>
          <p:cNvPr id="22" name="矩形 22"/>
          <p:cNvSpPr>
            <a:spLocks noChangeArrowheads="1"/>
          </p:cNvSpPr>
          <p:nvPr/>
        </p:nvSpPr>
        <p:spPr bwMode="auto">
          <a:xfrm>
            <a:off x="0" y="5049838"/>
            <a:ext cx="8113713" cy="9366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8" y="5049838"/>
            <a:ext cx="976313" cy="9366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
        <p:nvSpPr>
          <p:cNvPr id="22" name="矩形 22"/>
          <p:cNvSpPr>
            <a:spLocks noChangeArrowheads="1"/>
          </p:cNvSpPr>
          <p:nvPr/>
        </p:nvSpPr>
        <p:spPr bwMode="auto">
          <a:xfrm>
            <a:off x="0" y="5049838"/>
            <a:ext cx="8113713" cy="9366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schemeClr val="tx1"/>
              </a:solidFill>
              <a:effectLst/>
              <a:uLnTx/>
              <a:uFillTx/>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sldNum="0" hdr="0" ftr="0" dt="0"/>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Lst>
  <p:hf sldNum="0"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黑体" panose="02010609060101010101" pitchFamily="49"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8" y="5049838"/>
            <a:ext cx="976313" cy="9366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
        <p:nvSpPr>
          <p:cNvPr id="22" name="矩形 22"/>
          <p:cNvSpPr>
            <a:spLocks noChangeArrowheads="1"/>
          </p:cNvSpPr>
          <p:nvPr/>
        </p:nvSpPr>
        <p:spPr bwMode="auto">
          <a:xfrm>
            <a:off x="0" y="5049838"/>
            <a:ext cx="8113713" cy="9366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68" r:id="rId1"/>
    <p:sldLayoutId id="2147483669" r:id="rId2"/>
  </p:sldLayoutIdLst>
  <p:hf sldNum="0" hdr="0" ftr="0" dt="0"/>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3000" indent="-22860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8" y="5049838"/>
            <a:ext cx="976313" cy="9366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
        <p:nvSpPr>
          <p:cNvPr id="22" name="矩形 22"/>
          <p:cNvSpPr>
            <a:spLocks noChangeArrowheads="1"/>
          </p:cNvSpPr>
          <p:nvPr/>
        </p:nvSpPr>
        <p:spPr bwMode="auto">
          <a:xfrm>
            <a:off x="0" y="5049838"/>
            <a:ext cx="8113713" cy="9366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Lst>
  <p:hf sldNum="0" hdr="0" ftr="0" dt="0"/>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1630" indent="-34163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680" indent="-28448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1730" indent="-22733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598930" indent="-22733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6130" indent="-22733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7170" name="组合 18"/>
          <p:cNvGrpSpPr/>
          <p:nvPr userDrawn="1"/>
        </p:nvGrpSpPr>
        <p:grpSpPr>
          <a:xfrm>
            <a:off x="493713" y="219075"/>
            <a:ext cx="92075" cy="314325"/>
            <a:chOff x="457200" y="427038"/>
            <a:chExt cx="127000" cy="431800"/>
          </a:xfrm>
        </p:grpSpPr>
        <p:sp>
          <p:nvSpPr>
            <p:cNvPr id="8" name="圆角矩形 1"/>
            <p:cNvSpPr>
              <a:spLocks noChangeArrowheads="1"/>
            </p:cNvSpPr>
            <p:nvPr/>
          </p:nvSpPr>
          <p:spPr bwMode="auto">
            <a:xfrm>
              <a:off x="457200" y="427038"/>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
          <p:nvSpPr>
            <p:cNvPr id="9" name="圆角矩形 23"/>
            <p:cNvSpPr>
              <a:spLocks noChangeArrowheads="1"/>
            </p:cNvSpPr>
            <p:nvPr/>
          </p:nvSpPr>
          <p:spPr bwMode="auto">
            <a:xfrm>
              <a:off x="457200" y="579695"/>
              <a:ext cx="127000" cy="126487"/>
            </a:xfrm>
            <a:prstGeom prst="roundRect">
              <a:avLst>
                <a:gd name="adj" fmla="val 16667"/>
              </a:avLst>
            </a:prstGeom>
            <a:solidFill>
              <a:srgbClr val="C00000"/>
            </a:solidFill>
            <a:ln>
              <a:noFill/>
            </a:ln>
            <a:extLst>
              <a:ext uri="{91240B29-F687-4F45-9708-019B960494DF}">
                <a14:hiddenLine xmlns:a14="http://schemas.microsoft.com/office/drawing/2010/main" w="9525">
                  <a:solidFill>
                    <a:srgbClr val="000000"/>
                  </a:solidFill>
                  <a:round/>
                </a14:hiddenLine>
              </a:ext>
            </a:extLst>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
          <p:nvSpPr>
            <p:cNvPr id="10" name="圆角矩形 24"/>
            <p:cNvSpPr>
              <a:spLocks noChangeArrowheads="1"/>
            </p:cNvSpPr>
            <p:nvPr/>
          </p:nvSpPr>
          <p:spPr bwMode="auto">
            <a:xfrm>
              <a:off x="457200" y="732351"/>
              <a:ext cx="127000" cy="126487"/>
            </a:xfrm>
            <a:prstGeom prst="roundRect">
              <a:avLst>
                <a:gd name="adj" fmla="val 16667"/>
              </a:avLst>
            </a:prstGeom>
            <a:solidFill>
              <a:schemeClr val="tx1">
                <a:lumMod val="75000"/>
                <a:lumOff val="25000"/>
              </a:schemeClr>
            </a:solidFill>
            <a:ln>
              <a:noFill/>
            </a:ln>
            <a:effectLst/>
          </p:spPr>
          <p:txBody>
            <a:bodyPr/>
            <a:lstStyle>
              <a:lvl1pPr>
                <a:defRPr>
                  <a:solidFill>
                    <a:schemeClr val="tx1"/>
                  </a:solidFill>
                  <a:latin typeface="Segoe UI" panose="020B0502040204020203" pitchFamily="34" charset="0"/>
                  <a:ea typeface="微软雅黑" panose="020B0503020204020204" pitchFamily="34" charset="-122"/>
                </a:defRPr>
              </a:lvl1pPr>
              <a:lvl2pPr marL="742950" indent="-285750">
                <a:defRPr>
                  <a:solidFill>
                    <a:schemeClr val="tx1"/>
                  </a:solidFill>
                  <a:latin typeface="Segoe UI" panose="020B0502040204020203" pitchFamily="34" charset="0"/>
                  <a:ea typeface="微软雅黑" panose="020B0503020204020204" pitchFamily="34" charset="-122"/>
                </a:defRPr>
              </a:lvl2pPr>
              <a:lvl3pPr marL="1143000" indent="-228600">
                <a:defRPr>
                  <a:solidFill>
                    <a:schemeClr val="tx1"/>
                  </a:solidFill>
                  <a:latin typeface="Segoe UI" panose="020B0502040204020203" pitchFamily="34" charset="0"/>
                  <a:ea typeface="微软雅黑" panose="020B0503020204020204" pitchFamily="34" charset="-122"/>
                </a:defRPr>
              </a:lvl3pPr>
              <a:lvl4pPr marL="1600200" indent="-228600">
                <a:defRPr>
                  <a:solidFill>
                    <a:schemeClr val="tx1"/>
                  </a:solidFill>
                  <a:latin typeface="Segoe UI" panose="020B0502040204020203" pitchFamily="34" charset="0"/>
                  <a:ea typeface="微软雅黑" panose="020B0503020204020204" pitchFamily="34" charset="-122"/>
                </a:defRPr>
              </a:lvl4pPr>
              <a:lvl5pPr marL="2057400" indent="-228600">
                <a:defRPr>
                  <a:solidFill>
                    <a:schemeClr val="tx1"/>
                  </a:solidFill>
                  <a:latin typeface="Segoe UI" panose="020B0502040204020203" pitchFamily="34" charset="0"/>
                  <a:ea typeface="微软雅黑" panose="020B0503020204020204" pitchFamily="34"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Segoe UI" panose="020B0502040204020203" pitchFamily="34" charset="0"/>
                  <a:ea typeface="微软雅黑" panose="020B0503020204020204" pitchFamily="34" charset="-122"/>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grpSp>
      <p:sp>
        <p:nvSpPr>
          <p:cNvPr id="11" name="矩形 10"/>
          <p:cNvSpPr/>
          <p:nvPr/>
        </p:nvSpPr>
        <p:spPr bwMode="auto">
          <a:xfrm>
            <a:off x="8167688" y="5049838"/>
            <a:ext cx="976313" cy="9366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
        <p:nvSpPr>
          <p:cNvPr id="22" name="矩形 22"/>
          <p:cNvSpPr>
            <a:spLocks noChangeArrowheads="1"/>
          </p:cNvSpPr>
          <p:nvPr/>
        </p:nvSpPr>
        <p:spPr bwMode="auto">
          <a:xfrm>
            <a:off x="0" y="5049838"/>
            <a:ext cx="8113713" cy="9366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Lst>
  <p:hf sldNum="0" hdr="0" ftr="0" dt="0"/>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1630" indent="-34163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680" indent="-28448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1730" indent="-22733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598930" indent="-22733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6130" indent="-22733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1" name="矩形 10"/>
          <p:cNvSpPr/>
          <p:nvPr/>
        </p:nvSpPr>
        <p:spPr bwMode="auto">
          <a:xfrm>
            <a:off x="8167688" y="5049838"/>
            <a:ext cx="976313" cy="93663"/>
          </a:xfrm>
          <a:prstGeom prst="rect">
            <a:avLst/>
          </a:prstGeom>
          <a:solidFill>
            <a:schemeClr val="tx1">
              <a:lumMod val="75000"/>
              <a:lumOff val="25000"/>
            </a:schemeClr>
          </a:solidFill>
          <a:ln w="9525" cap="flat" cmpd="sng" algn="ctr">
            <a:noFill/>
            <a:prstDash val="solid"/>
            <a:round/>
            <a:headEnd type="none" w="med" len="med"/>
            <a:tailEnd type="none" w="med" len="med"/>
          </a:ln>
          <a:effectLst/>
        </p:spPr>
        <p:txBody>
          <a:body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
        <p:nvSpPr>
          <p:cNvPr id="22" name="矩形 22"/>
          <p:cNvSpPr>
            <a:spLocks noChangeArrowheads="1"/>
          </p:cNvSpPr>
          <p:nvPr/>
        </p:nvSpPr>
        <p:spPr bwMode="auto">
          <a:xfrm>
            <a:off x="0" y="5049838"/>
            <a:ext cx="8113713" cy="93663"/>
          </a:xfrm>
          <a:prstGeom prst="rect">
            <a:avLst/>
          </a:prstGeom>
          <a:solidFill>
            <a:srgbClr val="C00000"/>
          </a:solidFill>
          <a:ln>
            <a:noFill/>
          </a:ln>
        </p:spPr>
        <p:txBody>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defRPr/>
            </a:pPr>
            <a:endParaRPr kumimoji="0" lang="zh-CN" altLang="en-US" sz="1800" b="0" i="0" u="none" strike="noStrike" kern="1200" cap="none" spc="0" normalizeH="0" baseline="0" noProof="0">
              <a:ln>
                <a:noFill/>
              </a:ln>
              <a:solidFill>
                <a:prstClr val="black"/>
              </a:solidFill>
              <a:effectLst/>
              <a:uLnTx/>
              <a:uFillTx/>
              <a:latin typeface="Segoe UI" panose="020B0502040204020203" pitchFamily="34" charset="0"/>
              <a:ea typeface="微软雅黑" panose="020B0503020204020204" pitchFamily="34" charset="-122"/>
              <a:cs typeface="+mn-cs"/>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Lst>
  <p:hf sldNum="0" hdr="0" ftr="0" dt="0"/>
  <p:txStyles>
    <p:titleStyle>
      <a:lvl1pPr algn="l" rtl="0" eaLnBrk="0" fontAlgn="base" hangingPunct="0">
        <a:spcBef>
          <a:spcPct val="0"/>
        </a:spcBef>
        <a:spcAft>
          <a:spcPct val="0"/>
        </a:spcAft>
        <a:defRPr sz="2400" b="1" kern="1200">
          <a:solidFill>
            <a:schemeClr val="tx1"/>
          </a:solidFill>
          <a:latin typeface="黑体" panose="02010609060101010101" pitchFamily="49" charset="-122"/>
          <a:ea typeface="黑体" panose="02010609060101010101" pitchFamily="49" charset="-122"/>
          <a:cs typeface="+mj-cs"/>
        </a:defRPr>
      </a:lvl1pPr>
      <a:lvl2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2pPr>
      <a:lvl3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3pPr>
      <a:lvl4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4pPr>
      <a:lvl5pPr algn="l" rtl="0" eaLnBrk="0" fontAlgn="base" hangingPunct="0">
        <a:spcBef>
          <a:spcPct val="0"/>
        </a:spcBef>
        <a:spcAft>
          <a:spcPct val="0"/>
        </a:spcAft>
        <a:defRPr sz="2400" b="1">
          <a:solidFill>
            <a:schemeClr val="tx1"/>
          </a:solidFill>
          <a:latin typeface="黑体" panose="02010609060101010101" pitchFamily="49" charset="-122"/>
          <a:ea typeface="黑体" panose="02010609060101010101" pitchFamily="49" charset="-122"/>
        </a:defRPr>
      </a:lvl5pPr>
      <a:lvl6pPr marL="4572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6pPr>
      <a:lvl7pPr marL="9144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7pPr>
      <a:lvl8pPr marL="13716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8pPr>
      <a:lvl9pPr marL="1828800" algn="l" rtl="0" fontAlgn="base">
        <a:spcBef>
          <a:spcPct val="0"/>
        </a:spcBef>
        <a:spcAft>
          <a:spcPct val="0"/>
        </a:spcAft>
        <a:defRPr sz="2400" b="1">
          <a:solidFill>
            <a:schemeClr val="tx1"/>
          </a:solidFill>
          <a:latin typeface="黑体" panose="02010609060101010101" pitchFamily="49" charset="-122"/>
          <a:ea typeface="黑体" panose="02010609060101010101" pitchFamily="49" charset="-122"/>
        </a:defRPr>
      </a:lvl9pPr>
    </p:titleStyle>
    <p:bodyStyle>
      <a:lvl1pPr marL="341630" indent="-34163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1680" indent="-284480" algn="l" rtl="0" eaLnBrk="0" fontAlgn="base" hangingPunct="0">
        <a:spcBef>
          <a:spcPct val="20000"/>
        </a:spcBef>
        <a:spcAft>
          <a:spcPct val="0"/>
        </a:spcAft>
        <a:buFont typeface="Arial" panose="020B0604020202020204" pitchFamily="34" charset="0"/>
        <a:buChar char="–"/>
        <a:defRPr b="1" kern="1200">
          <a:solidFill>
            <a:schemeClr val="tx1"/>
          </a:solidFill>
          <a:latin typeface="黑体" panose="02010609060101010101" pitchFamily="49" charset="-122"/>
          <a:ea typeface="黑体" panose="02010609060101010101" pitchFamily="49" charset="-122"/>
          <a:cs typeface="+mn-cs"/>
        </a:defRPr>
      </a:lvl2pPr>
      <a:lvl3pPr marL="1141730" indent="-227330" algn="l" rtl="0" eaLnBrk="0" fontAlgn="base" hangingPunct="0">
        <a:spcBef>
          <a:spcPct val="20000"/>
        </a:spcBef>
        <a:spcAft>
          <a:spcPct val="0"/>
        </a:spcAft>
        <a:buFont typeface="Arial" panose="020B0604020202020204" pitchFamily="34" charset="0"/>
        <a:buChar char="•"/>
        <a:defRPr sz="1400" b="1" kern="1200">
          <a:solidFill>
            <a:schemeClr val="tx1"/>
          </a:solidFill>
          <a:latin typeface="黑体" panose="02010609060101010101" pitchFamily="49" charset="-122"/>
          <a:ea typeface="黑体" panose="02010609060101010101" pitchFamily="49" charset="-122"/>
          <a:cs typeface="+mn-cs"/>
        </a:defRPr>
      </a:lvl3pPr>
      <a:lvl4pPr marL="1598930" indent="-22733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6130" indent="-22733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3.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4.xml"/><Relationship Id="rId1" Type="http://schemas.openxmlformats.org/officeDocument/2006/relationships/image" Target="../media/image26.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1.xml"/><Relationship Id="rId1" Type="http://schemas.openxmlformats.org/officeDocument/2006/relationships/image" Target="../media/image2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4.xml"/><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4.xml"/><Relationship Id="rId1"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1.xml"/><Relationship Id="rId1" Type="http://schemas.openxmlformats.org/officeDocument/2006/relationships/image" Target="../media/image30.pn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3.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1.xml"/><Relationship Id="rId1" Type="http://schemas.openxmlformats.org/officeDocument/2006/relationships/image" Target="../media/image31.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1.xml"/><Relationship Id="rId1"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1.xml"/><Relationship Id="rId1" Type="http://schemas.openxmlformats.org/officeDocument/2006/relationships/image" Target="../media/image33.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1.xml"/><Relationship Id="rId1" Type="http://schemas.openxmlformats.org/officeDocument/2006/relationships/image" Target="../media/image3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13.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1.xml"/><Relationship Id="rId1" Type="http://schemas.openxmlformats.org/officeDocument/2006/relationships/image" Target="../media/image34.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1.xml"/><Relationship Id="rId1" Type="http://schemas.openxmlformats.org/officeDocument/2006/relationships/image" Target="../media/image3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1.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1.xml"/><Relationship Id="rId1" Type="http://schemas.openxmlformats.org/officeDocument/2006/relationships/image" Target="../media/image36.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21.xml"/><Relationship Id="rId1" Type="http://schemas.openxmlformats.org/officeDocument/2006/relationships/image" Target="../media/image37.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1.xml"/><Relationship Id="rId1" Type="http://schemas.openxmlformats.org/officeDocument/2006/relationships/image" Target="../media/image38.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21.xml"/><Relationship Id="rId1" Type="http://schemas.openxmlformats.org/officeDocument/2006/relationships/image" Target="../media/image31.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1.xml"/><Relationship Id="rId1" Type="http://schemas.openxmlformats.org/officeDocument/2006/relationships/image" Target="../media/image3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1.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21.xml"/><Relationship Id="rId1" Type="http://schemas.openxmlformats.org/officeDocument/2006/relationships/image" Target="../media/image39.png"/></Relationships>
</file>

<file path=ppt/slides/_rels/slide51.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4" Type="http://schemas.openxmlformats.org/officeDocument/2006/relationships/notesSlide" Target="../notesSlides/notesSlide48.xml"/><Relationship Id="rId13" Type="http://schemas.openxmlformats.org/officeDocument/2006/relationships/slideLayout" Target="../slideLayouts/slideLayout21.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1.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1.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3"/>
          <p:cNvSpPr txBox="1"/>
          <p:nvPr/>
        </p:nvSpPr>
        <p:spPr>
          <a:xfrm>
            <a:off x="3959225" y="2211388"/>
            <a:ext cx="1181100" cy="646112"/>
          </a:xfrm>
          <a:prstGeom prst="rect">
            <a:avLst/>
          </a:prstGeom>
          <a:noFill/>
          <a:ln w="9525">
            <a:noFill/>
          </a:ln>
        </p:spPr>
        <p:txBody>
          <a:bodyPr wrap="none" anchor="ctr" anchorCtr="0">
            <a:spAutoFit/>
          </a:bodyPr>
          <a:lstStyle/>
          <a:p>
            <a:pPr algn="ctr"/>
            <a:r>
              <a:rPr lang="en-US" altLang="zh-CN" sz="3600" b="1" dirty="0">
                <a:solidFill>
                  <a:srgbClr val="262626"/>
                </a:solidFill>
                <a:latin typeface="微软雅黑" panose="020B0503020204020204" pitchFamily="34" charset="-122"/>
                <a:ea typeface="微软雅黑" panose="020B0503020204020204" pitchFamily="34" charset="-122"/>
              </a:rPr>
              <a:t>IO</a:t>
            </a:r>
            <a:r>
              <a:rPr lang="zh-CN" altLang="en-US" sz="3600" b="1" dirty="0">
                <a:solidFill>
                  <a:srgbClr val="262626"/>
                </a:solidFill>
                <a:latin typeface="微软雅黑" panose="020B0503020204020204" pitchFamily="34" charset="-122"/>
                <a:ea typeface="微软雅黑" panose="020B0503020204020204" pitchFamily="34" charset="-122"/>
              </a:rPr>
              <a:t>流</a:t>
            </a:r>
            <a:endParaRPr lang="zh-CN" altLang="en-US" sz="3600" b="1"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lstStyle/>
          <a:p>
            <a:pPr eaLnBrk="1" hangingPunct="1"/>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MH_Others_3"/>
          <p:cNvSpPr>
            <a:spLocks noChangeArrowheads="1"/>
          </p:cNvSpPr>
          <p:nvPr>
            <p:custDataLst>
              <p:tags r:id="rId3"/>
            </p:custDataLst>
          </p:nvPr>
        </p:nvSpPr>
        <p:spPr bwMode="auto">
          <a:xfrm>
            <a:off x="1331638" y="1759696"/>
            <a:ext cx="734366" cy="734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录</a:t>
            </a:r>
            <a:endParaRPr kumimoji="0" lang="zh-CN" altLang="en-US" sz="4400" b="1" i="0" u="none" strike="noStrike" kern="1200" cap="none" spc="0" normalizeH="0" baseline="0" noProof="0" dirty="0">
              <a:ln w="3175">
                <a:solidFill>
                  <a:srgbClr val="FFFFFF"/>
                </a:solid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0245" name="TextBox 9"/>
          <p:cNvSpPr txBox="1">
            <a:spLocks noChangeArrowheads="1"/>
          </p:cNvSpPr>
          <p:nvPr/>
        </p:nvSpPr>
        <p:spPr bwMode="auto">
          <a:xfrm>
            <a:off x="3502025" y="1911350"/>
            <a:ext cx="4319588" cy="1383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Calibri" panose="020F0502020204030204" pitchFamily="34" charset="0"/>
                <a:ea typeface="宋体" panose="02010600030101010101" pitchFamily="2" charset="-122"/>
              </a:defRPr>
            </a:lvl1pPr>
            <a:lvl2pPr marL="628650" indent="-1714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628650" marR="0" lvl="1" indent="-171450" algn="l" defTabSz="914400" rtl="0" eaLnBrk="0" fontAlgn="base" latinLnBrk="0" hangingPunct="0">
              <a:lnSpc>
                <a:spcPct val="200000"/>
              </a:lnSpc>
              <a:spcBef>
                <a:spcPct val="0"/>
              </a:spcBef>
              <a:spcAft>
                <a:spcPct val="0"/>
              </a:spcAft>
              <a:buClr>
                <a:schemeClr val="tx1">
                  <a:lumMod val="85000"/>
                  <a:lumOff val="15000"/>
                </a:schemeClr>
              </a:buClr>
              <a:buSzTx/>
              <a:buFont typeface="Wingdings" panose="05000000000000000000" pitchFamily="2" charset="2"/>
              <a:buChar char="u"/>
              <a:defRPr/>
            </a:pPr>
            <a:r>
              <a:rPr kumimoji="0" lang="en-US" altLang="zh-CN" sz="14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IO</a:t>
            </a:r>
            <a:r>
              <a:rPr kumimoji="0" lang="zh-CN" altLang="en-US" sz="14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流的概述和分类</a:t>
            </a:r>
            <a:endParaRPr kumimoji="0" lang="en-US" altLang="zh-CN" sz="140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628650" marR="0" lvl="1" indent="-171450" algn="l" defTabSz="914400" rtl="0" eaLnBrk="0" fontAlgn="base" latinLnBrk="0" hangingPunct="0">
              <a:lnSpc>
                <a:spcPct val="200000"/>
              </a:lnSpc>
              <a:spcBef>
                <a:spcPct val="0"/>
              </a:spcBef>
              <a:spcAft>
                <a:spcPct val="0"/>
              </a:spcAft>
              <a:buClr>
                <a:srgbClr val="FF0000"/>
              </a:buClr>
              <a:buSzTx/>
              <a:buFont typeface="Wingdings" panose="05000000000000000000" pitchFamily="2" charset="2"/>
              <a:buChar char="u"/>
              <a:defRPr/>
            </a:pPr>
            <a:r>
              <a:rPr kumimoji="0" lang="zh-CN" altLang="en-US" sz="1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 字节流与字节缓冲流</a:t>
            </a:r>
            <a:endParaRPr kumimoji="0" lang="zh-CN" altLang="zh-CN" sz="140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628650" marR="0" lvl="1" indent="-171450" algn="l" defTabSz="914400" rtl="0" eaLnBrk="0" fontAlgn="base" latinLnBrk="0" hangingPunct="0">
              <a:lnSpc>
                <a:spcPct val="200000"/>
              </a:lnSpc>
              <a:spcBef>
                <a:spcPct val="0"/>
              </a:spcBef>
              <a:spcAft>
                <a:spcPct val="0"/>
              </a:spcAft>
              <a:buClr>
                <a:srgbClr val="262626"/>
              </a:buClr>
              <a:buSzTx/>
              <a:buFont typeface="Wingdings" panose="05000000000000000000" pitchFamily="2" charset="2"/>
              <a:buChar char="u"/>
              <a:defRPr/>
            </a:pPr>
            <a:r>
              <a:rPr lang="zh-CN" altLang="en-US" sz="1400" dirty="0">
                <a:solidFill>
                  <a:srgbClr val="262626"/>
                </a:solidFill>
                <a:latin typeface="微软雅黑" panose="020B0503020204020204" pitchFamily="34" charset="-122"/>
                <a:ea typeface="微软雅黑" panose="020B0503020204020204" pitchFamily="34" charset="-122"/>
                <a:sym typeface="+mn-ea"/>
              </a:rPr>
              <a:t> 字符流</a:t>
            </a:r>
            <a:r>
              <a:rPr lang="zh-CN" altLang="en-US" sz="1400" dirty="0">
                <a:solidFill>
                  <a:srgbClr val="262626"/>
                </a:solidFill>
                <a:latin typeface="微软雅黑" panose="020B0503020204020204" pitchFamily="34" charset="-122"/>
                <a:ea typeface="微软雅黑" panose="020B0503020204020204" pitchFamily="34" charset="-122"/>
                <a:sym typeface="+mn-ea"/>
              </a:rPr>
              <a:t>与字符缓冲流</a:t>
            </a:r>
            <a:endParaRPr kumimoji="0" lang="en-US" altLang="zh-CN" sz="1400" b="0" i="0" u="none" strike="noStrike" kern="1200" cap="none" spc="0" normalizeH="0" baseline="0" noProof="0" dirty="0">
              <a:ln>
                <a:noFill/>
              </a:ln>
              <a:solidFill>
                <a:srgbClr val="262626"/>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字节输出流的顶层类</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1"/>
          <a:srcRect b="66644"/>
          <a:stretch>
            <a:fillRect/>
          </a:stretch>
        </p:blipFill>
        <p:spPr>
          <a:xfrm>
            <a:off x="1187450" y="1275080"/>
            <a:ext cx="6908800" cy="1224280"/>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字节输出流具体类</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21524" name="TextBox 2"/>
          <p:cNvSpPr txBox="1"/>
          <p:nvPr/>
        </p:nvSpPr>
        <p:spPr>
          <a:xfrm>
            <a:off x="755650" y="984250"/>
            <a:ext cx="3514725" cy="506730"/>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字节流写数据的类和构造方法</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972185" y="1923415"/>
            <a:ext cx="5664200" cy="1930400"/>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2"/>
          <p:cNvGraphicFramePr>
            <a:graphicFrameLocks noGrp="1"/>
          </p:cNvGraphicFramePr>
          <p:nvPr/>
        </p:nvGraphicFramePr>
        <p:xfrm>
          <a:off x="947738" y="1779588"/>
          <a:ext cx="6719887" cy="1728788"/>
        </p:xfrm>
        <a:graphic>
          <a:graphicData uri="http://schemas.openxmlformats.org/drawingml/2006/table">
            <a:tbl>
              <a:tblPr/>
              <a:tblGrid>
                <a:gridCol w="2333352"/>
                <a:gridCol w="4386535"/>
              </a:tblGrid>
              <a:tr h="432197">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endPar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endPar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91418" marR="91418" marT="45754" marB="45754"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r>
              <a:tr h="432197">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void write​(int b)</a:t>
                      </a:r>
                      <a:endParaRPr kumimoji="0" lang="zh-CN" altLang="en-US" sz="1000" b="0" i="0" u="none" strike="noStrike" cap="none" normalizeH="0" baseline="0" dirty="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一次写一个字节数据</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r>
              <a:tr h="432197">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void write​(byte[] b)</a:t>
                      </a:r>
                      <a:endParaRPr kumimoji="0" lang="zh-CN" altLang="en-US" sz="1000" b="0" i="0" u="none" strike="noStrike" cap="none" normalizeH="0" baseline="0" dirty="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一次写一个字节数组数据</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r>
              <a:tr h="432197">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void write​(byte[] b, int off, int </a:t>
                      </a:r>
                      <a:r>
                        <a:rPr lang="en-US" altLang="zh-CN" sz="1000" kern="1200" dirty="0" err="1">
                          <a:solidFill>
                            <a:schemeClr val="tx1">
                              <a:lumMod val="85000"/>
                              <a:lumOff val="15000"/>
                            </a:schemeClr>
                          </a:solidFill>
                          <a:latin typeface="微软雅黑" panose="020B0503020204020204" pitchFamily="34" charset="-122"/>
                          <a:ea typeface="微软雅黑" panose="020B0503020204020204" pitchFamily="34" charset="-122"/>
                          <a:cs typeface="+mn-cs"/>
                        </a:rPr>
                        <a:t>len</a:t>
                      </a:r>
                      <a:r>
                        <a:rPr lang="en-US" altLang="zh-CN" sz="1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rPr>
                        <a:t>)</a:t>
                      </a:r>
                      <a:endParaRPr lang="zh-CN" altLang="en-US" sz="1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algn="l" fontAlgn="auto">
                        <a:lnSpc>
                          <a:spcPct val="150000"/>
                        </a:lnSpc>
                        <a:spcBef>
                          <a:spcPts val="0"/>
                        </a:spcBef>
                        <a:spcAft>
                          <a:spcPts val="0"/>
                        </a:spcAft>
                        <a:buFont typeface="Wingdings" panose="05000000000000000000" pitchFamily="2" charset="2"/>
                        <a:buNone/>
                        <a:defRPr/>
                      </a:pPr>
                      <a:r>
                        <a:rPr lang="zh-CN" altLang="en-US" sz="1000" dirty="0">
                          <a:solidFill>
                            <a:schemeClr val="tx1">
                              <a:lumMod val="85000"/>
                              <a:lumOff val="15000"/>
                            </a:schemeClr>
                          </a:solidFill>
                          <a:latin typeface="微软雅黑" panose="020B0503020204020204" pitchFamily="34" charset="-122"/>
                          <a:ea typeface="微软雅黑" panose="020B0503020204020204" pitchFamily="34" charset="-122"/>
                        </a:rPr>
                        <a:t>一次写一个字节数组的部分数据 </a:t>
                      </a:r>
                      <a:endPar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18" marR="91418" marT="45754" marB="45754"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r>
            </a:tbl>
          </a:graphicData>
        </a:graphic>
      </p:graphicFrame>
      <p:sp>
        <p:nvSpPr>
          <p:cNvPr id="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字节输出流具体类</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21524" name="TextBox 2"/>
          <p:cNvSpPr txBox="1"/>
          <p:nvPr/>
        </p:nvSpPr>
        <p:spPr>
          <a:xfrm>
            <a:off x="755650" y="984250"/>
            <a:ext cx="3514725" cy="506730"/>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字节流写数据的成员方法</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字节输出流使用</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1116013" y="1771650"/>
            <a:ext cx="7488238" cy="306388"/>
          </a:xfrm>
          <a:prstGeom prst="rect">
            <a:avLst/>
          </a:prstGeom>
          <a:noFill/>
        </p:spPr>
        <p:txBody>
          <a:bodyPr>
            <a:spAutoFit/>
          </a:bodyPr>
          <a:lstStyle/>
          <a:p>
            <a:pPr marL="267970" marR="0" indent="-26797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创建字节输出流对象。</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20484" name="TextBox 2"/>
          <p:cNvSpPr txBox="1"/>
          <p:nvPr/>
        </p:nvSpPr>
        <p:spPr>
          <a:xfrm>
            <a:off x="755650" y="984250"/>
            <a:ext cx="3514725" cy="506730"/>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字节流写数据</a:t>
            </a:r>
            <a:r>
              <a:rPr lang="zh-CN" altLang="en-US" sz="1800" b="1" dirty="0">
                <a:solidFill>
                  <a:srgbClr val="404040"/>
                </a:solidFill>
                <a:latin typeface="微软雅黑" panose="020B0503020204020204" pitchFamily="34" charset="-122"/>
                <a:ea typeface="微软雅黑" panose="020B0503020204020204" pitchFamily="34" charset="-122"/>
                <a:sym typeface="+mn-ea"/>
              </a:rPr>
              <a:t>步骤:</a:t>
            </a:r>
            <a:endParaRPr lang="zh-CN" altLang="en-US" sz="1800" b="1" dirty="0">
              <a:solidFill>
                <a:srgbClr val="404040"/>
              </a:solidFill>
              <a:latin typeface="微软雅黑" panose="020B0503020204020204" pitchFamily="34" charset="-122"/>
              <a:ea typeface="微软雅黑" panose="020B0503020204020204" pitchFamily="34" charset="-122"/>
              <a:sym typeface="+mn-ea"/>
            </a:endParaRPr>
          </a:p>
        </p:txBody>
      </p:sp>
      <p:sp>
        <p:nvSpPr>
          <p:cNvPr id="12" name="TextBox 10"/>
          <p:cNvSpPr txBox="1"/>
          <p:nvPr/>
        </p:nvSpPr>
        <p:spPr>
          <a:xfrm>
            <a:off x="1125538" y="3724275"/>
            <a:ext cx="7488238" cy="306388"/>
          </a:xfrm>
          <a:prstGeom prst="rect">
            <a:avLst/>
          </a:prstGeom>
          <a:noFill/>
        </p:spPr>
        <p:txBody>
          <a:bodyPr>
            <a:spAutoFit/>
          </a:bodyPr>
          <a:lstStyle/>
          <a:p>
            <a:pPr marL="267970" marR="0" indent="-267970" defTabSz="914400" eaLnBrk="1" fontAlgn="auto" hangingPunct="1">
              <a:lnSpc>
                <a:spcPct val="150000"/>
              </a:lnSpc>
              <a:spcBef>
                <a:spcPts val="0"/>
              </a:spcBef>
              <a:spcAft>
                <a:spcPts val="0"/>
              </a:spcAft>
              <a:buClrTx/>
              <a:buSzTx/>
              <a:buFont typeface="+mj-ea"/>
              <a:buAutoNum type="circleNumDbPlain" startAt="3"/>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释放资源</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13" name="TextBox 10"/>
          <p:cNvSpPr txBox="1"/>
          <p:nvPr/>
        </p:nvSpPr>
        <p:spPr>
          <a:xfrm>
            <a:off x="1125538" y="2787650"/>
            <a:ext cx="7488238" cy="306388"/>
          </a:xfrm>
          <a:prstGeom prst="rect">
            <a:avLst/>
          </a:prstGeom>
          <a:noFill/>
        </p:spPr>
        <p:txBody>
          <a:bodyPr>
            <a:spAutoFit/>
          </a:bodyPr>
          <a:lstStyle/>
          <a:p>
            <a:pPr marL="267970" marR="0" indent="-267970" defTabSz="914400" eaLnBrk="1" fontAlgn="auto" hangingPunct="1">
              <a:lnSpc>
                <a:spcPct val="150000"/>
              </a:lnSpc>
              <a:spcBef>
                <a:spcPts val="0"/>
              </a:spcBef>
              <a:spcAft>
                <a:spcPts val="0"/>
              </a:spcAft>
              <a:buClrTx/>
              <a:buSzTx/>
              <a:buFont typeface="+mj-ea"/>
              <a:buAutoNum type="circleNumDbPlain" startAt="2"/>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写数据</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14" name="TextBox 10"/>
          <p:cNvSpPr txBox="1"/>
          <p:nvPr/>
        </p:nvSpPr>
        <p:spPr>
          <a:xfrm>
            <a:off x="1833563" y="2022475"/>
            <a:ext cx="7488238" cy="81915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注意事项：</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如果文件不存在，就创建。</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如果文件存在就清空。</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5" name="TextBox 10"/>
          <p:cNvSpPr txBox="1"/>
          <p:nvPr/>
        </p:nvSpPr>
        <p:spPr>
          <a:xfrm>
            <a:off x="1865313" y="3098800"/>
            <a:ext cx="7488238" cy="576263"/>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注意事项：</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写出的整数，实际写出的是整数在码表上对应的字母。</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6" name="TextBox 10"/>
          <p:cNvSpPr txBox="1"/>
          <p:nvPr/>
        </p:nvSpPr>
        <p:spPr>
          <a:xfrm>
            <a:off x="1858963" y="4083050"/>
            <a:ext cx="7488238" cy="57785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注意事项：</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每次使用完流必须要释放资源。</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a:t>
            </a:r>
            <a:r>
              <a:rPr lang="zh-CN" altLang="en-US" sz="2400" b="1" kern="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输出</a:t>
            </a: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流注意事项</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900113" y="1590675"/>
            <a:ext cx="7488238" cy="227330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字节流写数据如何实现换行呢？</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写完数据后，加换行符</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457200" marR="0" lvl="1" indent="0" algn="l" defTabSz="914400" rtl="0" eaLnBrk="1" fontAlgn="auto" latinLnBrk="0" hangingPunct="1">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windows:</a:t>
            </a: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\r\n</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auto" latinLnBrk="0" hangingPunct="1">
              <a:lnSpc>
                <a:spcPct val="150000"/>
              </a:lnSpc>
              <a:spcBef>
                <a:spcPts val="0"/>
              </a:spcBef>
              <a:spcAft>
                <a:spcPts val="0"/>
              </a:spcAft>
              <a:buClrTx/>
              <a:buSzTx/>
              <a:buFontTx/>
              <a:buNone/>
              <a:defRPr/>
            </a:pPr>
            <a:r>
              <a:rPr kumimoji="0" lang="en-US" altLang="zh-CN" sz="105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linux</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\n</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457200" marR="0" lvl="1" indent="0" algn="l" defTabSz="914400" rtl="0" eaLnBrk="1" fontAlgn="auto" latinLnBrk="0" hangingPunct="1">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mac:</a:t>
            </a: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\r</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字节流写数据如何实现追加写入呢？</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public FileOutputStream​(String name</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boolean append</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创建文件输出流以指定的名称写入文件。如果第二个参数为</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true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，不会清空文件里面的内容</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22532" name="TextBox 2"/>
          <p:cNvSpPr txBox="1"/>
          <p:nvPr/>
        </p:nvSpPr>
        <p:spPr>
          <a:xfrm>
            <a:off x="755650" y="771525"/>
            <a:ext cx="3514725" cy="458788"/>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字节流写数据的两个小问题</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字节输出流总结</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7" name="TextBox 10"/>
          <p:cNvSpPr txBox="1"/>
          <p:nvPr/>
        </p:nvSpPr>
        <p:spPr>
          <a:xfrm>
            <a:off x="1125538" y="1681163"/>
            <a:ext cx="7488238" cy="306388"/>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步骤：</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8" name="TextBox 10"/>
          <p:cNvSpPr txBox="1"/>
          <p:nvPr/>
        </p:nvSpPr>
        <p:spPr>
          <a:xfrm>
            <a:off x="1125538" y="3690938"/>
            <a:ext cx="7488238" cy="306388"/>
          </a:xfrm>
          <a:prstGeom prst="rect">
            <a:avLst/>
          </a:prstGeom>
          <a:noFill/>
        </p:spPr>
        <p:txBody>
          <a:bodyPr>
            <a:spAutoFit/>
          </a:bodyPr>
          <a:lstStyle/>
          <a:p>
            <a:pPr marL="267970" marR="0" indent="-267970" defTabSz="914400" eaLnBrk="1" fontAlgn="auto" hangingPunct="1">
              <a:lnSpc>
                <a:spcPct val="150000"/>
              </a:lnSpc>
              <a:spcBef>
                <a:spcPts val="0"/>
              </a:spcBef>
              <a:spcAft>
                <a:spcPts val="0"/>
              </a:spcAft>
              <a:buClrTx/>
              <a:buSzTx/>
              <a:buFont typeface="+mj-ea"/>
              <a:buAutoNum type="circleNumDbPlain" startAt="3"/>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释放资源</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9" name="TextBox 10"/>
          <p:cNvSpPr txBox="1"/>
          <p:nvPr/>
        </p:nvSpPr>
        <p:spPr>
          <a:xfrm>
            <a:off x="1125538" y="2787650"/>
            <a:ext cx="7488238" cy="306388"/>
          </a:xfrm>
          <a:prstGeom prst="rect">
            <a:avLst/>
          </a:prstGeom>
          <a:noFill/>
        </p:spPr>
        <p:txBody>
          <a:bodyPr>
            <a:spAutoFit/>
          </a:bodyPr>
          <a:lstStyle/>
          <a:p>
            <a:pPr marL="267970" marR="0" indent="-267970" defTabSz="914400" eaLnBrk="1" fontAlgn="auto" hangingPunct="1">
              <a:lnSpc>
                <a:spcPct val="150000"/>
              </a:lnSpc>
              <a:spcBef>
                <a:spcPts val="0"/>
              </a:spcBef>
              <a:spcAft>
                <a:spcPts val="0"/>
              </a:spcAft>
              <a:buClrTx/>
              <a:buSzTx/>
              <a:buFont typeface="+mj-ea"/>
              <a:buAutoNum type="circleNumDbPlain" startAt="2"/>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写数据</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10" name="TextBox 10"/>
          <p:cNvSpPr txBox="1"/>
          <p:nvPr/>
        </p:nvSpPr>
        <p:spPr>
          <a:xfrm>
            <a:off x="1125538" y="2003425"/>
            <a:ext cx="7488238" cy="334963"/>
          </a:xfrm>
          <a:prstGeom prst="rect">
            <a:avLst/>
          </a:prstGeom>
          <a:noFill/>
        </p:spPr>
        <p:txBody>
          <a:bodyPr>
            <a:spAutoFit/>
          </a:bodyPr>
          <a:lstStyle/>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创建字节输出流对象</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12" name="TextBox 10"/>
          <p:cNvSpPr txBox="1"/>
          <p:nvPr/>
        </p:nvSpPr>
        <p:spPr>
          <a:xfrm>
            <a:off x="1835150" y="2252663"/>
            <a:ext cx="7488238" cy="54927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文件不存在，就创建。</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文件存在就清空。如果不想被清空则加</a:t>
            </a:r>
            <a:r>
              <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true</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13" name="TextBox 10"/>
          <p:cNvSpPr txBox="1"/>
          <p:nvPr/>
        </p:nvSpPr>
        <p:spPr>
          <a:xfrm>
            <a:off x="1809750" y="3051175"/>
            <a:ext cx="7488238" cy="33337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可以写一个字节，写一个字节数组，写一个字节数组的一部分</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14" name="TextBox 10"/>
          <p:cNvSpPr txBox="1"/>
          <p:nvPr/>
        </p:nvSpPr>
        <p:spPr>
          <a:xfrm>
            <a:off x="1801813" y="3357563"/>
            <a:ext cx="7488238" cy="33337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写一个回车换行：</a:t>
            </a:r>
            <a:r>
              <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\r\n</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25610" name="TextBox 2"/>
          <p:cNvSpPr txBox="1"/>
          <p:nvPr/>
        </p:nvSpPr>
        <p:spPr>
          <a:xfrm>
            <a:off x="755650" y="984250"/>
            <a:ext cx="3514725" cy="458788"/>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小结：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字节输入流的顶层类</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pic>
        <p:nvPicPr>
          <p:cNvPr id="3" name="图片 2"/>
          <p:cNvPicPr>
            <a:picLocks noChangeAspect="1"/>
          </p:cNvPicPr>
          <p:nvPr/>
        </p:nvPicPr>
        <p:blipFill>
          <a:blip r:embed="rId1"/>
          <a:stretch>
            <a:fillRect/>
          </a:stretch>
        </p:blipFill>
        <p:spPr>
          <a:xfrm>
            <a:off x="1547495" y="1203325"/>
            <a:ext cx="5441950" cy="1333500"/>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字节输入流的具体类</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1"/>
          <a:stretch>
            <a:fillRect/>
          </a:stretch>
        </p:blipFill>
        <p:spPr>
          <a:xfrm>
            <a:off x="899795" y="987425"/>
            <a:ext cx="7887335" cy="331216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字节输入流通用方法</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pic>
        <p:nvPicPr>
          <p:cNvPr id="4" name="图片 3"/>
          <p:cNvPicPr>
            <a:picLocks noChangeAspect="1"/>
          </p:cNvPicPr>
          <p:nvPr/>
        </p:nvPicPr>
        <p:blipFill>
          <a:blip r:embed="rId1"/>
          <a:stretch>
            <a:fillRect/>
          </a:stretch>
        </p:blipFill>
        <p:spPr>
          <a:xfrm>
            <a:off x="1115695" y="1779270"/>
            <a:ext cx="6540500" cy="1238250"/>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lstStyle/>
          <a:p>
            <a:pPr eaLnBrk="1" hangingPunct="1"/>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MH_Others_3"/>
          <p:cNvSpPr>
            <a:spLocks noChangeArrowheads="1"/>
          </p:cNvSpPr>
          <p:nvPr>
            <p:custDataLst>
              <p:tags r:id="rId3"/>
            </p:custDataLst>
          </p:nvPr>
        </p:nvSpPr>
        <p:spPr bwMode="auto">
          <a:xfrm>
            <a:off x="1331638" y="1759696"/>
            <a:ext cx="734366" cy="734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录</a:t>
            </a:r>
            <a:endParaRPr kumimoji="0" lang="zh-CN" altLang="en-US" sz="4400" b="1" i="0" u="none" strike="noStrike" kern="1200" cap="none" spc="0" normalizeH="0" baseline="0" noProof="0" dirty="0">
              <a:ln w="3175">
                <a:solidFill>
                  <a:srgbClr val="FFFFFF"/>
                </a:solid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0245" name="TextBox 9"/>
          <p:cNvSpPr txBox="1"/>
          <p:nvPr/>
        </p:nvSpPr>
        <p:spPr>
          <a:xfrm>
            <a:off x="3502025" y="1879600"/>
            <a:ext cx="4319588" cy="1383665"/>
          </a:xfrm>
          <a:prstGeom prst="rect">
            <a:avLst/>
          </a:prstGeom>
          <a:noFill/>
          <a:ln w="9525">
            <a:noFill/>
          </a:ln>
        </p:spPr>
        <p:txBody>
          <a:bodyPr>
            <a:spAutoFit/>
          </a:bodyPr>
          <a:lstStyle/>
          <a:p>
            <a:pPr marL="628650" lvl="1" indent="-171450">
              <a:lnSpc>
                <a:spcPct val="200000"/>
              </a:lnSpc>
              <a:buClr>
                <a:srgbClr val="FF0000"/>
              </a:buClr>
              <a:buFont typeface="Wingdings" panose="05000000000000000000" pitchFamily="2" charset="2"/>
              <a:buChar char="u"/>
            </a:pPr>
            <a:r>
              <a:rPr lang="en-US" altLang="zh-CN" sz="1400" dirty="0">
                <a:solidFill>
                  <a:srgbClr val="FF0000"/>
                </a:solidFill>
                <a:latin typeface="微软雅黑" panose="020B0503020204020204" pitchFamily="34" charset="-122"/>
                <a:ea typeface="微软雅黑" panose="020B0503020204020204" pitchFamily="34" charset="-122"/>
              </a:rPr>
              <a:t> IO</a:t>
            </a:r>
            <a:r>
              <a:rPr lang="zh-CN" altLang="en-US" sz="1400" dirty="0">
                <a:solidFill>
                  <a:srgbClr val="FF0000"/>
                </a:solidFill>
                <a:latin typeface="微软雅黑" panose="020B0503020204020204" pitchFamily="34" charset="-122"/>
                <a:ea typeface="微软雅黑" panose="020B0503020204020204" pitchFamily="34" charset="-122"/>
              </a:rPr>
              <a:t>流的概述和分类</a:t>
            </a:r>
            <a:endParaRPr lang="en-US" altLang="zh-CN" sz="1400" dirty="0">
              <a:solidFill>
                <a:srgbClr val="FF0000"/>
              </a:solidFill>
              <a:latin typeface="微软雅黑" panose="020B0503020204020204" pitchFamily="34" charset="-122"/>
              <a:ea typeface="微软雅黑" panose="020B0503020204020204" pitchFamily="34" charset="-122"/>
            </a:endParaRPr>
          </a:p>
          <a:p>
            <a:pPr marL="628650" lvl="1" indent="-171450">
              <a:lnSpc>
                <a:spcPct val="200000"/>
              </a:lnSpc>
              <a:buClr>
                <a:srgbClr val="262626"/>
              </a:buClr>
              <a:buFont typeface="Wingdings" panose="05000000000000000000" pitchFamily="2" charset="2"/>
              <a:buChar char="u"/>
            </a:pPr>
            <a:r>
              <a:rPr lang="zh-CN" altLang="en-US" sz="1400" dirty="0">
                <a:solidFill>
                  <a:srgbClr val="262626"/>
                </a:solidFill>
                <a:latin typeface="微软雅黑" panose="020B0503020204020204" pitchFamily="34" charset="-122"/>
                <a:ea typeface="微软雅黑" panose="020B0503020204020204" pitchFamily="34" charset="-122"/>
              </a:rPr>
              <a:t> 字节流与字节缓冲流</a:t>
            </a:r>
            <a:endParaRPr lang="zh-CN" altLang="zh-CN" sz="1400" dirty="0">
              <a:solidFill>
                <a:srgbClr val="262626"/>
              </a:solidFill>
              <a:latin typeface="微软雅黑" panose="020B0503020204020204" pitchFamily="34" charset="-122"/>
              <a:ea typeface="微软雅黑" panose="020B0503020204020204" pitchFamily="34" charset="-122"/>
            </a:endParaRPr>
          </a:p>
          <a:p>
            <a:pPr marL="628650" lvl="1" indent="-171450">
              <a:lnSpc>
                <a:spcPct val="200000"/>
              </a:lnSpc>
              <a:buClr>
                <a:srgbClr val="262626"/>
              </a:buClr>
              <a:buFont typeface="Wingdings" panose="05000000000000000000" pitchFamily="2" charset="2"/>
              <a:buChar char="u"/>
            </a:pPr>
            <a:r>
              <a:rPr lang="zh-CN" altLang="en-US" sz="1400" dirty="0">
                <a:solidFill>
                  <a:srgbClr val="262626"/>
                </a:solidFill>
                <a:latin typeface="微软雅黑" panose="020B0503020204020204" pitchFamily="34" charset="-122"/>
                <a:ea typeface="微软雅黑" panose="020B0503020204020204" pitchFamily="34" charset="-122"/>
              </a:rPr>
              <a:t> 字符流</a:t>
            </a:r>
            <a:r>
              <a:rPr lang="zh-CN" altLang="en-US" sz="1400" dirty="0">
                <a:solidFill>
                  <a:srgbClr val="262626"/>
                </a:solidFill>
                <a:latin typeface="微软雅黑" panose="020B0503020204020204" pitchFamily="34" charset="-122"/>
                <a:ea typeface="微软雅黑" panose="020B0503020204020204" pitchFamily="34" charset="-122"/>
                <a:sym typeface="+mn-ea"/>
              </a:rPr>
              <a:t>与字符缓冲流</a:t>
            </a:r>
            <a:endParaRPr lang="en-US" altLang="zh-CN" sz="1400" dirty="0">
              <a:solidFill>
                <a:srgbClr val="262626"/>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字节输入流使用</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1116013" y="1771650"/>
            <a:ext cx="7488238" cy="334963"/>
          </a:xfrm>
          <a:prstGeom prst="rect">
            <a:avLst/>
          </a:prstGeom>
          <a:noFill/>
        </p:spPr>
        <p:txBody>
          <a:bodyPr>
            <a:spAutoFit/>
          </a:bodyPr>
          <a:lstStyle/>
          <a:p>
            <a:pPr marL="267970" marR="0" indent="-26797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创建字节输入流对象。</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26628" name="TextBox 2"/>
          <p:cNvSpPr txBox="1"/>
          <p:nvPr/>
        </p:nvSpPr>
        <p:spPr>
          <a:xfrm>
            <a:off x="755650" y="984250"/>
            <a:ext cx="6337300" cy="922020"/>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字节流读数据思路</a:t>
            </a:r>
            <a:endParaRPr lang="zh-CN" altLang="en-US" b="1" dirty="0">
              <a:solidFill>
                <a:srgbClr val="404040"/>
              </a:solidFill>
              <a:latin typeface="微软雅黑" panose="020B0503020204020204" pitchFamily="34" charset="-122"/>
              <a:ea typeface="微软雅黑" panose="020B0503020204020204" pitchFamily="34" charset="-122"/>
            </a:endParaRPr>
          </a:p>
          <a:p>
            <a:pPr eaLnBrk="1" hangingPunct="1">
              <a:lnSpc>
                <a:spcPct val="150000"/>
              </a:lnSpc>
            </a:pP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2" name="TextBox 10"/>
          <p:cNvSpPr txBox="1"/>
          <p:nvPr/>
        </p:nvSpPr>
        <p:spPr>
          <a:xfrm>
            <a:off x="1125538" y="3724275"/>
            <a:ext cx="7488238" cy="306388"/>
          </a:xfrm>
          <a:prstGeom prst="rect">
            <a:avLst/>
          </a:prstGeom>
          <a:noFill/>
        </p:spPr>
        <p:txBody>
          <a:bodyPr>
            <a:spAutoFit/>
          </a:bodyPr>
          <a:lstStyle/>
          <a:p>
            <a:pPr marL="267970" marR="0" indent="-267970" defTabSz="914400" eaLnBrk="1" fontAlgn="auto" hangingPunct="1">
              <a:lnSpc>
                <a:spcPct val="150000"/>
              </a:lnSpc>
              <a:spcBef>
                <a:spcPts val="0"/>
              </a:spcBef>
              <a:spcAft>
                <a:spcPts val="0"/>
              </a:spcAft>
              <a:buClrTx/>
              <a:buSzTx/>
              <a:buFont typeface="+mj-ea"/>
              <a:buAutoNum type="circleNumDbPlain" startAt="3"/>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释放资源</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3" name="TextBox 10"/>
          <p:cNvSpPr txBox="1"/>
          <p:nvPr/>
        </p:nvSpPr>
        <p:spPr>
          <a:xfrm>
            <a:off x="1125538" y="2787650"/>
            <a:ext cx="7488238" cy="306388"/>
          </a:xfrm>
          <a:prstGeom prst="rect">
            <a:avLst/>
          </a:prstGeom>
          <a:noFill/>
        </p:spPr>
        <p:txBody>
          <a:bodyPr>
            <a:spAutoFit/>
          </a:bodyPr>
          <a:lstStyle/>
          <a:p>
            <a:pPr marL="267970" marR="0" indent="-267970" defTabSz="914400" eaLnBrk="1" fontAlgn="auto" hangingPunct="1">
              <a:lnSpc>
                <a:spcPct val="150000"/>
              </a:lnSpc>
              <a:spcBef>
                <a:spcPts val="0"/>
              </a:spcBef>
              <a:spcAft>
                <a:spcPts val="0"/>
              </a:spcAft>
              <a:buClrTx/>
              <a:buSzTx/>
              <a:buFont typeface="+mj-ea"/>
              <a:buAutoNum type="circleNumDbPlain" startAt="2"/>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读数据</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4" name="TextBox 10"/>
          <p:cNvSpPr txBox="1"/>
          <p:nvPr/>
        </p:nvSpPr>
        <p:spPr>
          <a:xfrm>
            <a:off x="1833563" y="2022475"/>
            <a:ext cx="7488238" cy="57785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注意事项：</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如果文件不存在，就直接报错。</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5" name="TextBox 10"/>
          <p:cNvSpPr txBox="1"/>
          <p:nvPr/>
        </p:nvSpPr>
        <p:spPr>
          <a:xfrm>
            <a:off x="1865313" y="3098800"/>
            <a:ext cx="7488238" cy="81851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注意事项：</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如果一次读一个字节</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那么返回的</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int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代表的是码值</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如果一次读一个字节数组</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返回的</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int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代表的是本次读取的字节的个数</a:t>
            </a:r>
            <a:endPar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真正读取到的数据都保存到数组里面了</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6" name="TextBox 10"/>
          <p:cNvSpPr txBox="1"/>
          <p:nvPr/>
        </p:nvSpPr>
        <p:spPr>
          <a:xfrm>
            <a:off x="1858963" y="4083050"/>
            <a:ext cx="7488238" cy="57594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注意事项：</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使用完流后要释放资源。</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6"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字节流综合练习</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grpSp>
        <p:nvGrpSpPr>
          <p:cNvPr id="28675" name="组合 10"/>
          <p:cNvGrpSpPr/>
          <p:nvPr/>
        </p:nvGrpSpPr>
        <p:grpSpPr>
          <a:xfrm>
            <a:off x="920750" y="1076325"/>
            <a:ext cx="6459538" cy="415925"/>
            <a:chOff x="920022" y="1562487"/>
            <a:chExt cx="6462565" cy="413112"/>
          </a:xfrm>
        </p:grpSpPr>
        <p:sp>
          <p:nvSpPr>
            <p:cNvPr id="28678" name="TextBox 2"/>
            <p:cNvSpPr txBox="1"/>
            <p:nvPr/>
          </p:nvSpPr>
          <p:spPr>
            <a:xfrm>
              <a:off x="1280384" y="1562487"/>
              <a:ext cx="6102203" cy="413112"/>
            </a:xfrm>
            <a:prstGeom prst="rect">
              <a:avLst/>
            </a:prstGeom>
            <a:noFill/>
            <a:ln w="9525">
              <a:noFill/>
            </a:ln>
          </p:spPr>
          <p:txBody>
            <a:bodyPr>
              <a:spAutoFit/>
            </a:bodyPr>
            <a:lstStyle/>
            <a:p>
              <a:pPr eaLnBrk="1" hangingPunct="1">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案例：复制文件</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28679" name="Picture 9" descr="C:\Users\admin\Desktop\案例图标.png"/>
            <p:cNvPicPr>
              <a:picLocks noChangeAspect="1"/>
            </p:cNvPicPr>
            <p:nvPr/>
          </p:nvPicPr>
          <p:blipFill>
            <a:blip r:embed="rId1"/>
            <a:stretch>
              <a:fillRect/>
            </a:stretch>
          </p:blipFill>
          <p:spPr>
            <a:xfrm>
              <a:off x="920022" y="1591206"/>
              <a:ext cx="360362" cy="360362"/>
            </a:xfrm>
            <a:prstGeom prst="rect">
              <a:avLst/>
            </a:prstGeom>
            <a:noFill/>
            <a:ln w="9525">
              <a:noFill/>
            </a:ln>
          </p:spPr>
        </p:pic>
      </p:grpSp>
      <p:sp>
        <p:nvSpPr>
          <p:cNvPr id="19" name="TextBox 18"/>
          <p:cNvSpPr txBox="1"/>
          <p:nvPr/>
        </p:nvSpPr>
        <p:spPr>
          <a:xfrm>
            <a:off x="879475" y="1751013"/>
            <a:ext cx="7364413" cy="306174"/>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需求：把“</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C:\\zhisheng\\a.avi</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”复制到当前模块下</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20" name="TextBox 19"/>
          <p:cNvSpPr txBox="1"/>
          <p:nvPr/>
        </p:nvSpPr>
        <p:spPr>
          <a:xfrm>
            <a:off x="877888" y="2179638"/>
            <a:ext cx="7364413" cy="154622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分析：</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复制文件，其实就把文件的内容从一个文件中读取出来</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数据源</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，然后写入到另一个文件中</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目的地</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数据源：</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lvl="1" eaLnBrk="1" fontAlgn="auto" hangingPunct="1">
              <a:lnSpc>
                <a:spcPct val="150000"/>
              </a:lnSpc>
              <a:spcBef>
                <a:spcPts val="0"/>
              </a:spcBef>
              <a:spcAft>
                <a:spcPts val="0"/>
              </a:spcAft>
              <a:defRPr/>
            </a:pP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a:t>
            </a:r>
            <a:r>
              <a:rPr lang="en-US" altLang="zh-CN" sz="1050" dirty="0">
                <a:solidFill>
                  <a:prstClr val="black">
                    <a:lumMod val="85000"/>
                    <a:lumOff val="15000"/>
                  </a:prstClr>
                </a:solidFill>
                <a:latin typeface="微软雅黑" panose="020B0503020204020204" pitchFamily="34" charset="-122"/>
                <a:ea typeface="微软雅黑" panose="020B0503020204020204" pitchFamily="34" charset="-122"/>
              </a:rPr>
              <a:t> </a:t>
            </a:r>
            <a:r>
              <a:rPr lang="en-US" altLang="zh-CN" sz="1050" dirty="0" err="1">
                <a:solidFill>
                  <a:prstClr val="black">
                    <a:lumMod val="85000"/>
                    <a:lumOff val="15000"/>
                  </a:prstClr>
                </a:solidFill>
                <a:latin typeface="微软雅黑" panose="020B0503020204020204" pitchFamily="34" charset="-122"/>
                <a:ea typeface="微软雅黑" panose="020B0503020204020204" pitchFamily="34" charset="-122"/>
              </a:rPr>
              <a:t>zhisheng</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\\a.avi --- </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读数据 </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en-US" altLang="zh-CN" sz="105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FileInputStream</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目的地：</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457200" marR="0" lvl="1" indent="0" algn="l" defTabSz="914400" rtl="0" eaLnBrk="1" fontAlgn="auto" latinLnBrk="0" hangingPunct="1">
              <a:lnSpc>
                <a:spcPct val="15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模块名称</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\\copy.avi --- </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写数据 </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FileOutputStream</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971233" y="1347470"/>
            <a:ext cx="7488238" cy="251523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字节缓冲流：</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err="1">
                <a:solidFill>
                  <a:prstClr val="black">
                    <a:lumMod val="85000"/>
                    <a:lumOff val="15000"/>
                  </a:prstClr>
                </a:solidFill>
                <a:latin typeface="微软雅黑" panose="020B0503020204020204" pitchFamily="34" charset="-122"/>
                <a:ea typeface="微软雅黑" panose="020B0503020204020204" pitchFamily="34" charset="-122"/>
                <a:cs typeface="+mn-cs"/>
              </a:rPr>
              <a:t>BufferedOutputStream</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：缓冲输出流 </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err="1">
                <a:solidFill>
                  <a:prstClr val="black">
                    <a:lumMod val="85000"/>
                    <a:lumOff val="15000"/>
                  </a:prstClr>
                </a:solidFill>
                <a:latin typeface="微软雅黑" panose="020B0503020204020204" pitchFamily="34" charset="-122"/>
                <a:ea typeface="微软雅黑" panose="020B0503020204020204" pitchFamily="34" charset="-122"/>
                <a:cs typeface="+mn-cs"/>
              </a:rPr>
              <a:t>BufferedInputStream</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：缓冲输入流</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构造方法：</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字节缓冲输出流：</a:t>
            </a:r>
            <a:r>
              <a:rPr kumimoji="0" lang="en-US" altLang="zh-CN" sz="1050" kern="1200" cap="none" spc="0" normalizeH="0" baseline="0" noProof="0" dirty="0" err="1">
                <a:solidFill>
                  <a:prstClr val="black">
                    <a:lumMod val="85000"/>
                    <a:lumOff val="15000"/>
                  </a:prstClr>
                </a:solidFill>
                <a:latin typeface="微软雅黑" panose="020B0503020204020204" pitchFamily="34" charset="-122"/>
                <a:ea typeface="微软雅黑" panose="020B0503020204020204" pitchFamily="34" charset="-122"/>
                <a:cs typeface="+mn-cs"/>
              </a:rPr>
              <a:t>BufferedOutputStream</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en-US" altLang="zh-CN" sz="1050" kern="1200" cap="none" spc="0" normalizeH="0" baseline="0" noProof="0" dirty="0" err="1">
                <a:solidFill>
                  <a:prstClr val="black">
                    <a:lumMod val="85000"/>
                    <a:lumOff val="15000"/>
                  </a:prstClr>
                </a:solidFill>
                <a:latin typeface="微软雅黑" panose="020B0503020204020204" pitchFamily="34" charset="-122"/>
                <a:ea typeface="微软雅黑" panose="020B0503020204020204" pitchFamily="34" charset="-122"/>
                <a:cs typeface="+mn-cs"/>
              </a:rPr>
              <a:t>OutputStream</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out)</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字节缓冲输入流：</a:t>
            </a:r>
            <a:r>
              <a:rPr kumimoji="0" lang="en-US" altLang="zh-CN" sz="1050" kern="1200" cap="none" spc="0" normalizeH="0" baseline="0" noProof="0" dirty="0" err="1">
                <a:solidFill>
                  <a:prstClr val="black">
                    <a:lumMod val="85000"/>
                    <a:lumOff val="15000"/>
                  </a:prstClr>
                </a:solidFill>
                <a:latin typeface="微软雅黑" panose="020B0503020204020204" pitchFamily="34" charset="-122"/>
                <a:ea typeface="微软雅黑" panose="020B0503020204020204" pitchFamily="34" charset="-122"/>
                <a:cs typeface="+mn-cs"/>
              </a:rPr>
              <a:t>BufferedInputStream</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en-US" altLang="zh-CN" sz="1050" kern="1200" cap="none" spc="0" normalizeH="0" baseline="0" noProof="0" dirty="0" err="1">
                <a:solidFill>
                  <a:prstClr val="black">
                    <a:lumMod val="85000"/>
                    <a:lumOff val="15000"/>
                  </a:prstClr>
                </a:solidFill>
                <a:latin typeface="微软雅黑" panose="020B0503020204020204" pitchFamily="34" charset="-122"/>
                <a:ea typeface="微软雅黑" panose="020B0503020204020204" pitchFamily="34" charset="-122"/>
                <a:cs typeface="+mn-cs"/>
              </a:rPr>
              <a:t>InputStream</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in)</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为什么构造方法需要的是字节流，而不是具体的文件或者路径呢？</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字节缓冲流</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仅仅提供缓冲区</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，而真正的读写数据还得依靠基本的字节流对象进行操作</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p:nvPr/>
        </p:nvSpPr>
        <p:spPr>
          <a:xfrm>
            <a:off x="6300788" y="2198688"/>
            <a:ext cx="919162" cy="292100"/>
          </a:xfrm>
          <a:prstGeom prst="rect">
            <a:avLst/>
          </a:prstGeom>
          <a:solidFill>
            <a:srgbClr val="FFFFFF"/>
          </a:solidFill>
          <a:ln w="9525">
            <a:noFill/>
          </a:ln>
        </p:spPr>
        <p:txBody>
          <a:bodyPr anchor="ctr" anchorCtr="0">
            <a:spAutoFit/>
          </a:bodyPr>
          <a:lstStyle/>
          <a:p>
            <a:r>
              <a:rPr lang="zh-CN" altLang="zh-CN" sz="1300" dirty="0">
                <a:solidFill>
                  <a:srgbClr val="000000"/>
                </a:solidFill>
                <a:latin typeface="Consolas" panose="020B0609020204030204" pitchFamily="49" charset="0"/>
                <a:cs typeface="Consolas" panose="020B0609020204030204" pitchFamily="49" charset="0"/>
              </a:rPr>
              <a:t>write()</a:t>
            </a:r>
            <a:endParaRPr lang="zh-CN" altLang="zh-CN" dirty="0">
              <a:latin typeface="Calibri" panose="020F0502020204030204" pitchFamily="34" charset="0"/>
            </a:endParaRPr>
          </a:p>
        </p:txBody>
      </p:sp>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字节缓冲流提升效率的原理</a:t>
            </a:r>
            <a:endParaRPr kumimoji="0" lang="zh-TW"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grpSp>
        <p:nvGrpSpPr>
          <p:cNvPr id="23" name="组合 22"/>
          <p:cNvGrpSpPr/>
          <p:nvPr/>
        </p:nvGrpSpPr>
        <p:grpSpPr>
          <a:xfrm>
            <a:off x="34925" y="1598613"/>
            <a:ext cx="790575" cy="1168400"/>
            <a:chOff x="605463" y="1598561"/>
            <a:chExt cx="790138" cy="1167669"/>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数据源</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s</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矩形 10"/>
            <p:cNvSpPr/>
            <p:nvPr/>
          </p:nvSpPr>
          <p:spPr>
            <a:xfrm>
              <a:off x="773645" y="1598561"/>
              <a:ext cx="453774" cy="25384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硬盘</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26" name="组合 25"/>
          <p:cNvGrpSpPr/>
          <p:nvPr/>
        </p:nvGrpSpPr>
        <p:grpSpPr>
          <a:xfrm>
            <a:off x="8288338" y="1474788"/>
            <a:ext cx="790575" cy="1201737"/>
            <a:chOff x="7596336" y="1565526"/>
            <a:chExt cx="790138" cy="1200704"/>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目的地</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s</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9" name="矩形 18"/>
            <p:cNvSpPr/>
            <p:nvPr/>
          </p:nvSpPr>
          <p:spPr>
            <a:xfrm>
              <a:off x="7689946" y="1565526"/>
              <a:ext cx="453774" cy="25378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硬盘</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21" name="Rectangle 7"/>
          <p:cNvSpPr>
            <a:spLocks noChangeArrowheads="1"/>
          </p:cNvSpPr>
          <p:nvPr/>
        </p:nvSpPr>
        <p:spPr bwMode="auto">
          <a:xfrm>
            <a:off x="3968750" y="2246313"/>
            <a:ext cx="603250" cy="254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cxnSp>
        <p:nvCxnSpPr>
          <p:cNvPr id="25" name="直接箭头连接符 24"/>
          <p:cNvCxnSpPr/>
          <p:nvPr/>
        </p:nvCxnSpPr>
        <p:spPr>
          <a:xfrm>
            <a:off x="6011863" y="2333625"/>
            <a:ext cx="39528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825500" y="2109788"/>
            <a:ext cx="1514475" cy="522287"/>
            <a:chOff x="826071" y="2110028"/>
            <a:chExt cx="1513682" cy="521803"/>
          </a:xfrm>
        </p:grpSpPr>
        <p:sp>
          <p:nvSpPr>
            <p:cNvPr id="8" name="矩形 7"/>
            <p:cNvSpPr/>
            <p:nvPr/>
          </p:nvSpPr>
          <p:spPr>
            <a:xfrm>
              <a:off x="826071" y="2219325"/>
              <a:ext cx="721593" cy="254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字节流</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矩形 9"/>
            <p:cNvSpPr/>
            <p:nvPr/>
          </p:nvSpPr>
          <p:spPr>
            <a:xfrm>
              <a:off x="1550249" y="2110028"/>
              <a:ext cx="789504"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缓冲流</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2" name="组合 41"/>
          <p:cNvGrpSpPr/>
          <p:nvPr/>
        </p:nvGrpSpPr>
        <p:grpSpPr>
          <a:xfrm>
            <a:off x="7019925" y="2055813"/>
            <a:ext cx="1265238" cy="522287"/>
            <a:chOff x="7020272" y="2056116"/>
            <a:chExt cx="1264210" cy="521803"/>
          </a:xfrm>
        </p:grpSpPr>
        <p:sp>
          <p:nvSpPr>
            <p:cNvPr id="24" name="矩形 23"/>
            <p:cNvSpPr/>
            <p:nvPr/>
          </p:nvSpPr>
          <p:spPr>
            <a:xfrm>
              <a:off x="7668344" y="2190018"/>
              <a:ext cx="616138" cy="254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字节流</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sp>
          <p:nvSpPr>
            <p:cNvPr id="27" name="矩形 26"/>
            <p:cNvSpPr/>
            <p:nvPr/>
          </p:nvSpPr>
          <p:spPr>
            <a:xfrm>
              <a:off x="7020272" y="2056116"/>
              <a:ext cx="648072"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缓冲流</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grpSp>
      <p:pic>
        <p:nvPicPr>
          <p:cNvPr id="141314" name="Picture 2"/>
          <p:cNvPicPr>
            <a:picLocks noChangeAspect="1"/>
          </p:cNvPicPr>
          <p:nvPr/>
        </p:nvPicPr>
        <p:blipFill>
          <a:blip r:embed="rId1"/>
          <a:stretch>
            <a:fillRect/>
          </a:stretch>
        </p:blipFill>
        <p:spPr>
          <a:xfrm>
            <a:off x="3024188" y="3508375"/>
            <a:ext cx="3000375" cy="857250"/>
          </a:xfrm>
          <a:prstGeom prst="rect">
            <a:avLst/>
          </a:prstGeom>
          <a:noFill/>
          <a:ln w="9525">
            <a:noFill/>
          </a:ln>
        </p:spPr>
      </p:pic>
      <p:sp>
        <p:nvSpPr>
          <p:cNvPr id="15" name="Rectangle 6"/>
          <p:cNvSpPr>
            <a:spLocks noChangeArrowheads="1"/>
          </p:cNvSpPr>
          <p:nvPr/>
        </p:nvSpPr>
        <p:spPr bwMode="auto">
          <a:xfrm>
            <a:off x="2300288" y="2219325"/>
            <a:ext cx="638175" cy="254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Consolas" panose="020B0609020204030204" pitchFamily="49" charset="0"/>
              </a:rPr>
              <a:t>read()</a:t>
            </a:r>
            <a:endParaRPr kumimoji="0" lang="zh-CN"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nvGrpSpPr>
          <p:cNvPr id="37" name="组合 36"/>
          <p:cNvGrpSpPr/>
          <p:nvPr/>
        </p:nvGrpSpPr>
        <p:grpSpPr>
          <a:xfrm>
            <a:off x="2339975" y="1565275"/>
            <a:ext cx="4679950" cy="1303338"/>
            <a:chOff x="2339752" y="1565275"/>
            <a:chExt cx="4680520" cy="1303338"/>
          </a:xfrm>
        </p:grpSpPr>
        <p:sp>
          <p:nvSpPr>
            <p:cNvPr id="20" name="矩形 19"/>
            <p:cNvSpPr/>
            <p:nvPr/>
          </p:nvSpPr>
          <p:spPr bwMode="auto">
            <a:xfrm>
              <a:off x="4156075" y="1565275"/>
              <a:ext cx="45402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内存</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矩形 3"/>
            <p:cNvSpPr/>
            <p:nvPr/>
          </p:nvSpPr>
          <p:spPr bwMode="auto">
            <a:xfrm>
              <a:off x="2339752" y="1878013"/>
              <a:ext cx="4680520"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18" name="直接箭头连接符 17"/>
          <p:cNvCxnSpPr/>
          <p:nvPr/>
        </p:nvCxnSpPr>
        <p:spPr>
          <a:xfrm>
            <a:off x="2882900" y="2346325"/>
            <a:ext cx="29845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7"/>
          <p:cNvSpPr>
            <a:spLocks noChangeArrowheads="1"/>
          </p:cNvSpPr>
          <p:nvPr/>
        </p:nvSpPr>
        <p:spPr bwMode="auto">
          <a:xfrm>
            <a:off x="4335463" y="2217738"/>
            <a:ext cx="603250" cy="254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050" b="1" i="0" u="none" strike="noStrike" kern="1200" cap="none" spc="0" normalizeH="0" baseline="0" noProof="0" dirty="0">
                <a:ln>
                  <a:noFill/>
                </a:ln>
                <a:solidFill>
                  <a:srgbClr val="000080"/>
                </a:solidFill>
                <a:effectLst/>
                <a:uLnTx/>
                <a:uFillTx/>
                <a:latin typeface="Consolas" panose="020B0609020204030204" pitchFamily="49" charset="0"/>
                <a:ea typeface="宋体" panose="02010600030101010101" pitchFamily="2" charset="-122"/>
                <a:cs typeface="Consolas" panose="020B0609020204030204" pitchFamily="49" charset="0"/>
              </a:rPr>
              <a:t>int </a:t>
            </a: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Consolas" panose="020B0609020204030204" pitchFamily="49" charset="0"/>
              </a:rPr>
              <a:t>b</a:t>
            </a:r>
            <a:endParaRPr kumimoji="0" lang="zh-CN"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cxnSp>
        <p:nvCxnSpPr>
          <p:cNvPr id="33" name="直接箭头连接符 32"/>
          <p:cNvCxnSpPr/>
          <p:nvPr/>
        </p:nvCxnSpPr>
        <p:spPr>
          <a:xfrm>
            <a:off x="3987800" y="2346325"/>
            <a:ext cx="39528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805363" y="2351088"/>
            <a:ext cx="39528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165475" y="2168525"/>
            <a:ext cx="863600" cy="661988"/>
            <a:chOff x="3165362" y="2169189"/>
            <a:chExt cx="864339" cy="660919"/>
          </a:xfrm>
        </p:grpSpPr>
        <p:sp>
          <p:nvSpPr>
            <p:cNvPr id="13" name="矩形 12"/>
            <p:cNvSpPr/>
            <p:nvPr/>
          </p:nvSpPr>
          <p:spPr>
            <a:xfrm>
              <a:off x="3236301" y="2169189"/>
              <a:ext cx="722463" cy="3542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缓冲输入流的数组</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矩形 16"/>
            <p:cNvSpPr/>
            <p:nvPr/>
          </p:nvSpPr>
          <p:spPr>
            <a:xfrm>
              <a:off x="3165362" y="2576192"/>
              <a:ext cx="864339" cy="25391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长度：</a:t>
              </a:r>
              <a:r>
                <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8192</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40" name="组合 39"/>
          <p:cNvGrpSpPr/>
          <p:nvPr/>
        </p:nvGrpSpPr>
        <p:grpSpPr>
          <a:xfrm>
            <a:off x="5200650" y="2168525"/>
            <a:ext cx="863600" cy="663575"/>
            <a:chOff x="5200233" y="2169189"/>
            <a:chExt cx="864339" cy="662327"/>
          </a:xfrm>
        </p:grpSpPr>
        <p:sp>
          <p:nvSpPr>
            <p:cNvPr id="35" name="矩形 34"/>
            <p:cNvSpPr/>
            <p:nvPr/>
          </p:nvSpPr>
          <p:spPr>
            <a:xfrm>
              <a:off x="5267475" y="2169189"/>
              <a:ext cx="722463" cy="3542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缓冲输出流的数组</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sp>
          <p:nvSpPr>
            <p:cNvPr id="39" name="矩形 38"/>
            <p:cNvSpPr/>
            <p:nvPr/>
          </p:nvSpPr>
          <p:spPr>
            <a:xfrm>
              <a:off x="5200233" y="2577600"/>
              <a:ext cx="864339" cy="25391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长度：</a:t>
              </a:r>
              <a:r>
                <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8192</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44" name="矩形 43"/>
          <p:cNvSpPr/>
          <p:nvPr/>
        </p:nvSpPr>
        <p:spPr>
          <a:xfrm>
            <a:off x="2882900" y="4300538"/>
            <a:ext cx="3181350" cy="2873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13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nodeType="clickEffect">
                                  <p:stCondLst>
                                    <p:cond delay="0"/>
                                  </p:stCondLst>
                                  <p:childTnLst>
                                    <p:set>
                                      <p:cBhvr>
                                        <p:cTn id="52" dur="1" fill="hold">
                                          <p:stCondLst>
                                            <p:cond delay="0"/>
                                          </p:stCondLst>
                                        </p:cTn>
                                        <p:tgtEl>
                                          <p:spTgt spid="36"/>
                                        </p:tgtEl>
                                        <p:attrNameLst>
                                          <p:attrName>style.visibility</p:attrName>
                                        </p:attrNameLst>
                                      </p:cBhvr>
                                      <p:to>
                                        <p:strVal val="visible"/>
                                      </p:to>
                                    </p:set>
                                    <p:animEffect transition="in" filter="wipe(left)">
                                      <p:cBhvr>
                                        <p:cTn id="53" dur="500"/>
                                        <p:tgtEl>
                                          <p:spTgt spid="36"/>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40"/>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25"/>
                                        </p:tgtEl>
                                        <p:attrNameLst>
                                          <p:attrName>style.visibility</p:attrName>
                                        </p:attrNameLst>
                                      </p:cBhvr>
                                      <p:to>
                                        <p:strVal val="visible"/>
                                      </p:to>
                                    </p:set>
                                    <p:animEffect transition="in" filter="wipe(left)">
                                      <p:cBhvr>
                                        <p:cTn id="62" dur="500"/>
                                        <p:tgtEl>
                                          <p:spTgt spid="25"/>
                                        </p:tgtEl>
                                      </p:cBhvr>
                                    </p:animEffec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animBg="1"/>
      <p:bldP spid="3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
          <p:cNvSpPr/>
          <p:nvPr/>
        </p:nvSpPr>
        <p:spPr>
          <a:xfrm>
            <a:off x="6300788" y="2198688"/>
            <a:ext cx="919162" cy="292100"/>
          </a:xfrm>
          <a:prstGeom prst="rect">
            <a:avLst/>
          </a:prstGeom>
          <a:solidFill>
            <a:srgbClr val="FFFFFF"/>
          </a:solidFill>
          <a:ln w="9525">
            <a:noFill/>
          </a:ln>
        </p:spPr>
        <p:txBody>
          <a:bodyPr anchor="ctr" anchorCtr="0">
            <a:spAutoFit/>
          </a:bodyPr>
          <a:lstStyle/>
          <a:p>
            <a:r>
              <a:rPr lang="zh-CN" altLang="zh-CN" sz="1300" dirty="0">
                <a:solidFill>
                  <a:srgbClr val="000000"/>
                </a:solidFill>
                <a:latin typeface="Consolas" panose="020B0609020204030204" pitchFamily="49" charset="0"/>
                <a:cs typeface="Consolas" panose="020B0609020204030204" pitchFamily="49" charset="0"/>
              </a:rPr>
              <a:t>write()</a:t>
            </a:r>
            <a:endParaRPr lang="zh-CN" altLang="zh-CN" dirty="0">
              <a:latin typeface="Calibri" panose="020F0502020204030204" pitchFamily="34" charset="0"/>
            </a:endParaRPr>
          </a:p>
        </p:txBody>
      </p:sp>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lang="zh-CN" altLang="en-US" sz="2400" b="1" kern="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sym typeface="+mn-ea"/>
              </a:rPr>
              <a:t>字节缓冲流提升效率的原理</a:t>
            </a:r>
            <a:endParaRPr kumimoji="0" lang="zh-TW"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grpSp>
        <p:nvGrpSpPr>
          <p:cNvPr id="23" name="组合 22"/>
          <p:cNvGrpSpPr/>
          <p:nvPr/>
        </p:nvGrpSpPr>
        <p:grpSpPr>
          <a:xfrm>
            <a:off x="34925" y="1598613"/>
            <a:ext cx="790575" cy="1168400"/>
            <a:chOff x="605463" y="1598561"/>
            <a:chExt cx="790138" cy="1167669"/>
          </a:xfrm>
        </p:grpSpPr>
        <p:sp>
          <p:nvSpPr>
            <p:cNvPr id="2" name="矩形 1"/>
            <p:cNvSpPr/>
            <p:nvPr/>
          </p:nvSpPr>
          <p:spPr>
            <a:xfrm>
              <a:off x="605463" y="1974563"/>
              <a:ext cx="790138" cy="791667"/>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数据源</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s</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矩形 10"/>
            <p:cNvSpPr/>
            <p:nvPr/>
          </p:nvSpPr>
          <p:spPr>
            <a:xfrm>
              <a:off x="773645" y="1598561"/>
              <a:ext cx="453774" cy="25384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硬盘</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26" name="组合 25"/>
          <p:cNvGrpSpPr/>
          <p:nvPr/>
        </p:nvGrpSpPr>
        <p:grpSpPr>
          <a:xfrm>
            <a:off x="8288338" y="1474788"/>
            <a:ext cx="790575" cy="1201737"/>
            <a:chOff x="7596336" y="1565526"/>
            <a:chExt cx="790138" cy="1200704"/>
          </a:xfrm>
        </p:grpSpPr>
        <p:sp>
          <p:nvSpPr>
            <p:cNvPr id="9" name="矩形 8"/>
            <p:cNvSpPr/>
            <p:nvPr/>
          </p:nvSpPr>
          <p:spPr>
            <a:xfrm>
              <a:off x="7596336" y="1974749"/>
              <a:ext cx="790138" cy="79148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目的地</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s</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9" name="矩形 18"/>
            <p:cNvSpPr/>
            <p:nvPr/>
          </p:nvSpPr>
          <p:spPr>
            <a:xfrm>
              <a:off x="7689946" y="1565526"/>
              <a:ext cx="453774" cy="25378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硬盘</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21" name="Rectangle 7"/>
          <p:cNvSpPr>
            <a:spLocks noChangeArrowheads="1"/>
          </p:cNvSpPr>
          <p:nvPr/>
        </p:nvSpPr>
        <p:spPr bwMode="auto">
          <a:xfrm>
            <a:off x="3968750" y="2246313"/>
            <a:ext cx="603250" cy="254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cxnSp>
        <p:nvCxnSpPr>
          <p:cNvPr id="25" name="直接箭头连接符 24"/>
          <p:cNvCxnSpPr/>
          <p:nvPr/>
        </p:nvCxnSpPr>
        <p:spPr>
          <a:xfrm>
            <a:off x="6011863" y="2333625"/>
            <a:ext cx="39528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41" name="组合 40"/>
          <p:cNvGrpSpPr/>
          <p:nvPr/>
        </p:nvGrpSpPr>
        <p:grpSpPr>
          <a:xfrm>
            <a:off x="825500" y="2109788"/>
            <a:ext cx="1514475" cy="522287"/>
            <a:chOff x="826071" y="2110028"/>
            <a:chExt cx="1513682" cy="521803"/>
          </a:xfrm>
        </p:grpSpPr>
        <p:sp>
          <p:nvSpPr>
            <p:cNvPr id="8" name="矩形 7"/>
            <p:cNvSpPr/>
            <p:nvPr/>
          </p:nvSpPr>
          <p:spPr>
            <a:xfrm>
              <a:off x="826071" y="2219325"/>
              <a:ext cx="721593" cy="254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字节流</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矩形 9"/>
            <p:cNvSpPr/>
            <p:nvPr/>
          </p:nvSpPr>
          <p:spPr>
            <a:xfrm>
              <a:off x="1550249" y="2110028"/>
              <a:ext cx="789504"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缓冲流</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grpSp>
      <p:grpSp>
        <p:nvGrpSpPr>
          <p:cNvPr id="42" name="组合 41"/>
          <p:cNvGrpSpPr/>
          <p:nvPr/>
        </p:nvGrpSpPr>
        <p:grpSpPr>
          <a:xfrm>
            <a:off x="7019925" y="2055813"/>
            <a:ext cx="1265238" cy="522287"/>
            <a:chOff x="7020272" y="2056116"/>
            <a:chExt cx="1264210" cy="521803"/>
          </a:xfrm>
        </p:grpSpPr>
        <p:sp>
          <p:nvSpPr>
            <p:cNvPr id="24" name="矩形 23"/>
            <p:cNvSpPr/>
            <p:nvPr/>
          </p:nvSpPr>
          <p:spPr>
            <a:xfrm>
              <a:off x="7668344" y="2190018"/>
              <a:ext cx="616138" cy="2540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字节流</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sp>
          <p:nvSpPr>
            <p:cNvPr id="27" name="矩形 26"/>
            <p:cNvSpPr/>
            <p:nvPr/>
          </p:nvSpPr>
          <p:spPr>
            <a:xfrm>
              <a:off x="7020272" y="2056116"/>
              <a:ext cx="648072" cy="521803"/>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缓冲流</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grpSp>
      <p:sp>
        <p:nvSpPr>
          <p:cNvPr id="15" name="Rectangle 6"/>
          <p:cNvSpPr>
            <a:spLocks noChangeArrowheads="1"/>
          </p:cNvSpPr>
          <p:nvPr/>
        </p:nvSpPr>
        <p:spPr bwMode="auto">
          <a:xfrm>
            <a:off x="2300288" y="2219325"/>
            <a:ext cx="638175" cy="254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Consolas" panose="020B0609020204030204" pitchFamily="49" charset="0"/>
              </a:rPr>
              <a:t>read()</a:t>
            </a:r>
            <a:endParaRPr kumimoji="0" lang="zh-CN"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nvGrpSpPr>
          <p:cNvPr id="37" name="组合 36"/>
          <p:cNvGrpSpPr/>
          <p:nvPr/>
        </p:nvGrpSpPr>
        <p:grpSpPr>
          <a:xfrm>
            <a:off x="2339975" y="1565275"/>
            <a:ext cx="4679950" cy="1303338"/>
            <a:chOff x="2339752" y="1565275"/>
            <a:chExt cx="4680520" cy="1303338"/>
          </a:xfrm>
        </p:grpSpPr>
        <p:sp>
          <p:nvSpPr>
            <p:cNvPr id="20" name="矩形 19"/>
            <p:cNvSpPr/>
            <p:nvPr/>
          </p:nvSpPr>
          <p:spPr bwMode="auto">
            <a:xfrm>
              <a:off x="4156075" y="1565275"/>
              <a:ext cx="45402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内存</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 name="矩形 3"/>
            <p:cNvSpPr/>
            <p:nvPr/>
          </p:nvSpPr>
          <p:spPr bwMode="auto">
            <a:xfrm>
              <a:off x="2339752" y="1878013"/>
              <a:ext cx="4680520" cy="9906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cxnSp>
        <p:nvCxnSpPr>
          <p:cNvPr id="18" name="直接箭头连接符 17"/>
          <p:cNvCxnSpPr/>
          <p:nvPr/>
        </p:nvCxnSpPr>
        <p:spPr>
          <a:xfrm>
            <a:off x="2882900" y="2346325"/>
            <a:ext cx="29845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4" name="Rectangle 7"/>
          <p:cNvSpPr>
            <a:spLocks noChangeArrowheads="1"/>
          </p:cNvSpPr>
          <p:nvPr/>
        </p:nvSpPr>
        <p:spPr bwMode="auto">
          <a:xfrm>
            <a:off x="4335463" y="2217738"/>
            <a:ext cx="603250" cy="254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zh-CN"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cxnSp>
        <p:nvCxnSpPr>
          <p:cNvPr id="33" name="直接箭头连接符 32"/>
          <p:cNvCxnSpPr/>
          <p:nvPr/>
        </p:nvCxnSpPr>
        <p:spPr>
          <a:xfrm>
            <a:off x="3987800" y="2346325"/>
            <a:ext cx="39528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4805363" y="2351088"/>
            <a:ext cx="395288"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38" name="组合 37"/>
          <p:cNvGrpSpPr/>
          <p:nvPr/>
        </p:nvGrpSpPr>
        <p:grpSpPr>
          <a:xfrm>
            <a:off x="3165475" y="2168525"/>
            <a:ext cx="863600" cy="661988"/>
            <a:chOff x="3165362" y="2169189"/>
            <a:chExt cx="864339" cy="660919"/>
          </a:xfrm>
        </p:grpSpPr>
        <p:sp>
          <p:nvSpPr>
            <p:cNvPr id="13" name="矩形 12"/>
            <p:cNvSpPr/>
            <p:nvPr/>
          </p:nvSpPr>
          <p:spPr>
            <a:xfrm>
              <a:off x="3236301" y="2169189"/>
              <a:ext cx="722463" cy="3542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缓冲输入流的数组</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sp>
          <p:nvSpPr>
            <p:cNvPr id="17" name="矩形 16"/>
            <p:cNvSpPr/>
            <p:nvPr/>
          </p:nvSpPr>
          <p:spPr>
            <a:xfrm>
              <a:off x="3165362" y="2576192"/>
              <a:ext cx="864339" cy="25391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长度：</a:t>
              </a:r>
              <a:r>
                <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8192</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40" name="组合 39"/>
          <p:cNvGrpSpPr/>
          <p:nvPr/>
        </p:nvGrpSpPr>
        <p:grpSpPr>
          <a:xfrm>
            <a:off x="5200650" y="2168525"/>
            <a:ext cx="863600" cy="663575"/>
            <a:chOff x="5200233" y="2169189"/>
            <a:chExt cx="864339" cy="662327"/>
          </a:xfrm>
        </p:grpSpPr>
        <p:sp>
          <p:nvSpPr>
            <p:cNvPr id="35" name="矩形 34"/>
            <p:cNvSpPr/>
            <p:nvPr/>
          </p:nvSpPr>
          <p:spPr>
            <a:xfrm>
              <a:off x="5267475" y="2169189"/>
              <a:ext cx="722463" cy="354271"/>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缓冲输出流的数组</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sp>
          <p:nvSpPr>
            <p:cNvPr id="39" name="矩形 38"/>
            <p:cNvSpPr/>
            <p:nvPr/>
          </p:nvSpPr>
          <p:spPr>
            <a:xfrm>
              <a:off x="5200233" y="2577600"/>
              <a:ext cx="864339" cy="25391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长度：</a:t>
              </a:r>
              <a:r>
                <a:rPr kumimoji="0" lang="en-US"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rPr>
                <a:t>8192</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44" name="矩形 43"/>
          <p:cNvSpPr/>
          <p:nvPr/>
        </p:nvSpPr>
        <p:spPr>
          <a:xfrm>
            <a:off x="2882900" y="4300538"/>
            <a:ext cx="3181350" cy="287338"/>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42338" name="Picture 2"/>
          <p:cNvPicPr>
            <a:picLocks noChangeAspect="1"/>
          </p:cNvPicPr>
          <p:nvPr/>
        </p:nvPicPr>
        <p:blipFill>
          <a:blip r:embed="rId1"/>
          <a:stretch>
            <a:fillRect/>
          </a:stretch>
        </p:blipFill>
        <p:spPr>
          <a:xfrm>
            <a:off x="2551113" y="3357563"/>
            <a:ext cx="3676650" cy="1085850"/>
          </a:xfrm>
          <a:prstGeom prst="rect">
            <a:avLst/>
          </a:prstGeom>
          <a:noFill/>
          <a:ln w="9525">
            <a:noFill/>
          </a:ln>
        </p:spPr>
      </p:pic>
      <p:sp>
        <p:nvSpPr>
          <p:cNvPr id="43" name="矩形 42"/>
          <p:cNvSpPr/>
          <p:nvPr/>
        </p:nvSpPr>
        <p:spPr>
          <a:xfrm>
            <a:off x="4354513" y="2127250"/>
            <a:ext cx="503238" cy="43815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mn-lt"/>
                <a:ea typeface="+mn-ea"/>
                <a:cs typeface="+mn-cs"/>
              </a:rPr>
              <a:t>字节数组</a:t>
            </a:r>
            <a:endParaRPr kumimoji="0" lang="zh-CN" altLang="en-US" sz="105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233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wipe(left)">
                                      <p:cBhvr>
                                        <p:cTn id="35" dur="500"/>
                                        <p:tgtEl>
                                          <p:spTgt spid="1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38"/>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nodeType="clickEffect">
                                  <p:stCondLst>
                                    <p:cond delay="0"/>
                                  </p:stCondLst>
                                  <p:childTnLst>
                                    <p:set>
                                      <p:cBhvr>
                                        <p:cTn id="43" dur="1" fill="hold">
                                          <p:stCondLst>
                                            <p:cond delay="0"/>
                                          </p:stCondLst>
                                        </p:cTn>
                                        <p:tgtEl>
                                          <p:spTgt spid="33"/>
                                        </p:tgtEl>
                                        <p:attrNameLst>
                                          <p:attrName>style.visibility</p:attrName>
                                        </p:attrNameLst>
                                      </p:cBhvr>
                                      <p:to>
                                        <p:strVal val="visible"/>
                                      </p:to>
                                    </p:set>
                                    <p:animEffect transition="in" filter="wipe(left)">
                                      <p:cBhvr>
                                        <p:cTn id="44" dur="500"/>
                                        <p:tgtEl>
                                          <p:spTgt spid="33"/>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3"/>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wipe(left)">
                                      <p:cBhvr>
                                        <p:cTn id="57" dur="500"/>
                                        <p:tgtEl>
                                          <p:spTgt spid="36"/>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nodeType="clickEffect">
                                  <p:stCondLst>
                                    <p:cond delay="0"/>
                                  </p:stCondLst>
                                  <p:childTnLst>
                                    <p:set>
                                      <p:cBhvr>
                                        <p:cTn id="61" dur="1" fill="hold">
                                          <p:stCondLst>
                                            <p:cond delay="0"/>
                                          </p:stCondLst>
                                        </p:cTn>
                                        <p:tgtEl>
                                          <p:spTgt spid="40"/>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15" grpId="0" animBg="1"/>
      <p:bldP spid="34" grpId="0" animBg="1"/>
      <p:bldP spid="4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字节缓冲流提升效率对比</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grpSp>
        <p:nvGrpSpPr>
          <p:cNvPr id="40963" name="组合 10"/>
          <p:cNvGrpSpPr/>
          <p:nvPr/>
        </p:nvGrpSpPr>
        <p:grpSpPr>
          <a:xfrm>
            <a:off x="920750" y="1076325"/>
            <a:ext cx="6459538" cy="415925"/>
            <a:chOff x="920022" y="1562487"/>
            <a:chExt cx="6462565" cy="413112"/>
          </a:xfrm>
        </p:grpSpPr>
        <p:sp>
          <p:nvSpPr>
            <p:cNvPr id="40966" name="TextBox 2"/>
            <p:cNvSpPr txBox="1"/>
            <p:nvPr/>
          </p:nvSpPr>
          <p:spPr>
            <a:xfrm>
              <a:off x="1280384" y="1562487"/>
              <a:ext cx="6102203" cy="413112"/>
            </a:xfrm>
            <a:prstGeom prst="rect">
              <a:avLst/>
            </a:prstGeom>
            <a:noFill/>
            <a:ln w="9525">
              <a:noFill/>
            </a:ln>
          </p:spPr>
          <p:txBody>
            <a:bodyPr>
              <a:spAutoFit/>
            </a:bodyPr>
            <a:lstStyle/>
            <a:p>
              <a:pPr eaLnBrk="1" hangingPunct="1">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案例：复制视频</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40967" name="Picture 9" descr="C:\Users\admin\Desktop\案例图标.png"/>
            <p:cNvPicPr>
              <a:picLocks noChangeAspect="1"/>
            </p:cNvPicPr>
            <p:nvPr/>
          </p:nvPicPr>
          <p:blipFill>
            <a:blip r:embed="rId1"/>
            <a:stretch>
              <a:fillRect/>
            </a:stretch>
          </p:blipFill>
          <p:spPr>
            <a:xfrm>
              <a:off x="920022" y="1591206"/>
              <a:ext cx="360362" cy="360362"/>
            </a:xfrm>
            <a:prstGeom prst="rect">
              <a:avLst/>
            </a:prstGeom>
            <a:noFill/>
            <a:ln w="9525">
              <a:noFill/>
            </a:ln>
          </p:spPr>
        </p:pic>
      </p:grpSp>
      <p:sp>
        <p:nvSpPr>
          <p:cNvPr id="19" name="TextBox 18"/>
          <p:cNvSpPr txBox="1"/>
          <p:nvPr/>
        </p:nvSpPr>
        <p:spPr>
          <a:xfrm>
            <a:off x="879475" y="1751013"/>
            <a:ext cx="7364413" cy="306174"/>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需求：把“</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E:\\zhisheng\\a.avi</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”复制到模块目录下的“</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b.avi</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20" name="TextBox 19"/>
          <p:cNvSpPr txBox="1"/>
          <p:nvPr/>
        </p:nvSpPr>
        <p:spPr>
          <a:xfrm>
            <a:off x="877888" y="2179638"/>
            <a:ext cx="7364413" cy="130492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思路：</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根据数据源创建字节输入流对象</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根据目的地创建字节输出流对象</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读写数据，复制视频</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释放资源</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字节流小结</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1116013" y="1590675"/>
            <a:ext cx="7488238" cy="1062038"/>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字节流：</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可以操作所有类型的文件</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字节缓冲流：</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可以提高读写效率</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41988" name="TextBox 10"/>
          <p:cNvSpPr txBox="1"/>
          <p:nvPr/>
        </p:nvSpPr>
        <p:spPr>
          <a:xfrm>
            <a:off x="747713" y="982663"/>
            <a:ext cx="7099300" cy="458787"/>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小结</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MH_Others_1"/>
          <p:cNvSpPr txBox="1"/>
          <p:nvPr>
            <p:custDataLst>
              <p:tags r:id="rId1"/>
            </p:custDataLst>
          </p:nvPr>
        </p:nvSpPr>
        <p:spPr>
          <a:xfrm>
            <a:off x="1958975" y="1917700"/>
            <a:ext cx="644525" cy="2643188"/>
          </a:xfrm>
          <a:prstGeom prst="rect">
            <a:avLst/>
          </a:prstGeom>
          <a:noFill/>
          <a:ln w="9525">
            <a:noFill/>
          </a:ln>
        </p:spPr>
        <p:txBody>
          <a:bodyPr vert="eaVert" lIns="68580" tIns="34290" rIns="68580" bIns="34290"/>
          <a:lstStyle/>
          <a:p>
            <a:pPr eaLnBrk="1" hangingPunct="1"/>
            <a:r>
              <a:rPr lang="en-US" altLang="zh-CN" sz="3600" dirty="0">
                <a:solidFill>
                  <a:srgbClr val="FF0000"/>
                </a:solidFill>
                <a:latin typeface="微软雅黑" panose="020B0503020204020204" pitchFamily="34" charset="-122"/>
                <a:ea typeface="微软雅黑" panose="020B0503020204020204" pitchFamily="34" charset="-122"/>
              </a:rPr>
              <a:t>Contents</a:t>
            </a:r>
            <a:endParaRPr lang="en-US" altLang="zh-CN" sz="3600" dirty="0">
              <a:solidFill>
                <a:srgbClr val="FF0000"/>
              </a:solidFill>
              <a:latin typeface="微软雅黑" panose="020B0503020204020204" pitchFamily="34" charset="-122"/>
              <a:ea typeface="微软雅黑" panose="020B0503020204020204" pitchFamily="34" charset="-122"/>
            </a:endParaRPr>
          </a:p>
        </p:txBody>
      </p:sp>
      <p:sp>
        <p:nvSpPr>
          <p:cNvPr id="7" name="MH_Others_2"/>
          <p:cNvSpPr>
            <a:spLocks noChangeArrowheads="1"/>
          </p:cNvSpPr>
          <p:nvPr>
            <p:custDataLst>
              <p:tags r:id="rId2"/>
            </p:custDataLst>
          </p:nvPr>
        </p:nvSpPr>
        <p:spPr bwMode="auto">
          <a:xfrm>
            <a:off x="1698625" y="915988"/>
            <a:ext cx="936625" cy="935038"/>
          </a:xfrm>
          <a:prstGeom prst="ellipse">
            <a:avLst/>
          </a:prstGeom>
          <a:solidFill>
            <a:schemeClr val="tx1">
              <a:lumMod val="75000"/>
              <a:lumOff val="25000"/>
            </a:schemeClr>
          </a:solidFill>
          <a:ln w="0">
            <a:solidFill>
              <a:srgbClr val="FFFFFF">
                <a:alpha val="49000"/>
              </a:srgbClr>
            </a:solidFill>
          </a:ln>
        </p:spPr>
        <p:txBody>
          <a:bodyPr lIns="68580" tIns="34290" rIns="68580" bIns="13500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ts val="7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rPr>
              <a:t>目</a:t>
            </a:r>
            <a:endParaRPr kumimoji="0" lang="zh-CN" altLang="en-US" sz="4400" b="1" i="0" u="none" strike="noStrike" kern="120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mn-cs"/>
            </a:endParaRPr>
          </a:p>
        </p:txBody>
      </p:sp>
      <p:sp>
        <p:nvSpPr>
          <p:cNvPr id="8" name="MH_Others_3"/>
          <p:cNvSpPr>
            <a:spLocks noChangeArrowheads="1"/>
          </p:cNvSpPr>
          <p:nvPr>
            <p:custDataLst>
              <p:tags r:id="rId3"/>
            </p:custDataLst>
          </p:nvPr>
        </p:nvSpPr>
        <p:spPr bwMode="auto">
          <a:xfrm>
            <a:off x="1331638" y="1759696"/>
            <a:ext cx="734366" cy="734363"/>
          </a:xfrm>
          <a:prstGeom prst="ellipse">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lIns="68580" tIns="34290" rIns="68580" bIns="34290" anchor="ct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fontAlgn="base">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0" fontAlgn="base" latinLnBrk="0" hangingPunct="0">
              <a:lnSpc>
                <a:spcPct val="100000"/>
              </a:lnSpc>
              <a:spcBef>
                <a:spcPct val="0"/>
              </a:spcBef>
              <a:spcAft>
                <a:spcPct val="0"/>
              </a:spcAft>
              <a:buClrTx/>
              <a:buSzTx/>
              <a:buFont typeface="Arial" panose="020B0604020202020204" pitchFamily="34" charset="0"/>
              <a:buNone/>
              <a:defRPr/>
            </a:pPr>
            <a:r>
              <a:rPr kumimoji="0" lang="zh-CN" altLang="en-US" sz="4400" b="1" i="0" u="none" strike="noStrike" kern="1200" cap="none" spc="0" normalizeH="0" baseline="0" noProof="0" dirty="0">
                <a:ln w="3175">
                  <a:solidFill>
                    <a:srgbClr val="FFFFFF"/>
                  </a:solid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录</a:t>
            </a:r>
            <a:endParaRPr kumimoji="0" lang="zh-CN" altLang="en-US" sz="4400" b="1" i="0" u="none" strike="noStrike" kern="1200" cap="none" spc="0" normalizeH="0" baseline="0" noProof="0" dirty="0">
              <a:ln w="3175">
                <a:solidFill>
                  <a:srgbClr val="FFFFFF"/>
                </a:solid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43013" name="TextBox 9"/>
          <p:cNvSpPr txBox="1"/>
          <p:nvPr/>
        </p:nvSpPr>
        <p:spPr>
          <a:xfrm>
            <a:off x="3502025" y="1879600"/>
            <a:ext cx="4319588" cy="1383665"/>
          </a:xfrm>
          <a:prstGeom prst="rect">
            <a:avLst/>
          </a:prstGeom>
          <a:noFill/>
          <a:ln w="9525">
            <a:noFill/>
          </a:ln>
        </p:spPr>
        <p:txBody>
          <a:bodyPr>
            <a:spAutoFit/>
          </a:bodyPr>
          <a:lstStyle/>
          <a:p>
            <a:pPr marL="628650" lvl="1" indent="-171450">
              <a:lnSpc>
                <a:spcPct val="200000"/>
              </a:lnSpc>
              <a:buClr>
                <a:schemeClr val="tx1"/>
              </a:buClr>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IO</a:t>
            </a:r>
            <a:r>
              <a:rPr lang="zh-CN" altLang="en-US" sz="1400" dirty="0">
                <a:latin typeface="微软雅黑" panose="020B0503020204020204" pitchFamily="34" charset="-122"/>
                <a:ea typeface="微软雅黑" panose="020B0503020204020204" pitchFamily="34" charset="-122"/>
              </a:rPr>
              <a:t>流的概述和分类</a:t>
            </a:r>
            <a:endParaRPr lang="en-US" altLang="zh-CN" sz="1400" dirty="0">
              <a:latin typeface="微软雅黑" panose="020B0503020204020204" pitchFamily="34" charset="-122"/>
              <a:ea typeface="微软雅黑" panose="020B0503020204020204" pitchFamily="34" charset="-122"/>
            </a:endParaRPr>
          </a:p>
          <a:p>
            <a:pPr marL="628650" lvl="1" indent="-171450">
              <a:lnSpc>
                <a:spcPct val="200000"/>
              </a:lnSpc>
              <a:buClr>
                <a:schemeClr val="tx1"/>
              </a:buClr>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 字节流与字节缓冲流</a:t>
            </a:r>
            <a:endParaRPr lang="zh-CN" altLang="zh-CN" sz="1400" dirty="0">
              <a:latin typeface="微软雅黑" panose="020B0503020204020204" pitchFamily="34" charset="-122"/>
              <a:ea typeface="微软雅黑" panose="020B0503020204020204" pitchFamily="34" charset="-122"/>
            </a:endParaRPr>
          </a:p>
          <a:p>
            <a:pPr marL="628650" lvl="1" indent="-171450">
              <a:lnSpc>
                <a:spcPct val="200000"/>
              </a:lnSpc>
              <a:buClr>
                <a:srgbClr val="FF0000"/>
              </a:buClr>
              <a:buFont typeface="Wingdings" panose="05000000000000000000" pitchFamily="2" charset="2"/>
              <a:buChar char="u"/>
            </a:pPr>
            <a:r>
              <a:rPr lang="zh-CN" altLang="en-US" sz="1400" dirty="0">
                <a:solidFill>
                  <a:srgbClr val="FF0000"/>
                </a:solidFill>
                <a:latin typeface="微软雅黑" panose="020B0503020204020204" pitchFamily="34" charset="-122"/>
                <a:ea typeface="微软雅黑" panose="020B0503020204020204" pitchFamily="34" charset="-122"/>
              </a:rPr>
              <a:t> 字符流与字符缓冲流</a:t>
            </a:r>
            <a:endParaRPr lang="en-US" altLang="zh-CN" sz="1400" dirty="0">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zh-TW"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字节流读中文存在的问题</a:t>
            </a:r>
            <a:endParaRPr kumimoji="0" lang="zh-CN" altLang="zh-TW"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2" name="TextBox 10"/>
          <p:cNvSpPr txBox="1"/>
          <p:nvPr/>
        </p:nvSpPr>
        <p:spPr>
          <a:xfrm>
            <a:off x="747713" y="982663"/>
            <a:ext cx="7099300" cy="50800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b="1" kern="1200" cap="none" spc="0" normalizeH="0" baseline="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思考：既然字节流可以操作所有文件，那么为什么还要学习字符流？</a:t>
            </a:r>
            <a:endParaRPr kumimoji="0" lang="en-US" altLang="zh-CN" b="1" kern="1200" cap="none" spc="0" normalizeH="0" baseline="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11" name="TextBox 10"/>
          <p:cNvSpPr txBox="1"/>
          <p:nvPr/>
        </p:nvSpPr>
        <p:spPr>
          <a:xfrm>
            <a:off x="755333" y="1683068"/>
            <a:ext cx="7488238" cy="576263"/>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把文件中的数据读取到内存时，如果此时文件中出现了中文，那么字节流就会出现乱码现象。所以纯文本的文件，我们就需要使用字符流来进行操作。</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5" name="TextBox 10"/>
          <p:cNvSpPr txBox="1"/>
          <p:nvPr/>
        </p:nvSpPr>
        <p:spPr>
          <a:xfrm>
            <a:off x="744538" y="2643188"/>
            <a:ext cx="7099300" cy="50800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b="1" kern="1200" cap="none" spc="0" normalizeH="0" baseline="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为什么字节流读取纯文本文件，可能会出现乱码？</a:t>
            </a:r>
            <a:endParaRPr kumimoji="0" lang="en-US" altLang="zh-CN" b="1" kern="1200" cap="none" spc="0" normalizeH="0" baseline="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2" name="TextBox 10"/>
          <p:cNvSpPr txBox="1"/>
          <p:nvPr/>
        </p:nvSpPr>
        <p:spPr>
          <a:xfrm>
            <a:off x="899478" y="3408363"/>
            <a:ext cx="7488238" cy="333375"/>
          </a:xfrm>
          <a:prstGeom prst="rect">
            <a:avLst/>
          </a:prstGeom>
          <a:noFill/>
        </p:spPr>
        <p:txBody>
          <a:bodyPr>
            <a:spAutoFit/>
          </a:bodyPr>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因为中文在不同的编码表中所对应的底层的字节数据是不一样的</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所以我需要学习</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什么是</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编码表</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什么是</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编码和解码</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字符流</a:t>
            </a:r>
            <a:r>
              <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a:t>
            </a:r>
            <a:r>
              <a:rPr lang="zh-CN" altLang="en-US" sz="2400" b="1" dirty="0">
                <a:solidFill>
                  <a:srgbClr val="404040"/>
                </a:solidFill>
                <a:latin typeface="微软雅黑" panose="020B0503020204020204" pitchFamily="34" charset="-122"/>
                <a:ea typeface="微软雅黑" panose="020B0503020204020204" pitchFamily="34" charset="-122"/>
                <a:sym typeface="+mn-ea"/>
              </a:rPr>
              <a:t>编码与解码</a:t>
            </a:r>
            <a:endPar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900113" y="1347470"/>
            <a:ext cx="6696075" cy="227330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基础知识：</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计算机中储存的信息都是用</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二进制</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数表示的；我们在屏幕上看到的英文、汉字等字符是二进制数转换之后的结果</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按照某种规则，将字符存储到计算机中，称为</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编码</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按照同样的规则，将存储在计算机中的二进制数解析显示出来，称为</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解码</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编码和解码的方式必须一致，否则会导致乱码。</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简单理解：</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存储一个字符</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，首先需在码表中查到对应的数字是</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97</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，然后按照转换成二进制的规则进行存储。</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读取的时候，先把二进制解析出来，再转成</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97</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，通过</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97</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查找到对应的字符是</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IO</a:t>
            </a:r>
            <a:r>
              <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流的概述和分类</a:t>
            </a:r>
            <a:endParaRPr kumimoji="0" lang="zh-TW"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2" name="TextBox 10"/>
          <p:cNvSpPr txBox="1"/>
          <p:nvPr/>
        </p:nvSpPr>
        <p:spPr>
          <a:xfrm>
            <a:off x="747713" y="982663"/>
            <a:ext cx="7099300" cy="50800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b="1" kern="1200" cap="none" spc="0" normalizeH="0" baseline="0" noProof="0" dirty="0">
                <a:solidFill>
                  <a:schemeClr val="tx1">
                    <a:lumMod val="75000"/>
                    <a:lumOff val="25000"/>
                  </a:schemeClr>
                </a:solidFill>
                <a:latin typeface="微软雅黑" panose="020B0503020204020204" pitchFamily="34" charset="-122"/>
                <a:ea typeface="微软雅黑" panose="020B0503020204020204" pitchFamily="34" charset="-122"/>
                <a:cs typeface="+mn-cs"/>
              </a:rPr>
              <a:t>以前是如何存储数据的？</a:t>
            </a:r>
            <a:endParaRPr kumimoji="0" lang="en-US" altLang="zh-CN" b="1" kern="1200" cap="none" spc="0" normalizeH="0" baseline="0" noProof="0" dirty="0">
              <a:solidFill>
                <a:schemeClr val="tx1">
                  <a:lumMod val="75000"/>
                  <a:lumOff val="25000"/>
                </a:schemeClr>
              </a:solidFill>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2074863" y="3146425"/>
            <a:ext cx="3821113" cy="415925"/>
          </a:xfrm>
          <a:prstGeom prst="rect">
            <a:avLst/>
          </a:prstGeom>
        </p:spPr>
        <p:txBody>
          <a:bodyPr>
            <a:spAutoFit/>
          </a:bodyPr>
          <a:lstStyle/>
          <a:p>
            <a:pPr marL="0" marR="0" lvl="0" indent="0" algn="l" defTabSz="914400" rtl="0" eaLnBrk="1" fontAlgn="auto" latinLnBrk="0" hangingPunct="1">
              <a:lnSpc>
                <a:spcPct val="200000"/>
              </a:lnSpc>
              <a:spcBef>
                <a:spcPts val="0"/>
              </a:spcBef>
              <a:spcAft>
                <a:spcPts val="0"/>
              </a:spcAft>
              <a:buClr>
                <a:prstClr val="black">
                  <a:lumMod val="85000"/>
                  <a:lumOff val="15000"/>
                </a:prstClr>
              </a:buClr>
              <a:buSzTx/>
              <a:buFontTx/>
              <a:buNone/>
              <a:defRPr/>
            </a:pP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不能永久化存储</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，只要代码运行结束，所有数据都会丢失。</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grpSp>
        <p:nvGrpSpPr>
          <p:cNvPr id="2" name="组合 1"/>
          <p:cNvGrpSpPr/>
          <p:nvPr/>
        </p:nvGrpSpPr>
        <p:grpSpPr>
          <a:xfrm>
            <a:off x="1895475" y="1752600"/>
            <a:ext cx="4537075" cy="1035050"/>
            <a:chOff x="1895742" y="1751972"/>
            <a:chExt cx="4536851" cy="1035802"/>
          </a:xfrm>
        </p:grpSpPr>
        <p:sp>
          <p:nvSpPr>
            <p:cNvPr id="16" name="矩形 15"/>
            <p:cNvSpPr/>
            <p:nvPr/>
          </p:nvSpPr>
          <p:spPr bwMode="auto">
            <a:xfrm>
              <a:off x="2100520" y="1751972"/>
              <a:ext cx="3889183" cy="1035802"/>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271" name="TextBox 10"/>
            <p:cNvSpPr txBox="1"/>
            <p:nvPr/>
          </p:nvSpPr>
          <p:spPr>
            <a:xfrm>
              <a:off x="1895742" y="1877458"/>
              <a:ext cx="4536851" cy="784830"/>
            </a:xfrm>
            <a:prstGeom prst="rect">
              <a:avLst/>
            </a:prstGeom>
            <a:noFill/>
            <a:ln w="9525">
              <a:noFill/>
            </a:ln>
          </p:spPr>
          <p:txBody>
            <a:bodyPr>
              <a:spAutoFit/>
            </a:bodyPr>
            <a:lstStyle/>
            <a:p>
              <a:pPr lvl="1">
                <a:lnSpc>
                  <a:spcPct val="150000"/>
                </a:lnSpc>
              </a:pPr>
              <a:r>
                <a:rPr lang="en-US" altLang="zh-CN" sz="1000" dirty="0">
                  <a:latin typeface="Courier New" panose="02070309020205020404" pitchFamily="49" charset="0"/>
                  <a:ea typeface="微软雅黑" panose="020B0503020204020204" pitchFamily="34" charset="-122"/>
                </a:rPr>
                <a:t>int a = 10;</a:t>
              </a:r>
              <a:endParaRPr lang="en-US" altLang="zh-CN" sz="1000" dirty="0">
                <a:latin typeface="Courier New" panose="02070309020205020404" pitchFamily="49" charset="0"/>
                <a:ea typeface="微软雅黑" panose="020B0503020204020204" pitchFamily="34" charset="-122"/>
              </a:endParaRPr>
            </a:p>
            <a:p>
              <a:pPr lvl="1">
                <a:lnSpc>
                  <a:spcPct val="150000"/>
                </a:lnSpc>
              </a:pPr>
              <a:r>
                <a:rPr lang="en-US" altLang="zh-CN" sz="1000" dirty="0">
                  <a:latin typeface="Courier New" panose="02070309020205020404" pitchFamily="49" charset="0"/>
                  <a:ea typeface="微软雅黑" panose="020B0503020204020204" pitchFamily="34" charset="-122"/>
                </a:rPr>
                <a:t>int [] arr = {1,2,3,4,5};</a:t>
              </a:r>
              <a:endParaRPr lang="en-US" altLang="zh-CN" sz="1000" dirty="0">
                <a:latin typeface="Courier New" panose="02070309020205020404" pitchFamily="49" charset="0"/>
                <a:ea typeface="微软雅黑" panose="020B0503020204020204" pitchFamily="34" charset="-122"/>
              </a:endParaRPr>
            </a:p>
            <a:p>
              <a:pPr lvl="1">
                <a:lnSpc>
                  <a:spcPct val="150000"/>
                </a:lnSpc>
              </a:pPr>
              <a:r>
                <a:rPr lang="en-US" altLang="zh-CN" sz="1000" dirty="0">
                  <a:latin typeface="Courier New" panose="02070309020205020404" pitchFamily="49" charset="0"/>
                  <a:ea typeface="微软雅黑" panose="020B0503020204020204" pitchFamily="34" charset="-122"/>
                </a:rPr>
                <a:t>ArrayList&lt;String&gt; list = new ArrayList&lt;&gt;();</a:t>
              </a:r>
              <a:endParaRPr lang="en-US" altLang="zh-CN" sz="1000" dirty="0">
                <a:latin typeface="Courier New" panose="02070309020205020404" pitchFamily="49" charset="0"/>
                <a:ea typeface="微软雅黑" panose="020B0503020204020204" pitchFamily="34"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字符流</a:t>
            </a:r>
            <a:r>
              <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a:t>
            </a:r>
            <a:r>
              <a:rPr lang="zh-CN" altLang="en-US" sz="2400" b="1" dirty="0">
                <a:solidFill>
                  <a:srgbClr val="404040"/>
                </a:solidFill>
                <a:latin typeface="微软雅黑" panose="020B0503020204020204" pitchFamily="34" charset="-122"/>
                <a:ea typeface="微软雅黑" panose="020B0503020204020204" pitchFamily="34" charset="-122"/>
                <a:sym typeface="+mn-ea"/>
              </a:rPr>
              <a:t>编码表</a:t>
            </a:r>
            <a:endPar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900113" y="1590675"/>
            <a:ext cx="6624638" cy="81915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ASCII</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字符集：</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ASCII</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(American Standard Code for Information Interchange</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，美国信息交换标准代码</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：包括了数字，大小写字符和一些常见的标点符号。</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5" name="TextBox 10"/>
          <p:cNvSpPr txBox="1"/>
          <p:nvPr/>
        </p:nvSpPr>
        <p:spPr>
          <a:xfrm>
            <a:off x="919163" y="2478088"/>
            <a:ext cx="6624638" cy="306388"/>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注意：</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ASCII</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码表中是没有中文的。</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7" name="TextBox 10"/>
          <p:cNvSpPr txBox="1"/>
          <p:nvPr/>
        </p:nvSpPr>
        <p:spPr>
          <a:xfrm>
            <a:off x="869950" y="3157855"/>
            <a:ext cx="7198360" cy="333375"/>
          </a:xfrm>
          <a:prstGeom prst="rect">
            <a:avLst/>
          </a:prstGeom>
          <a:noFill/>
        </p:spPr>
        <p:txBody>
          <a:bodyPr wrap="square">
            <a:spAutoFit/>
          </a:bodyPr>
          <a:lstStyle/>
          <a:p>
            <a:pPr marL="171450" marR="0" indent="-17145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 GBK</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window</a:t>
            </a: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系统默认的码表</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。兼容</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ASCII</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码表，也包含了</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21003</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个汉字，并支持繁体汉字以及部分日韩文字。</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8" name="TextBox 10"/>
          <p:cNvSpPr txBox="1"/>
          <p:nvPr/>
        </p:nvSpPr>
        <p:spPr>
          <a:xfrm>
            <a:off x="900113" y="3621088"/>
            <a:ext cx="6624638" cy="334963"/>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注意：</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GBK</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是中国的码表，一个中文以</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两个字节</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的形式存储。但不包含世界上所有国家的文字。</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字符流</a:t>
            </a:r>
            <a:r>
              <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a:t>
            </a: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编码表</a:t>
            </a:r>
            <a:endPar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900113" y="1590675"/>
            <a:ext cx="6624638" cy="81915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Unicode</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码表：</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由国际组织</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ISO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制定，是统一的万国码，计算机科学领域里的一项业界标准，容纳世界上大多数国家的所有常见文字和符号。</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7" name="TextBox 10"/>
          <p:cNvSpPr txBox="1"/>
          <p:nvPr/>
        </p:nvSpPr>
        <p:spPr>
          <a:xfrm>
            <a:off x="900113" y="2716213"/>
            <a:ext cx="6624638" cy="576263"/>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但是因为表示的字符太多，所以</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Unicode</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码表中的数字不是直接以二进制的形式存储到计算机的，会先通过</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UTF-7</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UTF-7.5</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UTF-8</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UTF-16</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，以及 </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UTF-32</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的编码方式再存储到计算机，其中最为常见的就是</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UTF-8</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9" name="TextBox 10"/>
          <p:cNvSpPr txBox="1"/>
          <p:nvPr/>
        </p:nvSpPr>
        <p:spPr>
          <a:xfrm>
            <a:off x="900113" y="3444875"/>
            <a:ext cx="6624638" cy="334963"/>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注意：</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Unicode</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是万国码，以</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UTF-8</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编码后一个中文以</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三个字节</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的形式存储</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字符流</a:t>
            </a:r>
            <a:r>
              <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-String</a:t>
            </a: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类的编码和解码</a:t>
            </a:r>
            <a:endPar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900113" y="1590675"/>
            <a:ext cx="6624638" cy="203200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编码：</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byte[] getBytes​()</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：使用平台的默认字符集将该 </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String</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编码为一系列字节，将结果存储到新的字节数组中</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byte[] getBytes​(String charsetName)</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：使用指定的字符集将该 </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String</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编码为一系列字节，将结果存储到新的字节数组中 </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解码：</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String​(byte[] bytes)</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：通过使用平台的默认字符集解码指定的字节数组来构造新的 </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String</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String​(byte[] bytes, String charsetName)</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：通过指定的字符集解码指定的字节数组来构造新的 </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String</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blinds(horizontal)">
                                      <p:cBhvr>
                                        <p:cTn id="7" dur="500"/>
                                        <p:tgtEl>
                                          <p:spTgt spid="11">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blinds(horizontal)">
                                      <p:cBhvr>
                                        <p:cTn id="10" dur="500"/>
                                        <p:tgtEl>
                                          <p:spTgt spid="11">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nodeType="clickEffect">
                                  <p:stCondLst>
                                    <p:cond delay="0"/>
                                  </p:stCondLst>
                                  <p:childTnLst>
                                    <p:set>
                                      <p:cBhvr>
                                        <p:cTn id="14" dur="1" fill="hold">
                                          <p:stCondLst>
                                            <p:cond delay="0"/>
                                          </p:stCondLst>
                                        </p:cTn>
                                        <p:tgtEl>
                                          <p:spTgt spid="11">
                                            <p:txEl>
                                              <p:pRg st="5" end="5"/>
                                            </p:txEl>
                                          </p:spTgt>
                                        </p:tgtEl>
                                        <p:attrNameLst>
                                          <p:attrName>style.visibility</p:attrName>
                                        </p:attrNameLst>
                                      </p:cBhvr>
                                      <p:to>
                                        <p:strVal val="visible"/>
                                      </p:to>
                                    </p:set>
                                    <p:animEffect transition="in" filter="blinds(horizontal)">
                                      <p:cBhvr>
                                        <p:cTn id="15" dur="500"/>
                                        <p:tgtEl>
                                          <p:spTgt spid="11">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11">
                                            <p:txEl>
                                              <p:pRg st="6" end="6"/>
                                            </p:txEl>
                                          </p:spTgt>
                                        </p:tgtEl>
                                        <p:attrNameLst>
                                          <p:attrName>style.visibility</p:attrName>
                                        </p:attrNameLst>
                                      </p:cBhvr>
                                      <p:to>
                                        <p:strVal val="visible"/>
                                      </p:to>
                                    </p:set>
                                    <p:animEffect transition="in" filter="blinds(horizontal)">
                                      <p:cBhvr>
                                        <p:cTn id="18"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字符输入流顶层类</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1"/>
          <a:stretch>
            <a:fillRect/>
          </a:stretch>
        </p:blipFill>
        <p:spPr>
          <a:xfrm>
            <a:off x="1289050" y="1563370"/>
            <a:ext cx="6565900" cy="1225550"/>
          </a:xfrm>
          <a:prstGeom prst="rect">
            <a:avLst/>
          </a:prstGeom>
        </p:spPr>
      </p:pic>
      <p:sp>
        <p:nvSpPr>
          <p:cNvPr id="3" name="文本框 2"/>
          <p:cNvSpPr txBox="1"/>
          <p:nvPr/>
        </p:nvSpPr>
        <p:spPr>
          <a:xfrm>
            <a:off x="1331595" y="3435350"/>
            <a:ext cx="6583045" cy="521970"/>
          </a:xfrm>
          <a:prstGeom prst="rect">
            <a:avLst/>
          </a:prstGeom>
          <a:noFill/>
        </p:spPr>
        <p:txBody>
          <a:bodyPr>
            <a:spAutoFit/>
          </a:bodyPr>
          <a:p>
            <a:pPr fontAlgn="auto">
              <a:spcBef>
                <a:spcPts val="0"/>
              </a:spcBef>
              <a:spcAft>
                <a:spcPts val="0"/>
              </a:spcAft>
            </a:pPr>
            <a:r>
              <a:rPr lang="zh-CN" altLang="en-US" sz="1400" dirty="0">
                <a:solidFill>
                  <a:schemeClr val="tx1">
                    <a:lumMod val="65000"/>
                    <a:lumOff val="35000"/>
                  </a:schemeClr>
                </a:solidFill>
                <a:latin typeface="+mn-lt"/>
                <a:ea typeface="+mn-ea"/>
              </a:rPr>
              <a:t>字符流的本质就是</a:t>
            </a:r>
            <a:r>
              <a:rPr lang="en-US" altLang="zh-CN" sz="1400" dirty="0">
                <a:solidFill>
                  <a:schemeClr val="tx1">
                    <a:lumMod val="65000"/>
                    <a:lumOff val="35000"/>
                  </a:schemeClr>
                </a:solidFill>
                <a:latin typeface="+mn-lt"/>
                <a:ea typeface="+mn-ea"/>
              </a:rPr>
              <a:t> </a:t>
            </a:r>
            <a:r>
              <a:rPr lang="zh-CN" altLang="en-US" sz="1400" dirty="0">
                <a:solidFill>
                  <a:srgbClr val="FF0000"/>
                </a:solidFill>
                <a:latin typeface="+mn-lt"/>
                <a:ea typeface="+mn-ea"/>
              </a:rPr>
              <a:t>字节流</a:t>
            </a:r>
            <a:r>
              <a:rPr lang="en-US" altLang="zh-CN" sz="1400" dirty="0">
                <a:solidFill>
                  <a:srgbClr val="FF0000"/>
                </a:solidFill>
                <a:latin typeface="+mn-lt"/>
                <a:ea typeface="+mn-ea"/>
              </a:rPr>
              <a:t> + </a:t>
            </a:r>
            <a:r>
              <a:rPr lang="zh-CN" altLang="en-US" sz="1400" dirty="0">
                <a:solidFill>
                  <a:srgbClr val="FF0000"/>
                </a:solidFill>
                <a:latin typeface="+mn-lt"/>
                <a:ea typeface="+mn-ea"/>
              </a:rPr>
              <a:t>编码表</a:t>
            </a:r>
            <a:r>
              <a:rPr lang="en-US" altLang="zh-CN" sz="1400" dirty="0">
                <a:solidFill>
                  <a:schemeClr val="tx1">
                    <a:lumMod val="65000"/>
                    <a:lumOff val="35000"/>
                  </a:schemeClr>
                </a:solidFill>
                <a:latin typeface="+mn-lt"/>
                <a:ea typeface="+mn-ea"/>
              </a:rPr>
              <a:t>,</a:t>
            </a:r>
            <a:r>
              <a:rPr lang="zh-CN" altLang="en-US" sz="1400" dirty="0">
                <a:solidFill>
                  <a:schemeClr val="tx1">
                    <a:lumMod val="65000"/>
                    <a:lumOff val="35000"/>
                  </a:schemeClr>
                </a:solidFill>
                <a:latin typeface="+mn-lt"/>
                <a:ea typeface="+mn-ea"/>
              </a:rPr>
              <a:t>在读数据的时候</a:t>
            </a:r>
            <a:r>
              <a:rPr lang="en-US" altLang="zh-CN" sz="1400" dirty="0">
                <a:solidFill>
                  <a:schemeClr val="tx1">
                    <a:lumMod val="65000"/>
                    <a:lumOff val="35000"/>
                  </a:schemeClr>
                </a:solidFill>
                <a:latin typeface="+mn-lt"/>
                <a:ea typeface="+mn-ea"/>
              </a:rPr>
              <a:t>,</a:t>
            </a:r>
            <a:r>
              <a:rPr lang="zh-CN" altLang="en-US" sz="1400" dirty="0">
                <a:solidFill>
                  <a:schemeClr val="tx1">
                    <a:lumMod val="65000"/>
                    <a:lumOff val="35000"/>
                  </a:schemeClr>
                </a:solidFill>
                <a:latin typeface="+mn-lt"/>
                <a:ea typeface="+mn-ea"/>
              </a:rPr>
              <a:t>自动使用提前指定的编码表对读取的数据进行</a:t>
            </a:r>
            <a:r>
              <a:rPr lang="en-US" altLang="zh-CN" sz="1400" dirty="0">
                <a:solidFill>
                  <a:schemeClr val="tx1">
                    <a:lumMod val="65000"/>
                    <a:lumOff val="35000"/>
                  </a:schemeClr>
                </a:solidFill>
                <a:latin typeface="+mn-lt"/>
                <a:ea typeface="+mn-ea"/>
              </a:rPr>
              <a:t>”</a:t>
            </a:r>
            <a:r>
              <a:rPr lang="zh-CN" altLang="en-US" sz="1400" dirty="0">
                <a:solidFill>
                  <a:schemeClr val="tx1">
                    <a:lumMod val="65000"/>
                    <a:lumOff val="35000"/>
                  </a:schemeClr>
                </a:solidFill>
                <a:latin typeface="+mn-lt"/>
                <a:ea typeface="+mn-ea"/>
              </a:rPr>
              <a:t>对照</a:t>
            </a:r>
            <a:r>
              <a:rPr lang="en-US" altLang="zh-CN" sz="1400" dirty="0">
                <a:solidFill>
                  <a:schemeClr val="tx1">
                    <a:lumMod val="65000"/>
                    <a:lumOff val="35000"/>
                  </a:schemeClr>
                </a:solidFill>
                <a:latin typeface="+mn-lt"/>
                <a:ea typeface="+mn-ea"/>
              </a:rPr>
              <a:t>”!!!</a:t>
            </a:r>
            <a:endParaRPr lang="en-US" altLang="zh-CN" sz="1400" dirty="0">
              <a:solidFill>
                <a:schemeClr val="tx1">
                  <a:lumMod val="65000"/>
                  <a:lumOff val="35000"/>
                </a:schemeClr>
              </a:solidFill>
              <a:latin typeface="+mn-lt"/>
              <a:ea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字符输入流便捷类</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pic>
        <p:nvPicPr>
          <p:cNvPr id="3" name="图片 2"/>
          <p:cNvPicPr>
            <a:picLocks noChangeAspect="1"/>
          </p:cNvPicPr>
          <p:nvPr/>
        </p:nvPicPr>
        <p:blipFill>
          <a:blip r:embed="rId1"/>
          <a:stretch>
            <a:fillRect/>
          </a:stretch>
        </p:blipFill>
        <p:spPr>
          <a:xfrm>
            <a:off x="1304925" y="1889125"/>
            <a:ext cx="6534150" cy="136525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字符输入流通用方法</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5" name="表格 4"/>
          <p:cNvGraphicFramePr>
            <a:graphicFrameLocks noGrp="1"/>
          </p:cNvGraphicFramePr>
          <p:nvPr/>
        </p:nvGraphicFramePr>
        <p:xfrm>
          <a:off x="971550" y="1879600"/>
          <a:ext cx="6264275" cy="1366838"/>
        </p:xfrm>
        <a:graphic>
          <a:graphicData uri="http://schemas.openxmlformats.org/drawingml/2006/table">
            <a:tbl>
              <a:tblPr/>
              <a:tblGrid>
                <a:gridCol w="2664117"/>
                <a:gridCol w="3600158"/>
              </a:tblGrid>
              <a:tr h="431633">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方法名</a:t>
                      </a:r>
                      <a:endPar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endPar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91412" marR="91412" marT="45691" marB="45691"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r>
              <a:tr h="431633">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int read​()</a:t>
                      </a:r>
                      <a:endParaRPr kumimoji="0" lang="zh-CN" altLang="en-US" sz="1000" b="0" i="0" u="none" strike="noStrike" cap="none" normalizeH="0" baseline="0" dirty="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一次读一个字符数据</a:t>
                      </a:r>
                      <a:endParaRPr lang="zh-CN" altLang="en-US" sz="10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r>
              <a:tr h="503572">
                <a:tc>
                  <a:txBody>
                    <a:bodyPr/>
                    <a:lstStyle/>
                    <a:p>
                      <a:pPr marL="0" marR="0" lvl="0" indent="0" algn="l" defTabSz="914400" rtl="0" eaLnBrk="1" fontAlgn="base" latinLnBrk="0" hangingPunct="1">
                        <a:lnSpc>
                          <a:spcPct val="150000"/>
                        </a:lnSpc>
                        <a:spcBef>
                          <a:spcPct val="0"/>
                        </a:spcBef>
                        <a:spcAft>
                          <a:spcPct val="0"/>
                        </a:spcAft>
                        <a:buClrTx/>
                        <a:buSzTx/>
                        <a:buFontTx/>
                        <a:buNone/>
                      </a:pP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int read​(char[] </a:t>
                      </a:r>
                      <a:r>
                        <a:rPr lang="en-US" altLang="zh-CN" sz="1000" dirty="0" err="1">
                          <a:solidFill>
                            <a:schemeClr val="tx1">
                              <a:lumMod val="85000"/>
                              <a:lumOff val="15000"/>
                            </a:schemeClr>
                          </a:solidFill>
                          <a:latin typeface="微软雅黑" panose="020B0503020204020204" pitchFamily="34" charset="-122"/>
                          <a:ea typeface="微软雅黑" panose="020B0503020204020204" pitchFamily="34" charset="-122"/>
                        </a:rPr>
                        <a:t>cbuf</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endParaRPr kumimoji="0" lang="zh-CN" altLang="en-US" sz="1000" b="0" i="0" u="none" strike="noStrike" cap="none" normalizeH="0" baseline="0" dirty="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defRPr/>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一次读一个字符数组数据</a:t>
                      </a:r>
                      <a:endParaRPr lang="en-US" altLang="zh-CN" sz="10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12" marR="91412" marT="45691" marB="45691"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r>
            </a:tbl>
          </a:graphicData>
        </a:graphic>
      </p:graphicFrame>
      <p:sp>
        <p:nvSpPr>
          <p:cNvPr id="71697" name="TextBox 2"/>
          <p:cNvSpPr txBox="1"/>
          <p:nvPr/>
        </p:nvSpPr>
        <p:spPr>
          <a:xfrm>
            <a:off x="755650" y="984250"/>
            <a:ext cx="3514725" cy="458788"/>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字符流读数据的</a:t>
            </a:r>
            <a:r>
              <a:rPr lang="en-US" altLang="zh-CN" b="1" dirty="0">
                <a:solidFill>
                  <a:srgbClr val="404040"/>
                </a:solidFill>
                <a:latin typeface="微软雅黑" panose="020B0503020204020204" pitchFamily="34" charset="-122"/>
                <a:ea typeface="微软雅黑" panose="020B0503020204020204" pitchFamily="34" charset="-122"/>
              </a:rPr>
              <a:t>2</a:t>
            </a:r>
            <a:r>
              <a:rPr lang="zh-CN" altLang="en-US" b="1" dirty="0">
                <a:solidFill>
                  <a:srgbClr val="404040"/>
                </a:solidFill>
                <a:latin typeface="微软雅黑" panose="020B0503020204020204" pitchFamily="34" charset="-122"/>
                <a:ea typeface="微软雅黑" panose="020B0503020204020204" pitchFamily="34" charset="-122"/>
              </a:rPr>
              <a:t>种方式</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字符输入流读数据的过程</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7" name="TextBox 10"/>
          <p:cNvSpPr txBox="1"/>
          <p:nvPr/>
        </p:nvSpPr>
        <p:spPr>
          <a:xfrm>
            <a:off x="1330643" y="1276668"/>
            <a:ext cx="6624638" cy="33337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1</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，准备一个字符输入流</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关联一个要读取的文件对象</a:t>
            </a:r>
            <a:endParaRPr kumimoji="0" lang="zh-CN" altLang="en-US"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8" name="TextBox 10"/>
          <p:cNvSpPr txBox="1"/>
          <p:nvPr/>
        </p:nvSpPr>
        <p:spPr>
          <a:xfrm>
            <a:off x="1330643" y="2741930"/>
            <a:ext cx="6624638" cy="33337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3</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a:t>
            </a:r>
            <a:r>
              <a:rPr kumimoji="0" lang="zh-CN" sz="1050" kern="1200" cap="none" spc="0" normalizeH="0" baseline="0" noProof="0" dirty="0">
                <a:latin typeface="微软雅黑" panose="020B0503020204020204" pitchFamily="34" charset="-122"/>
                <a:ea typeface="微软雅黑" panose="020B0503020204020204" pitchFamily="34" charset="-122"/>
                <a:cs typeface="+mn-cs"/>
              </a:rPr>
              <a:t>把读取到的码值或字符数组转成字符串进行处理</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9" name="TextBox 10"/>
          <p:cNvSpPr txBox="1"/>
          <p:nvPr/>
        </p:nvSpPr>
        <p:spPr>
          <a:xfrm>
            <a:off x="1330643" y="1895793"/>
            <a:ext cx="6624638" cy="33337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2</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a:t>
            </a:r>
            <a:r>
              <a:rPr kumimoji="0" lang="zh-CN" sz="1050" kern="1200" cap="none" spc="0" normalizeH="0" baseline="0" noProof="0" dirty="0">
                <a:latin typeface="微软雅黑" panose="020B0503020204020204" pitchFamily="34" charset="-122"/>
                <a:ea typeface="微软雅黑" panose="020B0503020204020204" pitchFamily="34" charset="-122"/>
                <a:cs typeface="+mn-cs"/>
              </a:rPr>
              <a:t>使用</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read </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方法</a:t>
            </a: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逐个字符读取数据或配合字符数组读取数据</a:t>
            </a:r>
            <a:endParaRPr kumimoji="0" lang="zh-CN" altLang="en-US" sz="1050" kern="1200" cap="none" spc="0" normalizeH="0" baseline="0" noProof="0" dirty="0">
              <a:latin typeface="微软雅黑" panose="020B0503020204020204" pitchFamily="34" charset="-122"/>
              <a:ea typeface="微软雅黑" panose="020B0503020204020204" pitchFamily="34" charset="-122"/>
              <a:cs typeface="+mn-cs"/>
            </a:endParaRPr>
          </a:p>
        </p:txBody>
      </p:sp>
      <p:sp>
        <p:nvSpPr>
          <p:cNvPr id="2" name="TextBox 10"/>
          <p:cNvSpPr txBox="1"/>
          <p:nvPr/>
        </p:nvSpPr>
        <p:spPr>
          <a:xfrm>
            <a:off x="1331278" y="3580765"/>
            <a:ext cx="6624638" cy="333375"/>
          </a:xfrm>
          <a:prstGeom prst="rect">
            <a:avLst/>
          </a:prstGeom>
          <a:noFill/>
        </p:spPr>
        <p:txBody>
          <a:bodyPr>
            <a:spAutoFit/>
          </a:bodyPr>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latin typeface="微软雅黑" panose="020B0503020204020204" pitchFamily="34" charset="-122"/>
                <a:ea typeface="微软雅黑" panose="020B0503020204020204" pitchFamily="34" charset="-122"/>
                <a:cs typeface="+mn-cs"/>
              </a:rPr>
              <a:t>4</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a:t>
            </a:r>
            <a:r>
              <a:rPr kumimoji="0" lang="zh-CN" sz="1050" kern="1200" cap="none" spc="0" normalizeH="0" baseline="0" noProof="0" dirty="0">
                <a:latin typeface="微软雅黑" panose="020B0503020204020204" pitchFamily="34" charset="-122"/>
                <a:ea typeface="微软雅黑" panose="020B0503020204020204" pitchFamily="34" charset="-122"/>
                <a:cs typeface="+mn-cs"/>
              </a:rPr>
              <a:t>释放资源</a:t>
            </a:r>
            <a:r>
              <a:rPr kumimoji="0" lang="zh-CN" altLang="en-US" sz="1050" kern="1200" cap="none" spc="0" normalizeH="0" baseline="0" noProof="0" dirty="0">
                <a:latin typeface="微软雅黑" panose="020B0503020204020204" pitchFamily="34" charset="-122"/>
                <a:ea typeface="微软雅黑" panose="020B0503020204020204" pitchFamily="34" charset="-122"/>
                <a:cs typeface="+mn-cs"/>
              </a:rPr>
              <a:t>。</a:t>
            </a:r>
            <a:endParaRPr kumimoji="0" lang="en-US" altLang="zh-CN" sz="1050" kern="1200" cap="none" spc="0" normalizeH="0" baseline="0" noProof="0" dirty="0">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字符输出流顶层类</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3" name="文本框 2"/>
          <p:cNvSpPr txBox="1"/>
          <p:nvPr/>
        </p:nvSpPr>
        <p:spPr>
          <a:xfrm>
            <a:off x="1331595" y="3435350"/>
            <a:ext cx="6583045" cy="521970"/>
          </a:xfrm>
          <a:prstGeom prst="rect">
            <a:avLst/>
          </a:prstGeom>
          <a:noFill/>
        </p:spPr>
        <p:txBody>
          <a:bodyPr>
            <a:spAutoFit/>
          </a:bodyPr>
          <a:p>
            <a:pPr fontAlgn="auto">
              <a:spcBef>
                <a:spcPts val="0"/>
              </a:spcBef>
              <a:spcAft>
                <a:spcPts val="0"/>
              </a:spcAft>
            </a:pPr>
            <a:r>
              <a:rPr lang="zh-CN" altLang="en-US" sz="1400" dirty="0">
                <a:solidFill>
                  <a:schemeClr val="tx1">
                    <a:lumMod val="65000"/>
                    <a:lumOff val="35000"/>
                  </a:schemeClr>
                </a:solidFill>
                <a:latin typeface="+mn-lt"/>
                <a:ea typeface="+mn-ea"/>
              </a:rPr>
              <a:t>字符流的本质就是</a:t>
            </a:r>
            <a:r>
              <a:rPr lang="en-US" altLang="zh-CN" sz="1400" dirty="0">
                <a:solidFill>
                  <a:schemeClr val="tx1">
                    <a:lumMod val="65000"/>
                    <a:lumOff val="35000"/>
                  </a:schemeClr>
                </a:solidFill>
                <a:latin typeface="+mn-lt"/>
                <a:ea typeface="+mn-ea"/>
              </a:rPr>
              <a:t> </a:t>
            </a:r>
            <a:r>
              <a:rPr lang="zh-CN" altLang="en-US" sz="1400" dirty="0">
                <a:solidFill>
                  <a:srgbClr val="FF0000"/>
                </a:solidFill>
                <a:latin typeface="+mn-lt"/>
                <a:ea typeface="+mn-ea"/>
              </a:rPr>
              <a:t>字节流</a:t>
            </a:r>
            <a:r>
              <a:rPr lang="en-US" altLang="zh-CN" sz="1400" dirty="0">
                <a:solidFill>
                  <a:srgbClr val="FF0000"/>
                </a:solidFill>
                <a:latin typeface="+mn-lt"/>
                <a:ea typeface="+mn-ea"/>
              </a:rPr>
              <a:t> + </a:t>
            </a:r>
            <a:r>
              <a:rPr lang="zh-CN" altLang="en-US" sz="1400" dirty="0">
                <a:solidFill>
                  <a:srgbClr val="FF0000"/>
                </a:solidFill>
                <a:latin typeface="+mn-lt"/>
                <a:ea typeface="+mn-ea"/>
              </a:rPr>
              <a:t>编码表</a:t>
            </a:r>
            <a:r>
              <a:rPr lang="en-US" altLang="zh-CN" sz="1400" dirty="0">
                <a:solidFill>
                  <a:schemeClr val="tx1">
                    <a:lumMod val="65000"/>
                    <a:lumOff val="35000"/>
                  </a:schemeClr>
                </a:solidFill>
                <a:latin typeface="+mn-lt"/>
                <a:ea typeface="+mn-ea"/>
              </a:rPr>
              <a:t>,</a:t>
            </a:r>
            <a:r>
              <a:rPr lang="zh-CN" altLang="en-US" sz="1400" dirty="0">
                <a:solidFill>
                  <a:schemeClr val="tx1">
                    <a:lumMod val="65000"/>
                    <a:lumOff val="35000"/>
                  </a:schemeClr>
                </a:solidFill>
                <a:latin typeface="+mn-lt"/>
                <a:ea typeface="+mn-ea"/>
              </a:rPr>
              <a:t>在读数据的时候</a:t>
            </a:r>
            <a:r>
              <a:rPr lang="en-US" altLang="zh-CN" sz="1400" dirty="0">
                <a:solidFill>
                  <a:schemeClr val="tx1">
                    <a:lumMod val="65000"/>
                    <a:lumOff val="35000"/>
                  </a:schemeClr>
                </a:solidFill>
                <a:latin typeface="+mn-lt"/>
                <a:ea typeface="+mn-ea"/>
              </a:rPr>
              <a:t>,</a:t>
            </a:r>
            <a:r>
              <a:rPr lang="zh-CN" altLang="en-US" sz="1400" dirty="0">
                <a:solidFill>
                  <a:schemeClr val="tx1">
                    <a:lumMod val="65000"/>
                    <a:lumOff val="35000"/>
                  </a:schemeClr>
                </a:solidFill>
                <a:latin typeface="+mn-lt"/>
                <a:ea typeface="+mn-ea"/>
              </a:rPr>
              <a:t>自动使用提前指定的编码表对读取的数据进行</a:t>
            </a:r>
            <a:r>
              <a:rPr lang="en-US" altLang="zh-CN" sz="1400" dirty="0">
                <a:solidFill>
                  <a:schemeClr val="tx1">
                    <a:lumMod val="65000"/>
                    <a:lumOff val="35000"/>
                  </a:schemeClr>
                </a:solidFill>
                <a:latin typeface="+mn-lt"/>
                <a:ea typeface="+mn-ea"/>
              </a:rPr>
              <a:t>”</a:t>
            </a:r>
            <a:r>
              <a:rPr lang="zh-CN" altLang="en-US" sz="1400" dirty="0">
                <a:solidFill>
                  <a:schemeClr val="tx1">
                    <a:lumMod val="65000"/>
                    <a:lumOff val="35000"/>
                  </a:schemeClr>
                </a:solidFill>
                <a:latin typeface="+mn-lt"/>
                <a:ea typeface="+mn-ea"/>
              </a:rPr>
              <a:t>对照</a:t>
            </a:r>
            <a:r>
              <a:rPr lang="en-US" altLang="zh-CN" sz="1400" dirty="0">
                <a:solidFill>
                  <a:schemeClr val="tx1">
                    <a:lumMod val="65000"/>
                    <a:lumOff val="35000"/>
                  </a:schemeClr>
                </a:solidFill>
                <a:latin typeface="+mn-lt"/>
                <a:ea typeface="+mn-ea"/>
              </a:rPr>
              <a:t>”!!!</a:t>
            </a:r>
            <a:endParaRPr lang="en-US" altLang="zh-CN" sz="1400" dirty="0">
              <a:solidFill>
                <a:schemeClr val="tx1">
                  <a:lumMod val="65000"/>
                  <a:lumOff val="35000"/>
                </a:schemeClr>
              </a:solidFill>
              <a:latin typeface="+mn-lt"/>
              <a:ea typeface="+mn-ea"/>
            </a:endParaRPr>
          </a:p>
        </p:txBody>
      </p:sp>
      <p:pic>
        <p:nvPicPr>
          <p:cNvPr id="4" name="图片 3"/>
          <p:cNvPicPr>
            <a:picLocks noChangeAspect="1"/>
          </p:cNvPicPr>
          <p:nvPr/>
        </p:nvPicPr>
        <p:blipFill>
          <a:blip r:embed="rId1"/>
          <a:stretch>
            <a:fillRect/>
          </a:stretch>
        </p:blipFill>
        <p:spPr>
          <a:xfrm>
            <a:off x="1327150" y="1419225"/>
            <a:ext cx="6489700" cy="126365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字符输出流便捷类</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pic>
        <p:nvPicPr>
          <p:cNvPr id="2" name="图片 1"/>
          <p:cNvPicPr>
            <a:picLocks noChangeAspect="1"/>
          </p:cNvPicPr>
          <p:nvPr/>
        </p:nvPicPr>
        <p:blipFill>
          <a:blip r:embed="rId1"/>
          <a:srcRect l="1083"/>
          <a:stretch>
            <a:fillRect/>
          </a:stretch>
        </p:blipFill>
        <p:spPr>
          <a:xfrm>
            <a:off x="1331595" y="1419225"/>
            <a:ext cx="6551295" cy="21209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字符输出流便捷类</a:t>
            </a:r>
            <a:r>
              <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a:t>
            </a: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构造方法</a:t>
            </a:r>
            <a:endPar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pic>
        <p:nvPicPr>
          <p:cNvPr id="3" name="图片 2"/>
          <p:cNvPicPr>
            <a:picLocks noChangeAspect="1"/>
          </p:cNvPicPr>
          <p:nvPr/>
        </p:nvPicPr>
        <p:blipFill>
          <a:blip r:embed="rId1"/>
          <a:stretch>
            <a:fillRect/>
          </a:stretch>
        </p:blipFill>
        <p:spPr>
          <a:xfrm>
            <a:off x="1177925" y="1558925"/>
            <a:ext cx="6788150" cy="202565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IO</a:t>
            </a:r>
            <a:r>
              <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流的概述和分类</a:t>
            </a:r>
            <a:endParaRPr kumimoji="0" lang="zh-TW"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5" name="矩形 4"/>
          <p:cNvSpPr/>
          <p:nvPr/>
        </p:nvSpPr>
        <p:spPr>
          <a:xfrm>
            <a:off x="1989138" y="1677988"/>
            <a:ext cx="3821113" cy="690563"/>
          </a:xfrm>
          <a:prstGeom prst="rect">
            <a:avLst/>
          </a:prstGeom>
        </p:spPr>
        <p:txBody>
          <a:bodyPr>
            <a:spAutoFit/>
          </a:bodyPr>
          <a:lstStyle/>
          <a:p>
            <a:pPr marL="0" marR="0" lvl="0" indent="0" algn="l" defTabSz="914400" rtl="0" eaLnBrk="1" fontAlgn="auto" latinLnBrk="0" hangingPunct="1">
              <a:lnSpc>
                <a:spcPct val="200000"/>
              </a:lnSpc>
              <a:spcBef>
                <a:spcPts val="0"/>
              </a:spcBef>
              <a:spcAft>
                <a:spcPts val="0"/>
              </a:spcAft>
              <a:buClr>
                <a:prstClr val="black">
                  <a:lumMod val="85000"/>
                  <a:lumOff val="15000"/>
                </a:prstClr>
              </a:buClr>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1</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，将数据写到文件中，实现数据永久化存储</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200000"/>
              </a:lnSpc>
              <a:spcBef>
                <a:spcPts val="0"/>
              </a:spcBef>
              <a:spcAft>
                <a:spcPts val="0"/>
              </a:spcAft>
              <a:buClr>
                <a:prstClr val="black">
                  <a:lumMod val="85000"/>
                  <a:lumOff val="15000"/>
                </a:prstClr>
              </a:buClr>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2</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，读取文件中已经存在的数据</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
        <p:nvSpPr>
          <p:cNvPr id="7" name="TextBox 2"/>
          <p:cNvSpPr txBox="1">
            <a:spLocks noChangeArrowheads="1"/>
          </p:cNvSpPr>
          <p:nvPr/>
        </p:nvSpPr>
        <p:spPr bwMode="auto">
          <a:xfrm>
            <a:off x="755650" y="984250"/>
            <a:ext cx="3514725"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学习</a:t>
            </a:r>
            <a:r>
              <a:rPr kumimoji="0" lang="en-US"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IO</a:t>
            </a:r>
            <a:r>
              <a:rPr kumimoji="0" lang="zh-CN" altLang="en-US"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rPr>
              <a:t>流的目的？</a:t>
            </a:r>
            <a:endParaRPr kumimoji="0" lang="en-US" altLang="zh-CN" sz="1800" b="1" i="0" u="none" strike="noStrike" kern="1200" cap="none" spc="0" normalizeH="0" baseline="0" noProof="0" dirty="0">
              <a:ln>
                <a:noFill/>
              </a:ln>
              <a:solidFill>
                <a:schemeClr val="tx1">
                  <a:lumMod val="75000"/>
                  <a:lumOff val="2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字符输出流成员方法</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7" name="表格 6"/>
          <p:cNvGraphicFramePr>
            <a:graphicFrameLocks noGrp="1"/>
          </p:cNvGraphicFramePr>
          <p:nvPr/>
        </p:nvGraphicFramePr>
        <p:xfrm>
          <a:off x="947738" y="1870075"/>
          <a:ext cx="6288087" cy="2357440"/>
        </p:xfrm>
        <a:graphic>
          <a:graphicData uri="http://schemas.openxmlformats.org/drawingml/2006/table">
            <a:tbl>
              <a:tblPr/>
              <a:tblGrid>
                <a:gridCol w="2831555"/>
                <a:gridCol w="3456532"/>
              </a:tblGrid>
              <a:tr h="444500">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1" i="0" u="none" strike="noStrike" cap="none" normalizeH="0" baseline="0">
                          <a:ln>
                            <a:noFill/>
                          </a:ln>
                          <a:solidFill>
                            <a:srgbClr val="FFFFFF"/>
                          </a:solidFill>
                          <a:effectLst/>
                          <a:latin typeface="微软雅黑" panose="020B0503020204020204" pitchFamily="34" charset="-122"/>
                          <a:ea typeface="微软雅黑" panose="020B0503020204020204" pitchFamily="34" charset="-122"/>
                        </a:rPr>
                        <a:t>方法名</a:t>
                      </a:r>
                      <a:endPar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91422" marR="91422"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endPar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91422" marR="91422" marT="45735" marB="45735"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void write​(int c)</a:t>
                      </a:r>
                      <a:endParaRPr kumimoji="0" lang="zh-CN" altLang="en-US" sz="1000" b="0" i="0" u="none" strike="noStrike" cap="none" normalizeH="0" baseline="0" dirty="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写一个字符</a:t>
                      </a:r>
                      <a:endParaRPr lang="en-US" altLang="zh-CN" sz="10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000">
                          <a:solidFill>
                            <a:schemeClr val="tx1">
                              <a:lumMod val="85000"/>
                              <a:lumOff val="15000"/>
                            </a:schemeClr>
                          </a:solidFill>
                          <a:latin typeface="微软雅黑" panose="020B0503020204020204" pitchFamily="34" charset="-122"/>
                          <a:ea typeface="微软雅黑" panose="020B0503020204020204" pitchFamily="34" charset="-122"/>
                        </a:rPr>
                        <a:t>void write​(char[] cbuf)</a:t>
                      </a:r>
                      <a:endParaRPr kumimoji="0" lang="zh-CN" altLang="en-US" sz="1000" b="0" i="0" u="none" strike="noStrike" cap="none" normalizeH="0" baseline="0" dirty="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写入一个字符数组</a:t>
                      </a:r>
                      <a:endParaRPr lang="en-US" altLang="zh-CN" sz="10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void write​(char[] </a:t>
                      </a:r>
                      <a:r>
                        <a:rPr lang="en-US" altLang="zh-CN" sz="1000" dirty="0" err="1">
                          <a:solidFill>
                            <a:schemeClr val="tx1">
                              <a:lumMod val="85000"/>
                              <a:lumOff val="15000"/>
                            </a:schemeClr>
                          </a:solidFill>
                          <a:latin typeface="微软雅黑" panose="020B0503020204020204" pitchFamily="34" charset="-122"/>
                          <a:ea typeface="微软雅黑" panose="020B0503020204020204" pitchFamily="34" charset="-122"/>
                        </a:rPr>
                        <a:t>cbuf</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 int off, int </a:t>
                      </a:r>
                      <a:r>
                        <a:rPr lang="en-US" altLang="zh-CN" sz="1000" dirty="0" err="1">
                          <a:solidFill>
                            <a:schemeClr val="tx1">
                              <a:lumMod val="85000"/>
                              <a:lumOff val="15000"/>
                            </a:schemeClr>
                          </a:solidFill>
                          <a:latin typeface="微软雅黑" panose="020B0503020204020204" pitchFamily="34" charset="-122"/>
                          <a:ea typeface="微软雅黑" panose="020B0503020204020204" pitchFamily="34" charset="-122"/>
                        </a:rPr>
                        <a:t>len</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写入字符数组的一部分</a:t>
                      </a:r>
                      <a:endParaRPr lang="en-US" altLang="zh-CN" sz="10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000">
                          <a:solidFill>
                            <a:schemeClr val="tx1">
                              <a:lumMod val="85000"/>
                              <a:lumOff val="15000"/>
                            </a:schemeClr>
                          </a:solidFill>
                          <a:latin typeface="微软雅黑" panose="020B0503020204020204" pitchFamily="34" charset="-122"/>
                          <a:ea typeface="微软雅黑" panose="020B0503020204020204" pitchFamily="34" charset="-122"/>
                        </a:rPr>
                        <a:t>void write​(String str)</a:t>
                      </a:r>
                      <a:endParaRPr lang="zh-CN" altLang="en-US" sz="1000" kern="120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写一个字符串</a:t>
                      </a:r>
                      <a:endParaRPr lang="en-US" altLang="zh-CN" sz="10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r>
              <a:tr h="382588">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void write​(String </a:t>
                      </a:r>
                      <a:r>
                        <a:rPr lang="en-US" altLang="zh-CN" sz="1000" dirty="0" err="1">
                          <a:solidFill>
                            <a:schemeClr val="tx1">
                              <a:lumMod val="85000"/>
                              <a:lumOff val="15000"/>
                            </a:schemeClr>
                          </a:solidFill>
                          <a:latin typeface="微软雅黑" panose="020B0503020204020204" pitchFamily="34" charset="-122"/>
                          <a:ea typeface="微软雅黑" panose="020B0503020204020204" pitchFamily="34" charset="-122"/>
                        </a:rPr>
                        <a:t>str</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 int off, int </a:t>
                      </a:r>
                      <a:r>
                        <a:rPr lang="en-US" altLang="zh-CN" sz="1000" dirty="0" err="1">
                          <a:solidFill>
                            <a:schemeClr val="tx1">
                              <a:lumMod val="85000"/>
                              <a:lumOff val="15000"/>
                            </a:schemeClr>
                          </a:solidFill>
                          <a:latin typeface="微软雅黑" panose="020B0503020204020204" pitchFamily="34" charset="-122"/>
                          <a:ea typeface="微软雅黑" panose="020B0503020204020204" pitchFamily="34" charset="-122"/>
                        </a:rPr>
                        <a:t>len</a:t>
                      </a:r>
                      <a:r>
                        <a:rPr lang="en-US" altLang="zh-CN" sz="1000" dirty="0">
                          <a:solidFill>
                            <a:schemeClr val="tx1">
                              <a:lumMod val="85000"/>
                              <a:lumOff val="15000"/>
                            </a:schemeClr>
                          </a:solidFill>
                          <a:latin typeface="微软雅黑" panose="020B0503020204020204" pitchFamily="34" charset="-122"/>
                          <a:ea typeface="微软雅黑" panose="020B0503020204020204" pitchFamily="34" charset="-122"/>
                        </a:rPr>
                        <a:t>)</a:t>
                      </a:r>
                      <a:endParaRPr lang="zh-CN" altLang="en-US" sz="1000" kern="1200" dirty="0">
                        <a:solidFill>
                          <a:schemeClr val="tx1">
                            <a:lumMod val="85000"/>
                            <a:lumOff val="15000"/>
                          </a:schemeClr>
                        </a:solidFill>
                        <a:latin typeface="微软雅黑" panose="020B0503020204020204" pitchFamily="34" charset="-122"/>
                        <a:ea typeface="微软雅黑" panose="020B0503020204020204" pitchFamily="34" charset="-122"/>
                        <a:cs typeface="+mn-cs"/>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indent="0" fontAlgn="auto">
                        <a:lnSpc>
                          <a:spcPct val="150000"/>
                        </a:lnSpc>
                        <a:spcBef>
                          <a:spcPts val="0"/>
                        </a:spcBef>
                        <a:spcAft>
                          <a:spcPts val="0"/>
                        </a:spcAft>
                        <a:buFont typeface="Wingdings" panose="05000000000000000000" pitchFamily="2" charset="2"/>
                        <a:buNone/>
                        <a:defRPr/>
                      </a:pPr>
                      <a:r>
                        <a:rPr lang="zh-CN" altLang="en-US" sz="1000">
                          <a:solidFill>
                            <a:schemeClr val="tx1">
                              <a:lumMod val="85000"/>
                              <a:lumOff val="15000"/>
                            </a:schemeClr>
                          </a:solidFill>
                          <a:latin typeface="微软雅黑" panose="020B0503020204020204" pitchFamily="34" charset="-122"/>
                          <a:ea typeface="微软雅黑" panose="020B0503020204020204" pitchFamily="34" charset="-122"/>
                        </a:rPr>
                        <a:t>写一个字符串的一部分</a:t>
                      </a:r>
                      <a:endParaRPr lang="en-US" altLang="zh-CN" sz="10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22" marR="91422" marT="45735" marB="45735"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r>
            </a:tbl>
          </a:graphicData>
        </a:graphic>
      </p:graphicFrame>
      <p:sp>
        <p:nvSpPr>
          <p:cNvPr id="68634" name="TextBox 2"/>
          <p:cNvSpPr txBox="1"/>
          <p:nvPr/>
        </p:nvSpPr>
        <p:spPr>
          <a:xfrm>
            <a:off x="755650" y="984250"/>
            <a:ext cx="3514725" cy="458788"/>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字符流写数据的</a:t>
            </a:r>
            <a:r>
              <a:rPr lang="en-US" altLang="zh-CN" b="1" dirty="0">
                <a:solidFill>
                  <a:srgbClr val="404040"/>
                </a:solidFill>
                <a:latin typeface="微软雅黑" panose="020B0503020204020204" pitchFamily="34" charset="-122"/>
                <a:ea typeface="微软雅黑" panose="020B0503020204020204" pitchFamily="34" charset="-122"/>
              </a:rPr>
              <a:t>5</a:t>
            </a:r>
            <a:r>
              <a:rPr lang="zh-CN" altLang="en-US" b="1" dirty="0">
                <a:solidFill>
                  <a:srgbClr val="404040"/>
                </a:solidFill>
                <a:latin typeface="微软雅黑" panose="020B0503020204020204" pitchFamily="34" charset="-122"/>
                <a:ea typeface="微软雅黑" panose="020B0503020204020204" pitchFamily="34" charset="-122"/>
              </a:rPr>
              <a:t>种方式</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lang="zh-CN" altLang="en-US" sz="2400" b="1" kern="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sym typeface="+mn-ea"/>
              </a:rPr>
              <a:t>字符输出流成员方法</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graphicFrame>
        <p:nvGraphicFramePr>
          <p:cNvPr id="5" name="表格 4"/>
          <p:cNvGraphicFramePr>
            <a:graphicFrameLocks noGrp="1"/>
          </p:cNvGraphicFramePr>
          <p:nvPr/>
        </p:nvGraphicFramePr>
        <p:xfrm>
          <a:off x="971550" y="1851025"/>
          <a:ext cx="6264275" cy="1512889"/>
        </p:xfrm>
        <a:graphic>
          <a:graphicData uri="http://schemas.openxmlformats.org/drawingml/2006/table">
            <a:tbl>
              <a:tblPr/>
              <a:tblGrid>
                <a:gridCol w="2664117"/>
                <a:gridCol w="3600158"/>
              </a:tblGrid>
              <a:tr h="432254">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方法名</a:t>
                      </a:r>
                      <a:endPar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91412" marR="91412" marT="45757" marB="4575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c>
                  <a:txBody>
                    <a:bodyPr/>
                    <a:lstStyle/>
                    <a:p>
                      <a:pPr marL="0" marR="0" lvl="0" indent="0" algn="ctr" defTabSz="914400" rtl="0" eaLnBrk="1" fontAlgn="base" latinLnBrk="0" hangingPunct="1">
                        <a:lnSpc>
                          <a:spcPts val="2400"/>
                        </a:lnSpc>
                        <a:spcBef>
                          <a:spcPct val="0"/>
                        </a:spcBef>
                        <a:spcAft>
                          <a:spcPct val="0"/>
                        </a:spcAft>
                        <a:buClrTx/>
                        <a:buSzTx/>
                        <a:buFontTx/>
                        <a:buNone/>
                      </a:pPr>
                      <a:r>
                        <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rPr>
                        <a:t>说明</a:t>
                      </a:r>
                      <a:endParaRPr kumimoji="0" lang="zh-CN" altLang="en-US" sz="1400" b="1" i="0" u="none" strike="noStrike" cap="none" normalizeH="0" baseline="0" dirty="0">
                        <a:ln>
                          <a:noFill/>
                        </a:ln>
                        <a:solidFill>
                          <a:srgbClr val="FFFFFF"/>
                        </a:solidFill>
                        <a:effectLst/>
                        <a:latin typeface="微软雅黑" panose="020B0503020204020204" pitchFamily="34" charset="-122"/>
                        <a:ea typeface="微软雅黑" panose="020B0503020204020204" pitchFamily="34" charset="-122"/>
                      </a:endParaRPr>
                    </a:p>
                  </a:txBody>
                  <a:tcPr marL="91412" marR="91412" marT="45757" marB="45757"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558ED5"/>
                    </a:solidFill>
                  </a:tcPr>
                </a:tc>
              </a:tr>
              <a:tr h="432254">
                <a:tc>
                  <a:txBody>
                    <a:bodyPr/>
                    <a:lstStyle/>
                    <a:p>
                      <a:pPr marL="0" marR="0" lvl="0" indent="0" algn="ctr" defTabSz="914400" rtl="0" eaLnBrk="1" fontAlgn="base" latinLnBrk="0" hangingPunct="1">
                        <a:lnSpc>
                          <a:spcPct val="150000"/>
                        </a:lnSpc>
                        <a:spcBef>
                          <a:spcPct val="0"/>
                        </a:spcBef>
                        <a:spcAft>
                          <a:spcPct val="0"/>
                        </a:spcAft>
                        <a:buClrTx/>
                        <a:buSzTx/>
                        <a:buFontTx/>
                        <a:buNone/>
                      </a:pPr>
                      <a:r>
                        <a:rPr lang="en-US" altLang="zh-CN" sz="1100" dirty="0">
                          <a:solidFill>
                            <a:schemeClr val="tx1">
                              <a:lumMod val="85000"/>
                              <a:lumOff val="15000"/>
                            </a:schemeClr>
                          </a:solidFill>
                          <a:latin typeface="微软雅黑" panose="020B0503020204020204" pitchFamily="34" charset="-122"/>
                          <a:ea typeface="微软雅黑" panose="020B0503020204020204" pitchFamily="34" charset="-122"/>
                        </a:rPr>
                        <a:t>flush()</a:t>
                      </a:r>
                      <a:endParaRPr kumimoji="0" lang="zh-CN" altLang="en-US" sz="1100" b="0" i="0" u="none" strike="noStrike" cap="none" normalizeH="0" baseline="0" dirty="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lang="zh-CN" altLang="en-US" sz="1100" dirty="0">
                          <a:solidFill>
                            <a:schemeClr val="tx1">
                              <a:lumMod val="85000"/>
                              <a:lumOff val="15000"/>
                            </a:schemeClr>
                          </a:solidFill>
                          <a:latin typeface="微软雅黑" panose="020B0503020204020204" pitchFamily="34" charset="-122"/>
                          <a:ea typeface="微软雅黑" panose="020B0503020204020204" pitchFamily="34" charset="-122"/>
                        </a:rPr>
                        <a:t>刷新流，还可以继续写数据</a:t>
                      </a:r>
                      <a:endParaRPr kumimoji="0" lang="zh-CN" altLang="en-US" sz="1100" b="0" i="0" u="none" strike="noStrike" cap="none" normalizeH="0" baseline="0" dirty="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BF5FF"/>
                    </a:solidFill>
                  </a:tcPr>
                </a:tc>
              </a:tr>
              <a:tr h="648381">
                <a:tc>
                  <a:txBody>
                    <a:bodyPr/>
                    <a:lstStyle/>
                    <a:p>
                      <a:pPr marL="0" marR="0" lvl="0" indent="0" algn="ctr" defTabSz="914400" rtl="0" eaLnBrk="1" fontAlgn="base" latinLnBrk="0" hangingPunct="1">
                        <a:lnSpc>
                          <a:spcPct val="150000"/>
                        </a:lnSpc>
                        <a:spcBef>
                          <a:spcPct val="0"/>
                        </a:spcBef>
                        <a:spcAft>
                          <a:spcPct val="0"/>
                        </a:spcAft>
                        <a:buClrTx/>
                        <a:buSzTx/>
                        <a:buFontTx/>
                        <a:buNone/>
                      </a:pPr>
                      <a:r>
                        <a:rPr lang="en-US" altLang="zh-CN" sz="1100">
                          <a:solidFill>
                            <a:schemeClr val="tx1">
                              <a:lumMod val="85000"/>
                              <a:lumOff val="15000"/>
                            </a:schemeClr>
                          </a:solidFill>
                          <a:latin typeface="微软雅黑" panose="020B0503020204020204" pitchFamily="34" charset="-122"/>
                          <a:ea typeface="微软雅黑" panose="020B0503020204020204" pitchFamily="34" charset="-122"/>
                        </a:rPr>
                        <a:t>close()</a:t>
                      </a:r>
                      <a:endParaRPr kumimoji="0" lang="zh-CN" altLang="en-US" sz="1100" b="0" i="0" u="none" strike="noStrike" cap="none" normalizeH="0" baseline="0" dirty="0">
                        <a:ln>
                          <a:noFill/>
                        </a:ln>
                        <a:solidFill>
                          <a:schemeClr val="tx1">
                            <a:lumMod val="85000"/>
                            <a:lumOff val="15000"/>
                          </a:schemeClr>
                        </a:solidFill>
                        <a:effectLst/>
                        <a:latin typeface="微软雅黑" panose="020B0503020204020204" pitchFamily="34" charset="-122"/>
                        <a:ea typeface="微软雅黑" panose="020B0503020204020204" pitchFamily="34"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c>
                  <a:txBody>
                    <a:bodyPr/>
                    <a:lstStyle/>
                    <a:p>
                      <a:pPr marL="0" marR="0" lvl="0" indent="0" algn="l" defTabSz="914400" rtl="0" eaLnBrk="1" fontAlgn="base" latinLnBrk="0" hangingPunct="1">
                        <a:lnSpc>
                          <a:spcPct val="150000"/>
                        </a:lnSpc>
                        <a:spcBef>
                          <a:spcPct val="0"/>
                        </a:spcBef>
                        <a:spcAft>
                          <a:spcPct val="0"/>
                        </a:spcAft>
                        <a:buClrTx/>
                        <a:buSzTx/>
                        <a:buFontTx/>
                        <a:buNone/>
                        <a:defRPr/>
                      </a:pPr>
                      <a:r>
                        <a:rPr lang="zh-CN" altLang="en-US" sz="1100">
                          <a:solidFill>
                            <a:schemeClr val="tx1">
                              <a:lumMod val="85000"/>
                              <a:lumOff val="15000"/>
                            </a:schemeClr>
                          </a:solidFill>
                          <a:latin typeface="微软雅黑" panose="020B0503020204020204" pitchFamily="34" charset="-122"/>
                          <a:ea typeface="微软雅黑" panose="020B0503020204020204" pitchFamily="34" charset="-122"/>
                        </a:rPr>
                        <a:t>关闭流，释放资源，但是在关闭之前会先刷新流。一旦关闭，就不能再写数据</a:t>
                      </a:r>
                      <a:endParaRPr lang="en-US" altLang="zh-CN" sz="1100">
                        <a:solidFill>
                          <a:schemeClr val="tx1">
                            <a:lumMod val="85000"/>
                            <a:lumOff val="15000"/>
                          </a:schemeClr>
                        </a:solidFill>
                        <a:latin typeface="微软雅黑" panose="020B0503020204020204" pitchFamily="34" charset="-122"/>
                        <a:ea typeface="微软雅黑" panose="020B0503020204020204" pitchFamily="34" charset="-122"/>
                      </a:endParaRPr>
                    </a:p>
                  </a:txBody>
                  <a:tcPr marL="91412" marR="91412" marT="45757" marB="45757"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B3D9FF"/>
                    </a:solidFill>
                  </a:tcPr>
                </a:tc>
              </a:tr>
            </a:tbl>
          </a:graphicData>
        </a:graphic>
      </p:graphicFrame>
      <p:sp>
        <p:nvSpPr>
          <p:cNvPr id="70673" name="TextBox 2"/>
          <p:cNvSpPr txBox="1"/>
          <p:nvPr/>
        </p:nvSpPr>
        <p:spPr>
          <a:xfrm>
            <a:off x="755650" y="984250"/>
            <a:ext cx="3514725" cy="506730"/>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字符流写数据的刷流和关闭流</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字符输出流写数据步骤</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1116013" y="1771650"/>
            <a:ext cx="7488238" cy="334963"/>
          </a:xfrm>
          <a:prstGeom prst="rect">
            <a:avLst/>
          </a:prstGeom>
          <a:noFill/>
        </p:spPr>
        <p:txBody>
          <a:bodyPr>
            <a:spAutoFit/>
          </a:bodyPr>
          <a:lstStyle/>
          <a:p>
            <a:pPr marL="267970" marR="0" indent="-26797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创建字符输出流对象。</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69637" name="矩形 1"/>
          <p:cNvSpPr/>
          <p:nvPr/>
        </p:nvSpPr>
        <p:spPr>
          <a:xfrm>
            <a:off x="1043623" y="914718"/>
            <a:ext cx="723900" cy="414337"/>
          </a:xfrm>
          <a:prstGeom prst="rect">
            <a:avLst/>
          </a:prstGeom>
          <a:noFill/>
          <a:ln w="9525">
            <a:noFill/>
          </a:ln>
        </p:spPr>
        <p:txBody>
          <a:bodyPr wrap="none">
            <a:spAutoFit/>
          </a:bodyPr>
          <a:lstStyle/>
          <a:p>
            <a:pPr eaLnBrk="1" hangingPunct="1">
              <a:lnSpc>
                <a:spcPct val="150000"/>
              </a:lnSpc>
            </a:pPr>
            <a:r>
              <a:rPr lang="zh-CN" altLang="en-US" sz="1400" dirty="0">
                <a:solidFill>
                  <a:srgbClr val="262626"/>
                </a:solidFill>
                <a:latin typeface="微软雅黑" panose="020B0503020204020204" pitchFamily="34" charset="-122"/>
                <a:ea typeface="微软雅黑" panose="020B0503020204020204" pitchFamily="34" charset="-122"/>
              </a:rPr>
              <a:t>步骤：</a:t>
            </a:r>
            <a:endParaRPr lang="en-US" altLang="zh-CN" sz="1400" dirty="0">
              <a:solidFill>
                <a:srgbClr val="262626"/>
              </a:solidFill>
              <a:latin typeface="微软雅黑" panose="020B0503020204020204" pitchFamily="34" charset="-122"/>
              <a:ea typeface="微软雅黑" panose="020B0503020204020204" pitchFamily="34" charset="-122"/>
            </a:endParaRPr>
          </a:p>
        </p:txBody>
      </p:sp>
      <p:sp>
        <p:nvSpPr>
          <p:cNvPr id="12" name="TextBox 10"/>
          <p:cNvSpPr txBox="1"/>
          <p:nvPr/>
        </p:nvSpPr>
        <p:spPr>
          <a:xfrm>
            <a:off x="1125538" y="3724275"/>
            <a:ext cx="7488238" cy="306388"/>
          </a:xfrm>
          <a:prstGeom prst="rect">
            <a:avLst/>
          </a:prstGeom>
          <a:noFill/>
        </p:spPr>
        <p:txBody>
          <a:bodyPr>
            <a:spAutoFit/>
          </a:bodyPr>
          <a:lstStyle/>
          <a:p>
            <a:pPr marL="267970" marR="0" indent="-267970" defTabSz="914400" eaLnBrk="1" fontAlgn="auto" hangingPunct="1">
              <a:lnSpc>
                <a:spcPct val="150000"/>
              </a:lnSpc>
              <a:spcBef>
                <a:spcPts val="0"/>
              </a:spcBef>
              <a:spcAft>
                <a:spcPts val="0"/>
              </a:spcAft>
              <a:buClrTx/>
              <a:buSzTx/>
              <a:buFont typeface="+mj-ea"/>
              <a:buAutoNum type="circleNumDbPlain" startAt="3"/>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释放资源</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3" name="TextBox 10"/>
          <p:cNvSpPr txBox="1"/>
          <p:nvPr/>
        </p:nvSpPr>
        <p:spPr>
          <a:xfrm>
            <a:off x="1125538" y="2787650"/>
            <a:ext cx="7488238" cy="306388"/>
          </a:xfrm>
          <a:prstGeom prst="rect">
            <a:avLst/>
          </a:prstGeom>
          <a:noFill/>
        </p:spPr>
        <p:txBody>
          <a:bodyPr>
            <a:spAutoFit/>
          </a:bodyPr>
          <a:lstStyle/>
          <a:p>
            <a:pPr marL="267970" marR="0" indent="-267970" defTabSz="914400" eaLnBrk="1" fontAlgn="auto" hangingPunct="1">
              <a:lnSpc>
                <a:spcPct val="150000"/>
              </a:lnSpc>
              <a:spcBef>
                <a:spcPts val="0"/>
              </a:spcBef>
              <a:spcAft>
                <a:spcPts val="0"/>
              </a:spcAft>
              <a:buClrTx/>
              <a:buSzTx/>
              <a:buFont typeface="+mj-ea"/>
              <a:buAutoNum type="circleNumDbPlain" startAt="2"/>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写数据</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4" name="TextBox 10"/>
          <p:cNvSpPr txBox="1"/>
          <p:nvPr/>
        </p:nvSpPr>
        <p:spPr>
          <a:xfrm>
            <a:off x="1833563" y="2022475"/>
            <a:ext cx="7488238" cy="81915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注意事项：</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如果文件不存在，就创建。但是要保证父级路径存在。</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如果文件存在就清空。</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5" name="TextBox 10"/>
          <p:cNvSpPr txBox="1"/>
          <p:nvPr/>
        </p:nvSpPr>
        <p:spPr>
          <a:xfrm>
            <a:off x="1865313" y="3098800"/>
            <a:ext cx="7488238" cy="81915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注意事项：</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1</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，写出</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int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类型的整数，实际写出的是整数在码表上对应的字母。</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2</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，写出字符串数据，是把字符串本身原样写出。</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6" name="TextBox 10"/>
          <p:cNvSpPr txBox="1"/>
          <p:nvPr/>
        </p:nvSpPr>
        <p:spPr>
          <a:xfrm>
            <a:off x="1858963" y="4083050"/>
            <a:ext cx="7488238" cy="57594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注意事项：</a:t>
            </a:r>
            <a:endParaRPr kumimoji="0" lang="en-US" altLang="zh-CN" sz="1050"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每次写完数据都需要刷流</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最后释放资源即可。</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字符流</a:t>
            </a:r>
            <a:r>
              <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a:t>
            </a: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中文读写过程解析</a:t>
            </a:r>
            <a:endPar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grpSp>
        <p:nvGrpSpPr>
          <p:cNvPr id="60" name="组合 59"/>
          <p:cNvGrpSpPr/>
          <p:nvPr/>
        </p:nvGrpSpPr>
        <p:grpSpPr>
          <a:xfrm>
            <a:off x="1219200" y="2239963"/>
            <a:ext cx="649288" cy="254000"/>
            <a:chOff x="1219955" y="2240091"/>
            <a:chExt cx="648072" cy="253916"/>
          </a:xfrm>
        </p:grpSpPr>
        <p:cxnSp>
          <p:nvCxnSpPr>
            <p:cNvPr id="8" name="直接箭头连接符 7"/>
            <p:cNvCxnSpPr/>
            <p:nvPr/>
          </p:nvCxnSpPr>
          <p:spPr>
            <a:xfrm>
              <a:off x="1219955" y="2452746"/>
              <a:ext cx="648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p:cNvSpPr/>
            <p:nvPr/>
          </p:nvSpPr>
          <p:spPr>
            <a:xfrm>
              <a:off x="1259569" y="2240091"/>
              <a:ext cx="454759" cy="25391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查询</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81920" name="组合 81919"/>
          <p:cNvGrpSpPr/>
          <p:nvPr/>
        </p:nvGrpSpPr>
        <p:grpSpPr>
          <a:xfrm>
            <a:off x="4002088" y="2187575"/>
            <a:ext cx="647700" cy="254000"/>
            <a:chOff x="4002045" y="2187254"/>
            <a:chExt cx="648072" cy="253916"/>
          </a:xfrm>
        </p:grpSpPr>
        <p:cxnSp>
          <p:nvCxnSpPr>
            <p:cNvPr id="16" name="直接箭头连接符 15"/>
            <p:cNvCxnSpPr/>
            <p:nvPr/>
          </p:nvCxnSpPr>
          <p:spPr>
            <a:xfrm>
              <a:off x="4002045" y="2441170"/>
              <a:ext cx="64807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 name="矩形 16"/>
            <p:cNvSpPr/>
            <p:nvPr/>
          </p:nvSpPr>
          <p:spPr>
            <a:xfrm>
              <a:off x="4079877" y="2187254"/>
              <a:ext cx="454286" cy="25391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编码</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63" name="组合 62"/>
          <p:cNvGrpSpPr/>
          <p:nvPr/>
        </p:nvGrpSpPr>
        <p:grpSpPr>
          <a:xfrm>
            <a:off x="1882775" y="1843088"/>
            <a:ext cx="727075" cy="1944687"/>
            <a:chOff x="1883007" y="1842873"/>
            <a:chExt cx="726983" cy="1944216"/>
          </a:xfrm>
        </p:grpSpPr>
        <p:sp>
          <p:nvSpPr>
            <p:cNvPr id="14" name="矩形 13"/>
            <p:cNvSpPr/>
            <p:nvPr/>
          </p:nvSpPr>
          <p:spPr>
            <a:xfrm>
              <a:off x="1889356" y="2566598"/>
              <a:ext cx="720634" cy="414237"/>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Unicode</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码表</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15" name="圆角矩形 14"/>
            <p:cNvSpPr/>
            <p:nvPr/>
          </p:nvSpPr>
          <p:spPr>
            <a:xfrm>
              <a:off x="1883007" y="1842873"/>
              <a:ext cx="692062"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40" name="矩形 39"/>
          <p:cNvSpPr/>
          <p:nvPr/>
        </p:nvSpPr>
        <p:spPr>
          <a:xfrm>
            <a:off x="2740025" y="2312988"/>
            <a:ext cx="1262063"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码表中对应的数字</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nvGrpSpPr>
          <p:cNvPr id="81922" name="组合 81921"/>
          <p:cNvGrpSpPr/>
          <p:nvPr/>
        </p:nvGrpSpPr>
        <p:grpSpPr>
          <a:xfrm>
            <a:off x="5508625" y="2159000"/>
            <a:ext cx="1389063" cy="279400"/>
            <a:chOff x="5508104" y="2159300"/>
            <a:chExt cx="1389200" cy="279743"/>
          </a:xfrm>
        </p:grpSpPr>
        <p:cxnSp>
          <p:nvCxnSpPr>
            <p:cNvPr id="41" name="直接箭头连接符 40"/>
            <p:cNvCxnSpPr/>
            <p:nvPr/>
          </p:nvCxnSpPr>
          <p:spPr>
            <a:xfrm>
              <a:off x="5508104" y="2439043"/>
              <a:ext cx="1389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矩形 41"/>
            <p:cNvSpPr/>
            <p:nvPr/>
          </p:nvSpPr>
          <p:spPr>
            <a:xfrm>
              <a:off x="5692272" y="2159300"/>
              <a:ext cx="857335" cy="25431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转换二进制</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81921" name="组合 81920"/>
          <p:cNvGrpSpPr/>
          <p:nvPr/>
        </p:nvGrpSpPr>
        <p:grpSpPr>
          <a:xfrm>
            <a:off x="4741863" y="1843088"/>
            <a:ext cx="692150" cy="1944687"/>
            <a:chOff x="4742321" y="1842873"/>
            <a:chExt cx="691286" cy="1944216"/>
          </a:xfrm>
        </p:grpSpPr>
        <p:sp>
          <p:nvSpPr>
            <p:cNvPr id="19" name="矩形 18"/>
            <p:cNvSpPr/>
            <p:nvPr/>
          </p:nvSpPr>
          <p:spPr>
            <a:xfrm>
              <a:off x="4762932" y="2682457"/>
              <a:ext cx="612010" cy="25393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UTF-8</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45" name="圆角矩形 44"/>
            <p:cNvSpPr/>
            <p:nvPr/>
          </p:nvSpPr>
          <p:spPr>
            <a:xfrm>
              <a:off x="4742321" y="1842873"/>
              <a:ext cx="691286"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81924" name="组合 81923"/>
          <p:cNvGrpSpPr/>
          <p:nvPr/>
        </p:nvGrpSpPr>
        <p:grpSpPr>
          <a:xfrm>
            <a:off x="7019925" y="1779588"/>
            <a:ext cx="692150" cy="1944687"/>
            <a:chOff x="7020272" y="1779662"/>
            <a:chExt cx="691286" cy="1944216"/>
          </a:xfrm>
        </p:grpSpPr>
        <p:sp>
          <p:nvSpPr>
            <p:cNvPr id="23" name="矩形 22"/>
            <p:cNvSpPr/>
            <p:nvPr/>
          </p:nvSpPr>
          <p:spPr>
            <a:xfrm>
              <a:off x="7071009" y="2544652"/>
              <a:ext cx="589813" cy="414237"/>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 </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存储</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计算机</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46" name="圆角矩形 45"/>
            <p:cNvSpPr/>
            <p:nvPr/>
          </p:nvSpPr>
          <p:spPr>
            <a:xfrm>
              <a:off x="7020272" y="1779662"/>
              <a:ext cx="691286" cy="1944216"/>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81925" name="组合 81924"/>
          <p:cNvGrpSpPr/>
          <p:nvPr/>
        </p:nvGrpSpPr>
        <p:grpSpPr>
          <a:xfrm>
            <a:off x="7775575" y="2900363"/>
            <a:ext cx="900113" cy="254000"/>
            <a:chOff x="7775848" y="2900708"/>
            <a:chExt cx="900608" cy="253916"/>
          </a:xfrm>
        </p:grpSpPr>
        <p:cxnSp>
          <p:nvCxnSpPr>
            <p:cNvPr id="48" name="直接箭头连接符 47"/>
            <p:cNvCxnSpPr/>
            <p:nvPr/>
          </p:nvCxnSpPr>
          <p:spPr>
            <a:xfrm flipH="1">
              <a:off x="7775848" y="3148276"/>
              <a:ext cx="90060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 name="矩形 49"/>
            <p:cNvSpPr/>
            <p:nvPr/>
          </p:nvSpPr>
          <p:spPr>
            <a:xfrm>
              <a:off x="7785378" y="2900708"/>
              <a:ext cx="859310" cy="25391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读取二进制</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81926" name="组合 81925"/>
          <p:cNvGrpSpPr/>
          <p:nvPr/>
        </p:nvGrpSpPr>
        <p:grpSpPr>
          <a:xfrm>
            <a:off x="5513388" y="2868613"/>
            <a:ext cx="1368425" cy="279400"/>
            <a:chOff x="5513012" y="2868070"/>
            <a:chExt cx="1368154" cy="279744"/>
          </a:xfrm>
        </p:grpSpPr>
        <p:cxnSp>
          <p:nvCxnSpPr>
            <p:cNvPr id="52" name="直接箭头连接符 51"/>
            <p:cNvCxnSpPr/>
            <p:nvPr/>
          </p:nvCxnSpPr>
          <p:spPr>
            <a:xfrm flipH="1">
              <a:off x="5513012" y="3147814"/>
              <a:ext cx="1368154"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 name="矩形 52"/>
            <p:cNvSpPr/>
            <p:nvPr/>
          </p:nvSpPr>
          <p:spPr>
            <a:xfrm>
              <a:off x="5928855" y="2868070"/>
              <a:ext cx="453935" cy="254313"/>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解码</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54" name="矩形 53"/>
          <p:cNvSpPr/>
          <p:nvPr/>
        </p:nvSpPr>
        <p:spPr>
          <a:xfrm>
            <a:off x="3530600" y="3021013"/>
            <a:ext cx="1262063"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码表中对应的数字</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nvGrpSpPr>
          <p:cNvPr id="81929" name="组合 81928"/>
          <p:cNvGrpSpPr/>
          <p:nvPr/>
        </p:nvGrpSpPr>
        <p:grpSpPr>
          <a:xfrm>
            <a:off x="433388" y="1843088"/>
            <a:ext cx="728662" cy="1944687"/>
            <a:chOff x="433913" y="1842872"/>
            <a:chExt cx="727650" cy="2025021"/>
          </a:xfrm>
        </p:grpSpPr>
        <p:sp>
          <p:nvSpPr>
            <p:cNvPr id="4" name="矩形 3"/>
            <p:cNvSpPr/>
            <p:nvPr/>
          </p:nvSpPr>
          <p:spPr>
            <a:xfrm>
              <a:off x="433913" y="2548736"/>
              <a:ext cx="722895" cy="431454"/>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大吉大利</a:t>
              </a:r>
              <a:endParaRPr kumimoji="0" lang="en-US" altLang="zh-CN" sz="105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rPr>
                <a:t>今晚吃鸡</a:t>
              </a:r>
              <a:endParaRPr kumimoji="0" lang="zh-CN" altLang="en-US" sz="105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endParaRPr>
            </a:p>
          </p:txBody>
        </p:sp>
        <p:sp>
          <p:nvSpPr>
            <p:cNvPr id="58" name="圆角矩形 57"/>
            <p:cNvSpPr/>
            <p:nvPr/>
          </p:nvSpPr>
          <p:spPr>
            <a:xfrm>
              <a:off x="468789" y="1842872"/>
              <a:ext cx="692774" cy="2025021"/>
            </a:xfrm>
            <a:prstGeom prst="roundRect">
              <a:avLst/>
            </a:prstGeom>
            <a:noFill/>
            <a:ln w="127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grpSp>
        <p:nvGrpSpPr>
          <p:cNvPr id="81928" name="组合 81927"/>
          <p:cNvGrpSpPr/>
          <p:nvPr/>
        </p:nvGrpSpPr>
        <p:grpSpPr>
          <a:xfrm>
            <a:off x="1166813" y="2860675"/>
            <a:ext cx="638175" cy="254000"/>
            <a:chOff x="1167490" y="2860130"/>
            <a:chExt cx="638253" cy="253916"/>
          </a:xfrm>
        </p:grpSpPr>
        <p:cxnSp>
          <p:nvCxnSpPr>
            <p:cNvPr id="57" name="直接箭头连接符 56"/>
            <p:cNvCxnSpPr/>
            <p:nvPr/>
          </p:nvCxnSpPr>
          <p:spPr>
            <a:xfrm flipH="1">
              <a:off x="1167490" y="3106112"/>
              <a:ext cx="63825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1262752" y="2860130"/>
              <a:ext cx="454080" cy="253916"/>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展示</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grpSp>
        <p:nvGrpSpPr>
          <p:cNvPr id="81927" name="组合 81926"/>
          <p:cNvGrpSpPr/>
          <p:nvPr/>
        </p:nvGrpSpPr>
        <p:grpSpPr>
          <a:xfrm>
            <a:off x="2660650" y="2874963"/>
            <a:ext cx="849313" cy="260350"/>
            <a:chOff x="2661178" y="2874739"/>
            <a:chExt cx="849515" cy="261233"/>
          </a:xfrm>
        </p:grpSpPr>
        <p:cxnSp>
          <p:nvCxnSpPr>
            <p:cNvPr id="61" name="直接箭头连接符 60"/>
            <p:cNvCxnSpPr/>
            <p:nvPr/>
          </p:nvCxnSpPr>
          <p:spPr>
            <a:xfrm flipH="1">
              <a:off x="2661178" y="3135972"/>
              <a:ext cx="84951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2853312" y="2874739"/>
              <a:ext cx="454133" cy="253268"/>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查询</a:t>
              </a:r>
              <a:endParaRPr kumimoji="0" lang="zh-CN" altLang="en-US"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grpSp>
      <p:sp>
        <p:nvSpPr>
          <p:cNvPr id="74" name="矩形 73"/>
          <p:cNvSpPr/>
          <p:nvPr/>
        </p:nvSpPr>
        <p:spPr>
          <a:xfrm>
            <a:off x="628650" y="3960813"/>
            <a:ext cx="5815013" cy="577850"/>
          </a:xfrm>
          <a:prstGeom prst="rect">
            <a:avLst/>
          </a:prstGeom>
        </p:spPr>
        <p:txBody>
          <a:bodyPr>
            <a:spAutoFit/>
          </a:bodyPr>
          <a:lstStyle/>
          <a:p>
            <a:pPr marL="0" marR="0" lvl="0" indent="0" algn="l" defTabSz="914400" rtl="0" eaLnBrk="0" fontAlgn="base" latinLnBrk="0" hangingPunct="0">
              <a:lnSpc>
                <a:spcPct val="15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重点：</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windows</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默认使用码表为：</a:t>
            </a: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GBK</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，一个字符</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两</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个</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字节。</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5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          idea</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和以后工作默认使用</a:t>
            </a: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Unicode</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的</a:t>
            </a:r>
            <a:r>
              <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UTF-8</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编解码格式，一个中文</a:t>
            </a: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三</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个字节。</a:t>
            </a:r>
            <a:endPar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9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60"/>
                                        </p:tgtEl>
                                        <p:attrNameLst>
                                          <p:attrName>style.visibility</p:attrName>
                                        </p:attrNameLst>
                                      </p:cBhvr>
                                      <p:to>
                                        <p:strVal val="visible"/>
                                      </p:to>
                                    </p:set>
                                    <p:animEffect transition="in" filter="wipe(left)">
                                      <p:cBhvr>
                                        <p:cTn id="11" dur="500"/>
                                        <p:tgtEl>
                                          <p:spTgt spid="6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4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1920"/>
                                        </p:tgtEl>
                                        <p:attrNameLst>
                                          <p:attrName>style.visibility</p:attrName>
                                        </p:attrNameLst>
                                      </p:cBhvr>
                                      <p:to>
                                        <p:strVal val="visible"/>
                                      </p:to>
                                    </p:set>
                                    <p:animEffect transition="in" filter="wipe(left)">
                                      <p:cBhvr>
                                        <p:cTn id="24" dur="500"/>
                                        <p:tgtEl>
                                          <p:spTgt spid="81920"/>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192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81922"/>
                                        </p:tgtEl>
                                        <p:attrNameLst>
                                          <p:attrName>style.visibility</p:attrName>
                                        </p:attrNameLst>
                                      </p:cBhvr>
                                      <p:to>
                                        <p:strVal val="visible"/>
                                      </p:to>
                                    </p:set>
                                    <p:animEffect transition="in" filter="wipe(left)">
                                      <p:cBhvr>
                                        <p:cTn id="33" dur="500"/>
                                        <p:tgtEl>
                                          <p:spTgt spid="81922"/>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81924"/>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2" fill="hold" nodeType="clickEffect">
                                  <p:stCondLst>
                                    <p:cond delay="0"/>
                                  </p:stCondLst>
                                  <p:childTnLst>
                                    <p:set>
                                      <p:cBhvr>
                                        <p:cTn id="41" dur="1" fill="hold">
                                          <p:stCondLst>
                                            <p:cond delay="0"/>
                                          </p:stCondLst>
                                        </p:cTn>
                                        <p:tgtEl>
                                          <p:spTgt spid="81925"/>
                                        </p:tgtEl>
                                        <p:attrNameLst>
                                          <p:attrName>style.visibility</p:attrName>
                                        </p:attrNameLst>
                                      </p:cBhvr>
                                      <p:to>
                                        <p:strVal val="visible"/>
                                      </p:to>
                                    </p:set>
                                    <p:animEffect transition="in" filter="wipe(right)">
                                      <p:cBhvr>
                                        <p:cTn id="42" dur="500"/>
                                        <p:tgtEl>
                                          <p:spTgt spid="819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2" fill="hold" nodeType="clickEffect">
                                  <p:stCondLst>
                                    <p:cond delay="0"/>
                                  </p:stCondLst>
                                  <p:childTnLst>
                                    <p:set>
                                      <p:cBhvr>
                                        <p:cTn id="46" dur="1" fill="hold">
                                          <p:stCondLst>
                                            <p:cond delay="0"/>
                                          </p:stCondLst>
                                        </p:cTn>
                                        <p:tgtEl>
                                          <p:spTgt spid="81926"/>
                                        </p:tgtEl>
                                        <p:attrNameLst>
                                          <p:attrName>style.visibility</p:attrName>
                                        </p:attrNameLst>
                                      </p:cBhvr>
                                      <p:to>
                                        <p:strVal val="visible"/>
                                      </p:to>
                                    </p:set>
                                    <p:animEffect transition="in" filter="wipe(right)">
                                      <p:cBhvr>
                                        <p:cTn id="47" dur="500"/>
                                        <p:tgtEl>
                                          <p:spTgt spid="81926"/>
                                        </p:tgtEl>
                                      </p:cBhvr>
                                    </p:animEffec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4"/>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nodeType="clickEffect">
                                  <p:stCondLst>
                                    <p:cond delay="0"/>
                                  </p:stCondLst>
                                  <p:childTnLst>
                                    <p:set>
                                      <p:cBhvr>
                                        <p:cTn id="55" dur="1" fill="hold">
                                          <p:stCondLst>
                                            <p:cond delay="0"/>
                                          </p:stCondLst>
                                        </p:cTn>
                                        <p:tgtEl>
                                          <p:spTgt spid="81927"/>
                                        </p:tgtEl>
                                        <p:attrNameLst>
                                          <p:attrName>style.visibility</p:attrName>
                                        </p:attrNameLst>
                                      </p:cBhvr>
                                      <p:to>
                                        <p:strVal val="visible"/>
                                      </p:to>
                                    </p:set>
                                    <p:animEffect transition="in" filter="wipe(right)">
                                      <p:cBhvr>
                                        <p:cTn id="56" dur="500"/>
                                        <p:tgtEl>
                                          <p:spTgt spid="81927"/>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nodeType="clickEffect">
                                  <p:stCondLst>
                                    <p:cond delay="0"/>
                                  </p:stCondLst>
                                  <p:childTnLst>
                                    <p:set>
                                      <p:cBhvr>
                                        <p:cTn id="60" dur="1" fill="hold">
                                          <p:stCondLst>
                                            <p:cond delay="0"/>
                                          </p:stCondLst>
                                        </p:cTn>
                                        <p:tgtEl>
                                          <p:spTgt spid="81928"/>
                                        </p:tgtEl>
                                        <p:attrNameLst>
                                          <p:attrName>style.visibility</p:attrName>
                                        </p:attrNameLst>
                                      </p:cBhvr>
                                      <p:to>
                                        <p:strVal val="visible"/>
                                      </p:to>
                                    </p:set>
                                    <p:animEffect transition="in" filter="wipe(right)">
                                      <p:cBhvr>
                                        <p:cTn id="61" dur="500"/>
                                        <p:tgtEl>
                                          <p:spTgt spid="81928"/>
                                        </p:tgtEl>
                                      </p:cBhvr>
                                    </p:animEffec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nodeType="clickEffect">
                                  <p:stCondLst>
                                    <p:cond delay="0"/>
                                  </p:stCondLst>
                                  <p:childTnLst>
                                    <p:set>
                                      <p:cBhvr>
                                        <p:cTn id="65" dur="1" fill="hold">
                                          <p:stCondLst>
                                            <p:cond delay="0"/>
                                          </p:stCondLst>
                                        </p:cTn>
                                        <p:tgtEl>
                                          <p:spTgt spid="74">
                                            <p:txEl>
                                              <p:pRg st="0" end="0"/>
                                            </p:txEl>
                                          </p:spTgt>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nodeType="clickEffect">
                                  <p:stCondLst>
                                    <p:cond delay="0"/>
                                  </p:stCondLst>
                                  <p:childTnLst>
                                    <p:set>
                                      <p:cBhvr>
                                        <p:cTn id="69" dur="1" fill="hold">
                                          <p:stCondLst>
                                            <p:cond delay="0"/>
                                          </p:stCondLst>
                                        </p:cTn>
                                        <p:tgtEl>
                                          <p:spTgt spid="7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54"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字符输出流综合练习</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grpSp>
        <p:nvGrpSpPr>
          <p:cNvPr id="72707" name="组合 10"/>
          <p:cNvGrpSpPr/>
          <p:nvPr/>
        </p:nvGrpSpPr>
        <p:grpSpPr>
          <a:xfrm>
            <a:off x="920750" y="1076325"/>
            <a:ext cx="6459538" cy="415925"/>
            <a:chOff x="920022" y="1562487"/>
            <a:chExt cx="6462565" cy="411840"/>
          </a:xfrm>
        </p:grpSpPr>
        <p:sp>
          <p:nvSpPr>
            <p:cNvPr id="72710" name="TextBox 2"/>
            <p:cNvSpPr txBox="1"/>
            <p:nvPr/>
          </p:nvSpPr>
          <p:spPr>
            <a:xfrm>
              <a:off x="1280384" y="1562487"/>
              <a:ext cx="6102203" cy="411840"/>
            </a:xfrm>
            <a:prstGeom prst="rect">
              <a:avLst/>
            </a:prstGeom>
            <a:noFill/>
            <a:ln w="9525">
              <a:noFill/>
            </a:ln>
          </p:spPr>
          <p:txBody>
            <a:bodyPr>
              <a:spAutoFit/>
            </a:bodyPr>
            <a:lstStyle/>
            <a:p>
              <a:pPr eaLnBrk="1" hangingPunct="1">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案例：保存键盘录入的数据</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72711" name="Picture 9" descr="C:\Users\admin\Desktop\案例图标.png"/>
            <p:cNvPicPr>
              <a:picLocks noChangeAspect="1"/>
            </p:cNvPicPr>
            <p:nvPr/>
          </p:nvPicPr>
          <p:blipFill>
            <a:blip r:embed="rId1"/>
            <a:stretch>
              <a:fillRect/>
            </a:stretch>
          </p:blipFill>
          <p:spPr>
            <a:xfrm>
              <a:off x="920022" y="1591206"/>
              <a:ext cx="360362" cy="360362"/>
            </a:xfrm>
            <a:prstGeom prst="rect">
              <a:avLst/>
            </a:prstGeom>
            <a:noFill/>
            <a:ln w="9525">
              <a:noFill/>
            </a:ln>
          </p:spPr>
        </p:pic>
      </p:grpSp>
      <p:sp>
        <p:nvSpPr>
          <p:cNvPr id="19" name="TextBox 18"/>
          <p:cNvSpPr txBox="1"/>
          <p:nvPr/>
        </p:nvSpPr>
        <p:spPr>
          <a:xfrm>
            <a:off x="879475" y="1751013"/>
            <a:ext cx="7364413" cy="306388"/>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需求：将用户键盘录入的用户名和密码保存到本地实现永久化存储。</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20" name="TextBox 19"/>
          <p:cNvSpPr txBox="1"/>
          <p:nvPr/>
        </p:nvSpPr>
        <p:spPr>
          <a:xfrm>
            <a:off x="877888" y="2179638"/>
            <a:ext cx="7364413" cy="81915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步骤：</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用户键盘录入用户名</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将用户名和密码写到本地文件中</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900113" y="1590675"/>
            <a:ext cx="6480175" cy="227330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字符缓冲流：</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err="1">
                <a:solidFill>
                  <a:prstClr val="black">
                    <a:lumMod val="85000"/>
                    <a:lumOff val="15000"/>
                  </a:prstClr>
                </a:solidFill>
                <a:latin typeface="微软雅黑" panose="020B0503020204020204" pitchFamily="34" charset="-122"/>
                <a:ea typeface="微软雅黑" panose="020B0503020204020204" pitchFamily="34" charset="-122"/>
                <a:cs typeface="+mn-cs"/>
              </a:rPr>
              <a:t>BufferedWriter</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：将文本写入字符输出流，缓冲字符，以提供单个字符，数组和字符串的高效写入，可以指定缓冲区大小，或者可以接受默认大小。默认值足够大，可用于大多数用途</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err="1">
                <a:solidFill>
                  <a:prstClr val="black">
                    <a:lumMod val="85000"/>
                    <a:lumOff val="15000"/>
                  </a:prstClr>
                </a:solidFill>
                <a:latin typeface="微软雅黑" panose="020B0503020204020204" pitchFamily="34" charset="-122"/>
                <a:ea typeface="微软雅黑" panose="020B0503020204020204" pitchFamily="34" charset="-122"/>
                <a:cs typeface="+mn-cs"/>
              </a:rPr>
              <a:t>BufferedReader</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：从字符输入流读取文本，缓冲字符，以提供字符，数组和行的高效读取，可以指定缓冲区大小，或者可以使用默认大小。 默认值足够大，可用于大多数用途</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457200" marR="0" lvl="1" indent="0" algn="l" defTabSz="914400" rtl="0" eaLnBrk="1" fontAlgn="auto" latinLnBrk="0" hangingPunct="1">
              <a:lnSpc>
                <a:spcPct val="150000"/>
              </a:lnSpc>
              <a:spcBef>
                <a:spcPts val="0"/>
              </a:spcBef>
              <a:spcAft>
                <a:spcPts val="0"/>
              </a:spcAft>
              <a:buClrTx/>
              <a:buSzTx/>
              <a:buFontTx/>
              <a:buNone/>
              <a:defRPr/>
            </a:pP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构造方法：</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lvl="1" indent="-267970" algn="l"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en-US" altLang="zh-CN" sz="105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BufferedWriter</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​(Writer out)</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a:p>
            <a:pPr marL="267970" marR="0" lvl="1" indent="-267970" algn="l"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en-US" altLang="zh-CN" sz="1050" b="0" i="0" u="none" strike="noStrike" kern="1200" cap="none" spc="0" normalizeH="0" baseline="0" noProof="0" dirty="0" err="1">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BufferedReader</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​(Reader in)</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字符缓冲流</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900113" y="1590675"/>
            <a:ext cx="6551613" cy="1546225"/>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err="1">
                <a:solidFill>
                  <a:prstClr val="black">
                    <a:lumMod val="85000"/>
                    <a:lumOff val="15000"/>
                  </a:prstClr>
                </a:solidFill>
                <a:latin typeface="微软雅黑" panose="020B0503020204020204" pitchFamily="34" charset="-122"/>
                <a:ea typeface="微软雅黑" panose="020B0503020204020204" pitchFamily="34" charset="-122"/>
                <a:cs typeface="+mn-cs"/>
              </a:rPr>
              <a:t>BufferedWriter</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endPar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void </a:t>
            </a:r>
            <a:r>
              <a:rPr kumimoji="0" lang="en-US" altLang="zh-CN" sz="1050" kern="1200" cap="none" spc="0" normalizeH="0" baseline="0" noProof="0" dirty="0" err="1">
                <a:solidFill>
                  <a:prstClr val="black">
                    <a:lumMod val="85000"/>
                    <a:lumOff val="15000"/>
                  </a:prstClr>
                </a:solidFill>
                <a:latin typeface="微软雅黑" panose="020B0503020204020204" pitchFamily="34" charset="-122"/>
                <a:ea typeface="微软雅黑" panose="020B0503020204020204" pitchFamily="34" charset="-122"/>
                <a:cs typeface="+mn-cs"/>
              </a:rPr>
              <a:t>newLine</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：写一行行分隔符，行分隔符字符串由系统属性定义</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err="1">
                <a:solidFill>
                  <a:prstClr val="black">
                    <a:lumMod val="85000"/>
                    <a:lumOff val="15000"/>
                  </a:prstClr>
                </a:solidFill>
                <a:latin typeface="微软雅黑" panose="020B0503020204020204" pitchFamily="34" charset="-122"/>
                <a:ea typeface="微软雅黑" panose="020B0503020204020204" pitchFamily="34" charset="-122"/>
                <a:cs typeface="+mn-cs"/>
              </a:rPr>
              <a:t>BufferedReader</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endPar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67970" marR="0" indent="-267970" defTabSz="914400" eaLnBrk="1" fontAlgn="auto" hangingPunct="1">
              <a:lnSpc>
                <a:spcPct val="150000"/>
              </a:lnSpc>
              <a:spcBef>
                <a:spcPts val="0"/>
              </a:spcBef>
              <a:spcAft>
                <a:spcPts val="0"/>
              </a:spcAft>
              <a:buClrTx/>
              <a:buSzTx/>
              <a:buFont typeface="Wingdings" panose="05000000000000000000" pitchFamily="2" charset="2"/>
              <a:buChar char="l"/>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public String readLine​() </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：读一行文字。 结果包含行的内容的字符串，不包括任何行终止字符，如果流的结尾已经到达，则为</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null </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74756" name="TextBox 2"/>
          <p:cNvSpPr txBox="1"/>
          <p:nvPr/>
        </p:nvSpPr>
        <p:spPr>
          <a:xfrm>
            <a:off x="755650" y="984250"/>
            <a:ext cx="3514725" cy="458788"/>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字符缓冲流特有功能</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字符缓冲流综合案例</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grpSp>
        <p:nvGrpSpPr>
          <p:cNvPr id="75779" name="组合 10"/>
          <p:cNvGrpSpPr/>
          <p:nvPr/>
        </p:nvGrpSpPr>
        <p:grpSpPr>
          <a:xfrm>
            <a:off x="920750" y="1076325"/>
            <a:ext cx="6459538" cy="414020"/>
            <a:chOff x="920022" y="1562487"/>
            <a:chExt cx="6462565" cy="409954"/>
          </a:xfrm>
        </p:grpSpPr>
        <p:sp>
          <p:nvSpPr>
            <p:cNvPr id="75782" name="TextBox 2"/>
            <p:cNvSpPr txBox="1"/>
            <p:nvPr/>
          </p:nvSpPr>
          <p:spPr>
            <a:xfrm>
              <a:off x="1280384" y="1562487"/>
              <a:ext cx="6102203" cy="409954"/>
            </a:xfrm>
            <a:prstGeom prst="rect">
              <a:avLst/>
            </a:prstGeom>
            <a:noFill/>
            <a:ln w="9525">
              <a:noFill/>
            </a:ln>
          </p:spPr>
          <p:txBody>
            <a:bodyPr>
              <a:spAutoFit/>
            </a:bodyPr>
            <a:lstStyle/>
            <a:p>
              <a:pPr eaLnBrk="1" hangingPunct="1">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案例：读取</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sym typeface="+mn-ea"/>
                </a:rPr>
                <a:t>出师表</a:t>
              </a:r>
              <a:r>
                <a:rPr lang="en-US" altLang="zh-CN" sz="1400" b="1" dirty="0">
                  <a:solidFill>
                    <a:srgbClr val="FF0000"/>
                  </a:solidFill>
                  <a:latin typeface="微软雅黑" panose="020B0503020204020204" pitchFamily="34" charset="-122"/>
                  <a:ea typeface="微软雅黑" panose="020B0503020204020204" pitchFamily="34" charset="-122"/>
                </a:rPr>
                <a:t>”</a:t>
              </a:r>
              <a:r>
                <a:rPr lang="zh-CN" altLang="en-US" sz="1400" b="1" dirty="0">
                  <a:solidFill>
                    <a:srgbClr val="FF0000"/>
                  </a:solidFill>
                  <a:latin typeface="微软雅黑" panose="020B0503020204020204" pitchFamily="34" charset="-122"/>
                  <a:ea typeface="微软雅黑" panose="020B0503020204020204" pitchFamily="34" charset="-122"/>
                </a:rPr>
                <a:t>文件中的数据排序后再次写到本地</a:t>
              </a:r>
              <a:endParaRPr lang="zh-CN" altLang="en-US" sz="1400" b="1" dirty="0">
                <a:solidFill>
                  <a:srgbClr val="FF0000"/>
                </a:solidFill>
                <a:latin typeface="微软雅黑" panose="020B0503020204020204" pitchFamily="34" charset="-122"/>
                <a:ea typeface="微软雅黑" panose="020B0503020204020204" pitchFamily="34" charset="-122"/>
              </a:endParaRPr>
            </a:p>
          </p:txBody>
        </p:sp>
        <p:pic>
          <p:nvPicPr>
            <p:cNvPr id="75783" name="Picture 9" descr="C:\Users\admin\Desktop\案例图标.png"/>
            <p:cNvPicPr>
              <a:picLocks noChangeAspect="1"/>
            </p:cNvPicPr>
            <p:nvPr/>
          </p:nvPicPr>
          <p:blipFill>
            <a:blip r:embed="rId1"/>
            <a:stretch>
              <a:fillRect/>
            </a:stretch>
          </p:blipFill>
          <p:spPr>
            <a:xfrm>
              <a:off x="920022" y="1591206"/>
              <a:ext cx="360362" cy="360362"/>
            </a:xfrm>
            <a:prstGeom prst="rect">
              <a:avLst/>
            </a:prstGeom>
            <a:noFill/>
            <a:ln w="9525">
              <a:noFill/>
            </a:ln>
          </p:spPr>
        </p:pic>
      </p:grpSp>
      <p:sp>
        <p:nvSpPr>
          <p:cNvPr id="19" name="TextBox 18"/>
          <p:cNvSpPr txBox="1"/>
          <p:nvPr/>
        </p:nvSpPr>
        <p:spPr>
          <a:xfrm>
            <a:off x="879475" y="1751013"/>
            <a:ext cx="7364413" cy="306388"/>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需求：读取文件中的数据，排序后再次写到本地文件</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20" name="TextBox 19"/>
          <p:cNvSpPr txBox="1"/>
          <p:nvPr/>
        </p:nvSpPr>
        <p:spPr>
          <a:xfrm>
            <a:off x="877888" y="2179638"/>
            <a:ext cx="7364413" cy="106045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步骤：</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读取数据</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将数据使</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TreeSet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集合排序</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设置排序规则为每行前面的数字升序排序</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L="228600" marR="0" indent="-228600" defTabSz="914400" eaLnBrk="1" fontAlgn="auto" hangingPunct="1">
              <a:lnSpc>
                <a:spcPct val="150000"/>
              </a:lnSpc>
              <a:spcBef>
                <a:spcPts val="0"/>
              </a:spcBef>
              <a:spcAft>
                <a:spcPts val="0"/>
              </a:spcAft>
              <a:buClrTx/>
              <a:buSzTx/>
              <a:buFont typeface="+mj-ea"/>
              <a:buAutoNum type="circleNumDbPlain"/>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写回本地</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IO</a:t>
            </a: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流小结</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27" name="圆角矩形 26"/>
          <p:cNvSpPr/>
          <p:nvPr/>
        </p:nvSpPr>
        <p:spPr>
          <a:xfrm>
            <a:off x="3629025" y="1133793"/>
            <a:ext cx="1130300"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chemeClr val="bg1"/>
                </a:solidFill>
                <a:effectLst/>
                <a:uLnTx/>
                <a:uFillTx/>
                <a:latin typeface="+mn-lt"/>
                <a:ea typeface="+mn-ea"/>
                <a:cs typeface="+mn-cs"/>
              </a:rPr>
              <a:t>IO</a:t>
            </a:r>
            <a:r>
              <a:rPr kumimoji="0" lang="zh-CN" altLang="en-US" sz="1200" b="1" i="0" u="none" strike="noStrike" kern="1200" cap="none" spc="0" normalizeH="0" baseline="0" noProof="0" dirty="0">
                <a:ln>
                  <a:noFill/>
                </a:ln>
                <a:solidFill>
                  <a:schemeClr val="bg1"/>
                </a:solidFill>
                <a:effectLst/>
                <a:uLnTx/>
                <a:uFillTx/>
                <a:latin typeface="+mn-lt"/>
                <a:ea typeface="+mn-ea"/>
                <a:cs typeface="+mn-cs"/>
              </a:rPr>
              <a:t>流</a:t>
            </a:r>
            <a:endParaRPr kumimoji="0" lang="en-US" altLang="zh-CN"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30" name="圆角矩形 29"/>
          <p:cNvSpPr/>
          <p:nvPr/>
        </p:nvSpPr>
        <p:spPr>
          <a:xfrm>
            <a:off x="1846263" y="2111693"/>
            <a:ext cx="1130300"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chemeClr val="bg1"/>
                </a:solidFill>
                <a:effectLst/>
                <a:uLnTx/>
                <a:uFillTx/>
                <a:latin typeface="+mn-lt"/>
                <a:ea typeface="+mn-ea"/>
                <a:cs typeface="+mn-cs"/>
              </a:rPr>
              <a:t>字节流</a:t>
            </a:r>
            <a:endParaRPr kumimoji="0" lang="en-US" altLang="zh-CN"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31" name="圆角矩形 30"/>
          <p:cNvSpPr/>
          <p:nvPr/>
        </p:nvSpPr>
        <p:spPr>
          <a:xfrm>
            <a:off x="614363" y="2932430"/>
            <a:ext cx="1335088"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white"/>
                </a:solidFill>
                <a:effectLst/>
                <a:uLnTx/>
                <a:uFillTx/>
                <a:latin typeface="+mn-lt"/>
                <a:ea typeface="+mn-ea"/>
                <a:cs typeface="+mn-cs"/>
              </a:rPr>
              <a:t>FileInputStream</a:t>
            </a:r>
            <a:endParaRPr kumimoji="0" lang="zh-CN" alt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32" name="圆角矩形 31"/>
          <p:cNvSpPr/>
          <p:nvPr/>
        </p:nvSpPr>
        <p:spPr>
          <a:xfrm>
            <a:off x="614363" y="3267393"/>
            <a:ext cx="1335088"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white"/>
                </a:solidFill>
                <a:effectLst/>
                <a:uLnTx/>
                <a:uFillTx/>
                <a:latin typeface="+mn-lt"/>
                <a:ea typeface="+mn-ea"/>
                <a:cs typeface="+mn-cs"/>
              </a:rPr>
              <a:t>FileoutputStream</a:t>
            </a:r>
            <a:endParaRPr kumimoji="0" lang="zh-CN" alt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34" name="圆角矩形 33"/>
          <p:cNvSpPr/>
          <p:nvPr/>
        </p:nvSpPr>
        <p:spPr>
          <a:xfrm>
            <a:off x="2628900" y="2932430"/>
            <a:ext cx="1670050"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white"/>
                </a:solidFill>
                <a:effectLst/>
                <a:uLnTx/>
                <a:uFillTx/>
                <a:latin typeface="+mn-lt"/>
                <a:ea typeface="+mn-ea"/>
                <a:cs typeface="+mn-cs"/>
              </a:rPr>
              <a:t>BufferedInputStream</a:t>
            </a:r>
            <a:endParaRPr kumimoji="0" lang="zh-CN" alt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35" name="圆角矩形 34"/>
          <p:cNvSpPr/>
          <p:nvPr/>
        </p:nvSpPr>
        <p:spPr>
          <a:xfrm>
            <a:off x="2628900" y="3264218"/>
            <a:ext cx="1670050"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white"/>
                </a:solidFill>
                <a:effectLst/>
                <a:uLnTx/>
                <a:uFillTx/>
                <a:latin typeface="+mn-lt"/>
                <a:ea typeface="+mn-ea"/>
                <a:cs typeface="+mn-cs"/>
              </a:rPr>
              <a:t>BufferedoutputStream</a:t>
            </a:r>
            <a:endParaRPr kumimoji="0" lang="zh-CN" alt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45" name="圆角矩形 44"/>
          <p:cNvSpPr/>
          <p:nvPr/>
        </p:nvSpPr>
        <p:spPr>
          <a:xfrm>
            <a:off x="4957763" y="2932430"/>
            <a:ext cx="895350"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white"/>
                </a:solidFill>
                <a:effectLst/>
                <a:uLnTx/>
                <a:uFillTx/>
                <a:latin typeface="+mn-lt"/>
                <a:ea typeface="+mn-ea"/>
                <a:cs typeface="+mn-cs"/>
              </a:rPr>
              <a:t>FileReader</a:t>
            </a:r>
            <a:endParaRPr kumimoji="0" lang="zh-CN" alt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46" name="圆角矩形 45"/>
          <p:cNvSpPr/>
          <p:nvPr/>
        </p:nvSpPr>
        <p:spPr>
          <a:xfrm>
            <a:off x="4962525" y="3264218"/>
            <a:ext cx="885825"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white"/>
                </a:solidFill>
                <a:effectLst/>
                <a:uLnTx/>
                <a:uFillTx/>
                <a:latin typeface="+mn-lt"/>
                <a:ea typeface="+mn-ea"/>
                <a:cs typeface="+mn-cs"/>
              </a:rPr>
              <a:t>FileWriter</a:t>
            </a:r>
            <a:endParaRPr kumimoji="0" lang="zh-CN" alt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47" name="圆角矩形 46"/>
          <p:cNvSpPr/>
          <p:nvPr/>
        </p:nvSpPr>
        <p:spPr>
          <a:xfrm>
            <a:off x="7004050" y="2932430"/>
            <a:ext cx="1203325"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white"/>
                </a:solidFill>
                <a:effectLst/>
                <a:uLnTx/>
                <a:uFillTx/>
                <a:latin typeface="+mn-lt"/>
                <a:ea typeface="+mn-ea"/>
                <a:cs typeface="+mn-cs"/>
              </a:rPr>
              <a:t>BufferedReader</a:t>
            </a:r>
            <a:endParaRPr kumimoji="0" lang="zh-CN" alt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48" name="圆角矩形 47"/>
          <p:cNvSpPr/>
          <p:nvPr/>
        </p:nvSpPr>
        <p:spPr>
          <a:xfrm>
            <a:off x="7019925" y="3264218"/>
            <a:ext cx="1208088"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dirty="0" err="1">
                <a:ln>
                  <a:noFill/>
                </a:ln>
                <a:solidFill>
                  <a:prstClr val="white"/>
                </a:solidFill>
                <a:effectLst/>
                <a:uLnTx/>
                <a:uFillTx/>
                <a:latin typeface="+mn-lt"/>
                <a:ea typeface="+mn-ea"/>
                <a:cs typeface="+mn-cs"/>
              </a:rPr>
              <a:t>BufferedWriter</a:t>
            </a:r>
            <a:endParaRPr kumimoji="0" lang="zh-CN" altLang="en-US" sz="1200" b="0" i="0" u="none" strike="noStrike" kern="1200" cap="none" spc="0" normalizeH="0" baseline="0" noProof="0" dirty="0">
              <a:ln>
                <a:noFill/>
              </a:ln>
              <a:solidFill>
                <a:prstClr val="white"/>
              </a:solidFill>
              <a:effectLst/>
              <a:uLnTx/>
              <a:uFillTx/>
              <a:latin typeface="+mn-lt"/>
              <a:ea typeface="+mn-ea"/>
              <a:cs typeface="+mn-cs"/>
            </a:endParaRPr>
          </a:p>
        </p:txBody>
      </p:sp>
      <p:sp>
        <p:nvSpPr>
          <p:cNvPr id="49" name="圆角矩形 48"/>
          <p:cNvSpPr/>
          <p:nvPr/>
        </p:nvSpPr>
        <p:spPr>
          <a:xfrm>
            <a:off x="5889625" y="2111693"/>
            <a:ext cx="1130300"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chemeClr val="bg1"/>
                </a:solidFill>
                <a:effectLst/>
                <a:uLnTx/>
                <a:uFillTx/>
                <a:latin typeface="+mn-lt"/>
                <a:ea typeface="+mn-ea"/>
                <a:cs typeface="+mn-cs"/>
              </a:rPr>
              <a:t>字符流</a:t>
            </a:r>
            <a:endParaRPr kumimoji="0" lang="en-US" altLang="zh-CN"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60" name="矩形 59"/>
          <p:cNvSpPr/>
          <p:nvPr/>
        </p:nvSpPr>
        <p:spPr>
          <a:xfrm>
            <a:off x="3044825" y="1916430"/>
            <a:ext cx="1081088" cy="287338"/>
          </a:xfrm>
          <a:prstGeom prst="rect">
            <a:avLst/>
          </a:prstGeom>
          <a:noFill/>
          <a:ln w="19050">
            <a:solidFill>
              <a:srgbClr val="800000"/>
            </a:solidFill>
          </a:ln>
          <a:effectLst>
            <a:outerShdw blurRad="25400" dist="12700" dir="2700000" algn="tl" rotWithShape="0">
              <a:schemeClr val="tx1">
                <a:lumMod val="65000"/>
                <a:lumOff val="3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拷贝文件</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cxnSp>
        <p:nvCxnSpPr>
          <p:cNvPr id="28" name="肘形连接符 27"/>
          <p:cNvCxnSpPr>
            <a:stCxn id="27" idx="2"/>
            <a:endCxn id="30" idx="0"/>
          </p:cNvCxnSpPr>
          <p:nvPr/>
        </p:nvCxnSpPr>
        <p:spPr>
          <a:xfrm rot="5400000">
            <a:off x="2967831" y="885349"/>
            <a:ext cx="669925" cy="1782763"/>
          </a:xfrm>
          <a:prstGeom prst="bentConnector3">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肘形连接符 60"/>
          <p:cNvCxnSpPr>
            <a:stCxn id="30" idx="2"/>
            <a:endCxn id="31" idx="0"/>
          </p:cNvCxnSpPr>
          <p:nvPr/>
        </p:nvCxnSpPr>
        <p:spPr>
          <a:xfrm rot="5400000">
            <a:off x="1589881" y="2110899"/>
            <a:ext cx="512763" cy="1130300"/>
          </a:xfrm>
          <a:prstGeom prst="bent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肘形连接符 62"/>
          <p:cNvCxnSpPr>
            <a:stCxn id="30" idx="2"/>
            <a:endCxn id="34" idx="0"/>
          </p:cNvCxnSpPr>
          <p:nvPr/>
        </p:nvCxnSpPr>
        <p:spPr>
          <a:xfrm rot="16200000" flipH="1">
            <a:off x="2681288" y="2149793"/>
            <a:ext cx="512763" cy="1052513"/>
          </a:xfrm>
          <a:prstGeom prst="bent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肘形连接符 67"/>
          <p:cNvCxnSpPr>
            <a:stCxn id="27" idx="2"/>
            <a:endCxn id="49" idx="0"/>
          </p:cNvCxnSpPr>
          <p:nvPr/>
        </p:nvCxnSpPr>
        <p:spPr>
          <a:xfrm rot="16200000" flipH="1">
            <a:off x="4989513" y="646430"/>
            <a:ext cx="669925" cy="2260600"/>
          </a:xfrm>
          <a:prstGeom prst="bent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肘形连接符 70"/>
          <p:cNvCxnSpPr>
            <a:stCxn id="49" idx="2"/>
            <a:endCxn id="47" idx="0"/>
          </p:cNvCxnSpPr>
          <p:nvPr/>
        </p:nvCxnSpPr>
        <p:spPr>
          <a:xfrm rot="16200000" flipH="1">
            <a:off x="6773863" y="2100580"/>
            <a:ext cx="512763" cy="1150938"/>
          </a:xfrm>
          <a:prstGeom prst="bent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77" name="肘形连接符 76"/>
          <p:cNvCxnSpPr>
            <a:stCxn id="49" idx="2"/>
            <a:endCxn id="45" idx="0"/>
          </p:cNvCxnSpPr>
          <p:nvPr/>
        </p:nvCxnSpPr>
        <p:spPr>
          <a:xfrm rot="5400000">
            <a:off x="5673725" y="2151380"/>
            <a:ext cx="512763" cy="1049338"/>
          </a:xfrm>
          <a:prstGeom prst="bentConnector3">
            <a:avLst>
              <a:gd name="adj1" fmla="val 50000"/>
            </a:avLst>
          </a:prstGeom>
          <a:ln>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2859088" y="3700780"/>
            <a:ext cx="1208088" cy="674688"/>
          </a:xfrm>
          <a:prstGeom prst="rect">
            <a:avLst/>
          </a:prstGeom>
          <a:noFill/>
          <a:ln w="19050">
            <a:solidFill>
              <a:srgbClr val="800000"/>
            </a:solidFill>
          </a:ln>
          <a:effectLst>
            <a:outerShdw blurRad="25400" dist="12700" dir="2700000" algn="tl" rotWithShape="0">
              <a:schemeClr val="tx1">
                <a:lumMod val="65000"/>
                <a:lumOff val="3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高效拷贝的流</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8" name="矩形 87"/>
          <p:cNvSpPr/>
          <p:nvPr/>
        </p:nvSpPr>
        <p:spPr>
          <a:xfrm>
            <a:off x="677863" y="3700780"/>
            <a:ext cx="1208088" cy="674688"/>
          </a:xfrm>
          <a:prstGeom prst="rect">
            <a:avLst/>
          </a:prstGeom>
          <a:noFill/>
          <a:ln w="19050">
            <a:solidFill>
              <a:srgbClr val="800000"/>
            </a:solidFill>
          </a:ln>
          <a:effectLst>
            <a:outerShdw blurRad="25400" dist="12700" dir="2700000" algn="tl" rotWithShape="0">
              <a:schemeClr val="tx1">
                <a:lumMod val="65000"/>
                <a:lumOff val="3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每次拷贝一个字节速度慢，提速需要自定义数组</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89" name="矩形 88"/>
          <p:cNvSpPr/>
          <p:nvPr/>
        </p:nvSpPr>
        <p:spPr>
          <a:xfrm>
            <a:off x="7115175" y="1916430"/>
            <a:ext cx="1306513" cy="368300"/>
          </a:xfrm>
          <a:prstGeom prst="rect">
            <a:avLst/>
          </a:prstGeom>
          <a:noFill/>
          <a:ln w="19050">
            <a:solidFill>
              <a:srgbClr val="800000"/>
            </a:solidFill>
          </a:ln>
          <a:effectLst>
            <a:outerShdw blurRad="25400" dist="12700" dir="2700000" algn="tl" rotWithShape="0">
              <a:schemeClr val="tx1">
                <a:lumMod val="65000"/>
                <a:lumOff val="3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读取文件中的数据</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将输入写入文件中</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0" name="矩形 89"/>
          <p:cNvSpPr/>
          <p:nvPr/>
        </p:nvSpPr>
        <p:spPr>
          <a:xfrm>
            <a:off x="4832350" y="3694430"/>
            <a:ext cx="1208088" cy="674688"/>
          </a:xfrm>
          <a:prstGeom prst="rect">
            <a:avLst/>
          </a:prstGeom>
          <a:noFill/>
          <a:ln w="19050">
            <a:solidFill>
              <a:srgbClr val="800000"/>
            </a:solidFill>
          </a:ln>
          <a:effectLst>
            <a:outerShdw blurRad="25400" dist="12700" dir="2700000" algn="tl" rotWithShape="0">
              <a:schemeClr val="tx1">
                <a:lumMod val="65000"/>
                <a:lumOff val="3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每次</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读</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写</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一个字符速度慢，提速要自定义数组</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92" name="矩形 91"/>
          <p:cNvSpPr/>
          <p:nvPr/>
        </p:nvSpPr>
        <p:spPr>
          <a:xfrm>
            <a:off x="7031038" y="3694430"/>
            <a:ext cx="1208088" cy="674688"/>
          </a:xfrm>
          <a:prstGeom prst="rect">
            <a:avLst/>
          </a:prstGeom>
          <a:noFill/>
          <a:ln w="19050">
            <a:solidFill>
              <a:srgbClr val="800000"/>
            </a:solidFill>
          </a:ln>
          <a:effectLst>
            <a:outerShdw blurRad="25400" dist="12700" dir="2700000" algn="tl" rotWithShape="0">
              <a:schemeClr val="tx1">
                <a:lumMod val="65000"/>
                <a:lumOff val="3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高效</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读</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写</a:t>
            </a:r>
            <a:r>
              <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a:t>
            </a: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的流</a:t>
            </a:r>
            <a:endParaRPr kumimoji="0" lang="en-US" altLang="zh-CN"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rPr>
              <a:t>有两个特有方法</a:t>
            </a:r>
            <a:endParaRPr kumimoji="0" lang="zh-CN" altLang="en-US" sz="1050" b="0" i="0" u="none" strike="noStrike" kern="120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endParaRPr>
          </a:p>
        </p:txBody>
      </p:sp>
      <p:sp>
        <p:nvSpPr>
          <p:cNvPr id="147475" name="矩形 147474"/>
          <p:cNvSpPr/>
          <p:nvPr/>
        </p:nvSpPr>
        <p:spPr>
          <a:xfrm>
            <a:off x="8306753" y="3830320"/>
            <a:ext cx="868363" cy="415925"/>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readLine​() </a:t>
            </a:r>
            <a:endParaRPr kumimoji="0" lang="en-US" altLang="zh-CN" sz="105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1050" b="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newline()</a:t>
            </a:r>
            <a:endParaRPr kumimoji="0" lang="zh-CN" altLang="en-US" sz="105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a:spLocks noChangeArrowheads="1"/>
          </p:cNvSpPr>
          <p:nvPr/>
        </p:nvSpPr>
        <p:spPr bwMode="auto">
          <a:xfrm>
            <a:off x="900113" y="1617663"/>
            <a:ext cx="6335713" cy="12223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050" b="1" i="0" u="none" strike="noStrike" kern="1200" cap="none" spc="0" normalizeH="0" baseline="0" noProof="0" dirty="0">
                <a:ln>
                  <a:noFill/>
                </a:ln>
                <a:solidFill>
                  <a:srgbClr val="000080"/>
                </a:solidFill>
                <a:effectLst/>
                <a:uLnTx/>
                <a:uFillTx/>
                <a:latin typeface="Consolas" panose="020B0609020204030204" pitchFamily="49" charset="0"/>
                <a:ea typeface="宋体" panose="02010600030101010101" pitchFamily="2" charset="-122"/>
                <a:cs typeface="+mn-cs"/>
              </a:rPr>
              <a:t>try </a:t>
            </a: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b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b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FileOutputStream fos = </a:t>
            </a:r>
            <a:r>
              <a:rPr kumimoji="0" lang="zh-CN" altLang="zh-CN" sz="1050" b="1" i="0" u="none" strike="noStrike" kern="1200" cap="none" spc="0" normalizeH="0" baseline="0" noProof="0" dirty="0">
                <a:ln>
                  <a:noFill/>
                </a:ln>
                <a:solidFill>
                  <a:srgbClr val="000080"/>
                </a:solidFill>
                <a:effectLst/>
                <a:uLnTx/>
                <a:uFillTx/>
                <a:latin typeface="Consolas" panose="020B0609020204030204" pitchFamily="49" charset="0"/>
                <a:ea typeface="宋体" panose="02010600030101010101" pitchFamily="2" charset="-122"/>
                <a:cs typeface="+mn-cs"/>
              </a:rPr>
              <a:t>new </a:t>
            </a: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FileOutputStream(</a:t>
            </a:r>
            <a:r>
              <a:rPr kumimoji="0" lang="zh-CN" altLang="zh-CN" sz="1050" b="1" i="0" u="none" strike="noStrike" kern="1200" cap="none" spc="0" normalizeH="0" baseline="0" noProof="0" dirty="0">
                <a:ln>
                  <a:noFill/>
                </a:ln>
                <a:solidFill>
                  <a:srgbClr val="008000"/>
                </a:solidFill>
                <a:effectLst/>
                <a:uLnTx/>
                <a:uFillTx/>
                <a:latin typeface="Consolas" panose="020B0609020204030204" pitchFamily="49" charset="0"/>
                <a:ea typeface="宋体" panose="02010600030101010101" pitchFamily="2" charset="-122"/>
                <a:cs typeface="+mn-cs"/>
              </a:rPr>
              <a:t>"a.txt"</a:t>
            </a: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b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b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fos.write(</a:t>
            </a:r>
            <a:r>
              <a:rPr kumimoji="0" lang="zh-CN" altLang="zh-CN" sz="105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97</a:t>
            </a: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b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b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fos.close();</a:t>
            </a:r>
            <a:b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b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zh-CN" altLang="zh-CN" sz="1050" b="1" i="0" u="none" strike="noStrike" kern="1200" cap="none" spc="0" normalizeH="0" baseline="0" noProof="0" dirty="0">
                <a:ln>
                  <a:noFill/>
                </a:ln>
                <a:solidFill>
                  <a:srgbClr val="000080"/>
                </a:solidFill>
                <a:effectLst/>
                <a:uLnTx/>
                <a:uFillTx/>
                <a:latin typeface="Consolas" panose="020B0609020204030204" pitchFamily="49" charset="0"/>
                <a:ea typeface="宋体" panose="02010600030101010101" pitchFamily="2" charset="-122"/>
                <a:cs typeface="+mn-cs"/>
              </a:rPr>
              <a:t>catch </a:t>
            </a: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(IOException e) {</a:t>
            </a:r>
            <a:b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b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e.printStackTrace();</a:t>
            </a:r>
            <a:b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b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0" lang="zh-CN"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TW"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IO</a:t>
            </a: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流异常处理</a:t>
            </a:r>
            <a:endPar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cxnSp>
        <p:nvCxnSpPr>
          <p:cNvPr id="12" name="直接箭头连接符 11"/>
          <p:cNvCxnSpPr/>
          <p:nvPr/>
        </p:nvCxnSpPr>
        <p:spPr>
          <a:xfrm flipH="1">
            <a:off x="2339975" y="1995170"/>
            <a:ext cx="107950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223963" y="2076133"/>
            <a:ext cx="971550" cy="169863"/>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矩形 17"/>
          <p:cNvSpPr/>
          <p:nvPr/>
        </p:nvSpPr>
        <p:spPr>
          <a:xfrm>
            <a:off x="755650" y="2947670"/>
            <a:ext cx="4770438" cy="414338"/>
          </a:xfrm>
          <a:prstGeom prst="rect">
            <a:avLst/>
          </a:prstGeom>
          <a:noFill/>
          <a:ln w="9525">
            <a:noFill/>
          </a:ln>
        </p:spPr>
        <p:txBody>
          <a:bodyPr wrap="none">
            <a:spAutoFit/>
          </a:bodyPr>
          <a:lstStyle/>
          <a:p>
            <a:pPr eaLnBrk="1" hangingPunct="1">
              <a:lnSpc>
                <a:spcPct val="150000"/>
              </a:lnSpc>
            </a:pPr>
            <a:r>
              <a:rPr lang="zh-CN" altLang="en-US" sz="1400" b="1" dirty="0">
                <a:solidFill>
                  <a:srgbClr val="FF0000"/>
                </a:solidFill>
                <a:latin typeface="微软雅黑" panose="020B0503020204020204" pitchFamily="34" charset="-122"/>
                <a:ea typeface="微软雅黑" panose="020B0503020204020204" pitchFamily="34" charset="-122"/>
              </a:rPr>
              <a:t>思考：</a:t>
            </a:r>
            <a:r>
              <a:rPr lang="zh-CN" altLang="en-US" sz="1400" b="1" dirty="0">
                <a:latin typeface="微软雅黑" panose="020B0503020204020204" pitchFamily="34" charset="-122"/>
                <a:ea typeface="微软雅黑" panose="020B0503020204020204" pitchFamily="34" charset="-122"/>
              </a:rPr>
              <a:t>那么我们如何操作才能让</a:t>
            </a:r>
            <a:r>
              <a:rPr lang="en-US" altLang="zh-CN" sz="1400" b="1" dirty="0">
                <a:latin typeface="微软雅黑" panose="020B0503020204020204" pitchFamily="34" charset="-122"/>
                <a:ea typeface="微软雅黑" panose="020B0503020204020204" pitchFamily="34" charset="-122"/>
              </a:rPr>
              <a:t>close</a:t>
            </a:r>
            <a:r>
              <a:rPr lang="zh-CN" altLang="en-US" sz="1400" b="1" dirty="0">
                <a:latin typeface="微软雅黑" panose="020B0503020204020204" pitchFamily="34" charset="-122"/>
                <a:ea typeface="微软雅黑" panose="020B0503020204020204" pitchFamily="34" charset="-122"/>
              </a:rPr>
              <a:t>方法一定执行呢？</a:t>
            </a:r>
            <a:endParaRPr lang="en-US" altLang="zh-CN" sz="1400" b="1" dirty="0">
              <a:latin typeface="微软雅黑" panose="020B0503020204020204" pitchFamily="34" charset="-122"/>
              <a:ea typeface="微软雅黑" panose="020B0503020204020204" pitchFamily="34" charset="-122"/>
            </a:endParaRPr>
          </a:p>
        </p:txBody>
      </p:sp>
      <p:sp>
        <p:nvSpPr>
          <p:cNvPr id="19" name="TextBox 10"/>
          <p:cNvSpPr txBox="1"/>
          <p:nvPr/>
        </p:nvSpPr>
        <p:spPr>
          <a:xfrm>
            <a:off x="755650" y="3454400"/>
            <a:ext cx="7559675" cy="81915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finally</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：在异常处理时提供</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finally</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块来执行所有清除操作。比如说</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IO</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流中的释放资源</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特点：被</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finally</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控制的语句一定会执行，除非</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JVM</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退出</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异常处理标准格式：</a:t>
            </a:r>
            <a:r>
              <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try….catch…finally</a:t>
            </a:r>
            <a:endParaRPr kumimoji="0" lang="en-US" altLang="zh-CN"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endParaRPr>
          </a:p>
        </p:txBody>
      </p:sp>
      <p:sp>
        <p:nvSpPr>
          <p:cNvPr id="2" name="文本框 1"/>
          <p:cNvSpPr txBox="1"/>
          <p:nvPr/>
        </p:nvSpPr>
        <p:spPr>
          <a:xfrm>
            <a:off x="796290" y="843280"/>
            <a:ext cx="2623185" cy="337185"/>
          </a:xfrm>
          <a:prstGeom prst="rect">
            <a:avLst/>
          </a:prstGeom>
          <a:noFill/>
        </p:spPr>
        <p:txBody>
          <a:bodyPr>
            <a:spAutoFit/>
          </a:bodyPr>
          <a:p>
            <a:pPr fontAlgn="auto">
              <a:spcBef>
                <a:spcPts val="0"/>
              </a:spcBef>
              <a:spcAft>
                <a:spcPts val="0"/>
              </a:spcAft>
            </a:pPr>
            <a:r>
              <a:rPr lang="zh-CN" altLang="en-US" sz="1600" b="1" dirty="0">
                <a:solidFill>
                  <a:schemeClr val="tx1">
                    <a:lumMod val="65000"/>
                    <a:lumOff val="35000"/>
                  </a:schemeClr>
                </a:solidFill>
                <a:latin typeface="+mn-lt"/>
                <a:ea typeface="+mn-ea"/>
              </a:rPr>
              <a:t>基本格式</a:t>
            </a:r>
            <a:r>
              <a:rPr lang="en-US" altLang="zh-CN" sz="1600" b="1" dirty="0">
                <a:solidFill>
                  <a:schemeClr val="tx1">
                    <a:lumMod val="65000"/>
                    <a:lumOff val="35000"/>
                  </a:schemeClr>
                </a:solidFill>
                <a:latin typeface="+mn-lt"/>
                <a:ea typeface="+mn-ea"/>
              </a:rPr>
              <a:t>:</a:t>
            </a:r>
            <a:endParaRPr lang="en-US" altLang="zh-CN" sz="1600" b="1" dirty="0">
              <a:solidFill>
                <a:schemeClr val="tx1">
                  <a:lumMod val="65000"/>
                  <a:lumOff val="35000"/>
                </a:schemeClr>
              </a:solidFill>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2"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wipe(right)">
                                      <p:cBhvr>
                                        <p:cTn id="11" dur="500"/>
                                        <p:tgtEl>
                                          <p:spTgt spid="1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wipe(up)">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14" grpId="0" bldLvl="0" animBg="1"/>
      <p:bldP spid="18" grpId="0"/>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IO</a:t>
            </a:r>
            <a:r>
              <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流的概述和分类</a:t>
            </a:r>
            <a:endParaRPr kumimoji="0" lang="zh-TW"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3315" name="TextBox 2"/>
          <p:cNvSpPr txBox="1"/>
          <p:nvPr/>
        </p:nvSpPr>
        <p:spPr>
          <a:xfrm>
            <a:off x="755650" y="984250"/>
            <a:ext cx="3514725" cy="508000"/>
          </a:xfrm>
          <a:prstGeom prst="rect">
            <a:avLst/>
          </a:prstGeom>
          <a:noFill/>
          <a:ln w="9525">
            <a:noFill/>
          </a:ln>
        </p:spPr>
        <p:txBody>
          <a:bodyPr>
            <a:spAutoFit/>
          </a:bodyPr>
          <a:lstStyle/>
          <a:p>
            <a:pPr eaLnBrk="1" hangingPunct="1">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IO</a:t>
            </a:r>
            <a:r>
              <a:rPr lang="zh-CN" altLang="en-US" b="1" dirty="0">
                <a:solidFill>
                  <a:srgbClr val="404040"/>
                </a:solidFill>
                <a:latin typeface="微软雅黑" panose="020B0503020204020204" pitchFamily="34" charset="-122"/>
                <a:ea typeface="微软雅黑" panose="020B0503020204020204" pitchFamily="34" charset="-122"/>
              </a:rPr>
              <a:t>流概述</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1" name="TextBox 10"/>
          <p:cNvSpPr txBox="1"/>
          <p:nvPr/>
        </p:nvSpPr>
        <p:spPr>
          <a:xfrm>
            <a:off x="900113" y="1590675"/>
            <a:ext cx="7488238" cy="57785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其中：</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I</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表示</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intput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，是数据从硬盘进内存的过程，称之为读。</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         O</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表示</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output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，是数据从内存到硬盘的过程。称之为写。</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
          <p:cNvSpPr>
            <a:spLocks noChangeArrowheads="1"/>
          </p:cNvSpPr>
          <p:nvPr/>
        </p:nvSpPr>
        <p:spPr bwMode="auto">
          <a:xfrm>
            <a:off x="900113" y="1617663"/>
            <a:ext cx="6335713" cy="12223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050" b="1" i="0" u="none" strike="noStrike" kern="1200" cap="none" spc="0" normalizeH="0" baseline="0" noProof="0" dirty="0">
                <a:ln>
                  <a:noFill/>
                </a:ln>
                <a:solidFill>
                  <a:srgbClr val="000080"/>
                </a:solidFill>
                <a:effectLst/>
                <a:uLnTx/>
                <a:uFillTx/>
                <a:latin typeface="Consolas" panose="020B0609020204030204" pitchFamily="49" charset="0"/>
                <a:ea typeface="宋体" panose="02010600030101010101" pitchFamily="2" charset="-122"/>
                <a:cs typeface="+mn-cs"/>
              </a:rPr>
              <a:t>try </a:t>
            </a: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b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b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FileOutputStream fos = </a:t>
            </a:r>
            <a:r>
              <a:rPr kumimoji="0" lang="zh-CN" altLang="zh-CN" sz="1050" b="1" i="0" u="none" strike="noStrike" kern="1200" cap="none" spc="0" normalizeH="0" baseline="0" noProof="0" dirty="0">
                <a:ln>
                  <a:noFill/>
                </a:ln>
                <a:solidFill>
                  <a:srgbClr val="000080"/>
                </a:solidFill>
                <a:effectLst/>
                <a:uLnTx/>
                <a:uFillTx/>
                <a:latin typeface="Consolas" panose="020B0609020204030204" pitchFamily="49" charset="0"/>
                <a:ea typeface="宋体" panose="02010600030101010101" pitchFamily="2" charset="-122"/>
                <a:cs typeface="+mn-cs"/>
              </a:rPr>
              <a:t>new </a:t>
            </a: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FileOutputStream(</a:t>
            </a:r>
            <a:r>
              <a:rPr kumimoji="0" lang="zh-CN" altLang="zh-CN" sz="1050" b="1" i="0" u="none" strike="noStrike" kern="1200" cap="none" spc="0" normalizeH="0" baseline="0" noProof="0" dirty="0">
                <a:ln>
                  <a:noFill/>
                </a:ln>
                <a:solidFill>
                  <a:srgbClr val="008000"/>
                </a:solidFill>
                <a:effectLst/>
                <a:uLnTx/>
                <a:uFillTx/>
                <a:latin typeface="Consolas" panose="020B0609020204030204" pitchFamily="49" charset="0"/>
                <a:ea typeface="宋体" panose="02010600030101010101" pitchFamily="2" charset="-122"/>
                <a:cs typeface="+mn-cs"/>
              </a:rPr>
              <a:t>"a.txt"</a:t>
            </a: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b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b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fos.write(</a:t>
            </a:r>
            <a:r>
              <a:rPr kumimoji="0" lang="zh-CN" altLang="zh-CN" sz="1050" b="0" i="0" u="none" strike="noStrike" kern="1200" cap="none" spc="0" normalizeH="0" baseline="0" noProof="0" dirty="0">
                <a:ln>
                  <a:noFill/>
                </a:ln>
                <a:solidFill>
                  <a:srgbClr val="0000FF"/>
                </a:solidFill>
                <a:effectLst/>
                <a:uLnTx/>
                <a:uFillTx/>
                <a:latin typeface="Consolas" panose="020B0609020204030204" pitchFamily="49" charset="0"/>
                <a:ea typeface="宋体" panose="02010600030101010101" pitchFamily="2" charset="-122"/>
                <a:cs typeface="+mn-cs"/>
              </a:rPr>
              <a:t>97</a:t>
            </a: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0" lang="en-US"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b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a:t>
            </a:r>
            <a:r>
              <a:rPr kumimoji="0" lang="zh-CN" altLang="zh-CN" sz="1050" b="1" i="0" u="none" strike="noStrike" kern="1200" cap="none" spc="0" normalizeH="0" baseline="0" noProof="0" dirty="0">
                <a:ln>
                  <a:noFill/>
                </a:ln>
                <a:solidFill>
                  <a:srgbClr val="000080"/>
                </a:solidFill>
                <a:effectLst/>
                <a:uLnTx/>
                <a:uFillTx/>
                <a:latin typeface="Consolas" panose="020B0609020204030204" pitchFamily="49" charset="0"/>
                <a:ea typeface="宋体" panose="02010600030101010101" pitchFamily="2" charset="-122"/>
                <a:cs typeface="+mn-cs"/>
              </a:rPr>
              <a:t>catch </a:t>
            </a: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(IOException e) {</a:t>
            </a:r>
            <a:b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b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    e.printStackTrace();</a:t>
            </a:r>
            <a:b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br>
            <a:r>
              <a:rPr kumimoji="0" lang="zh-CN" altLang="zh-CN" sz="1050" b="0" i="0" u="none" strike="noStrike" kern="1200" cap="none" spc="0" normalizeH="0" baseline="0" noProof="0" dirty="0">
                <a:ln>
                  <a:noFill/>
                </a:ln>
                <a:solidFill>
                  <a:srgbClr val="000000"/>
                </a:solidFill>
                <a:effectLst/>
                <a:uLnTx/>
                <a:uFillTx/>
                <a:latin typeface="Consolas" panose="020B0609020204030204" pitchFamily="49" charset="0"/>
                <a:ea typeface="宋体" panose="02010600030101010101" pitchFamily="2" charset="-122"/>
                <a:cs typeface="+mn-cs"/>
              </a:rPr>
              <a:t>}</a:t>
            </a:r>
            <a:endParaRPr kumimoji="0" lang="zh-CN" altLang="zh-CN" sz="1050" b="0" i="0" u="none" strike="noStrike" kern="1200" cap="none" spc="0" normalizeH="0" baseline="0" noProof="0" dirty="0">
              <a:ln>
                <a:noFill/>
              </a:ln>
              <a:solidFill>
                <a:schemeClr val="tx1"/>
              </a:solidFill>
              <a:effectLst/>
              <a:uLnTx/>
              <a:uFillTx/>
              <a:latin typeface="Calibri" panose="020F0502020204030204" pitchFamily="34" charset="0"/>
              <a:ea typeface="宋体" panose="02010600030101010101" pitchFamily="2" charset="-122"/>
              <a:cs typeface="+mn-cs"/>
            </a:endParaRPr>
          </a:p>
        </p:txBody>
      </p:sp>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IO</a:t>
            </a: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流异常处理</a:t>
            </a:r>
            <a:endParaRPr kumimoji="0" lang="zh-TW"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24580" name="TextBox 2"/>
          <p:cNvSpPr txBox="1"/>
          <p:nvPr/>
        </p:nvSpPr>
        <p:spPr>
          <a:xfrm>
            <a:off x="755650" y="984250"/>
            <a:ext cx="4608513" cy="506730"/>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加</a:t>
            </a:r>
            <a:r>
              <a:rPr lang="en-US" b="1" dirty="0">
                <a:solidFill>
                  <a:srgbClr val="404040"/>
                </a:solidFill>
                <a:latin typeface="微软雅黑" panose="020B0503020204020204" pitchFamily="34" charset="-122"/>
                <a:ea typeface="微软雅黑" panose="020B0503020204020204" pitchFamily="34" charset="-122"/>
              </a:rPr>
              <a:t>finally</a:t>
            </a:r>
            <a:r>
              <a:rPr lang="zh-CN" altLang="en-US" b="1" dirty="0">
                <a:solidFill>
                  <a:srgbClr val="404040"/>
                </a:solidFill>
                <a:latin typeface="微软雅黑" panose="020B0503020204020204" pitchFamily="34" charset="-122"/>
                <a:ea typeface="微软雅黑" panose="020B0503020204020204" pitchFamily="34" charset="-122"/>
              </a:rPr>
              <a:t>代码块处理</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2" name="Rectangle 1"/>
          <p:cNvSpPr>
            <a:spLocks noChangeArrowheads="1"/>
          </p:cNvSpPr>
          <p:nvPr/>
        </p:nvSpPr>
        <p:spPr bwMode="auto">
          <a:xfrm>
            <a:off x="1042988" y="2605088"/>
            <a:ext cx="1998663" cy="254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050" b="1"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finally</a:t>
            </a:r>
            <a:r>
              <a:rPr kumimoji="0" lang="zh-CN" altLang="zh-CN" sz="105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a:t>
            </a:r>
            <a:endParaRPr kumimoji="0" lang="zh-CN" altLang="zh-CN" sz="105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endParaRPr>
          </a:p>
        </p:txBody>
      </p:sp>
      <p:sp>
        <p:nvSpPr>
          <p:cNvPr id="3" name="矩形 2"/>
          <p:cNvSpPr/>
          <p:nvPr/>
        </p:nvSpPr>
        <p:spPr>
          <a:xfrm>
            <a:off x="900113" y="2894013"/>
            <a:ext cx="257175" cy="254000"/>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zh-CN" sz="1050" b="0" i="0" u="none" strike="noStrike" kern="1200" cap="none" spc="0" normalizeH="0" baseline="0" noProof="0" dirty="0">
                <a:ln>
                  <a:noFill/>
                </a:ln>
                <a:solidFill>
                  <a:srgbClr val="FF0000"/>
                </a:solidFill>
                <a:effectLst/>
                <a:uLnTx/>
                <a:uFillTx/>
                <a:latin typeface="Consolas" panose="020B0609020204030204" pitchFamily="49" charset="0"/>
                <a:ea typeface="宋体" panose="02010600030101010101" pitchFamily="2" charset="-122"/>
                <a:cs typeface="+mn-cs"/>
              </a:rPr>
              <a:t>}</a:t>
            </a:r>
            <a:endParaRPr kumimoji="0" lang="zh-CN" altLang="zh-CN" sz="1050" b="0" i="0" u="none" strike="noStrike" kern="1200" cap="none" spc="0" normalizeH="0" baseline="0" noProof="0" dirty="0">
              <a:ln>
                <a:noFill/>
              </a:ln>
              <a:solidFill>
                <a:srgbClr val="FF0000"/>
              </a:solidFill>
              <a:effectLst/>
              <a:uLnTx/>
              <a:uFillTx/>
              <a:latin typeface="Calibri" panose="020F0502020204030204" pitchFamily="34" charset="0"/>
              <a:ea typeface="宋体" panose="02010600030101010101" pitchFamily="2" charset="-122"/>
              <a:cs typeface="+mn-cs"/>
            </a:endParaRPr>
          </a:p>
        </p:txBody>
      </p:sp>
      <p:pic>
        <p:nvPicPr>
          <p:cNvPr id="5" name="图片 4"/>
          <p:cNvPicPr>
            <a:picLocks noChangeAspect="1"/>
          </p:cNvPicPr>
          <p:nvPr/>
        </p:nvPicPr>
        <p:blipFill>
          <a:blip r:embed="rId1"/>
          <a:stretch>
            <a:fillRect/>
          </a:stretch>
        </p:blipFill>
        <p:spPr>
          <a:xfrm>
            <a:off x="1252538" y="2152650"/>
            <a:ext cx="912812" cy="152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44444E-6 -3.33333E-6 L -0.00174 0.12932 " pathEditMode="relative" rAng="0" ptsTypes="AA">
                                      <p:cBhvr>
                                        <p:cTn id="6" dur="1000" fill="hold"/>
                                        <p:tgtEl>
                                          <p:spTgt spid="5"/>
                                        </p:tgtEl>
                                        <p:attrNameLst>
                                          <p:attrName>ppt_x</p:attrName>
                                          <p:attrName>ppt_y</p:attrName>
                                        </p:attrNameLst>
                                      </p:cBhvr>
                                      <p:rCtr x="-100" y="650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IO</a:t>
            </a: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流异常处理</a:t>
            </a:r>
            <a:r>
              <a:rPr kumimoji="0" lang="en-US" altLang="zh-CN"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a:t>
            </a:r>
            <a:r>
              <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rPr>
              <a:t>扩展</a:t>
            </a:r>
            <a:endParaRPr kumimoji="0" lang="zh-CN" altLang="en-US" sz="2400" b="1" i="0" u="none" strike="noStrike" kern="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j-cs"/>
            </a:endParaRPr>
          </a:p>
        </p:txBody>
      </p:sp>
      <p:sp>
        <p:nvSpPr>
          <p:cNvPr id="5" name="TextBox 4"/>
          <p:cNvSpPr txBox="1"/>
          <p:nvPr>
            <p:custDataLst>
              <p:tags r:id="rId1"/>
            </p:custDataLst>
          </p:nvPr>
        </p:nvSpPr>
        <p:spPr>
          <a:xfrm>
            <a:off x="900113" y="1375410"/>
            <a:ext cx="2419350" cy="334963"/>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基本做</a:t>
            </a:r>
            <a:r>
              <a:rPr kumimoji="0" lang="zh-CN" altLang="en-US" sz="1050" kern="1200" cap="none" spc="0" normalizeH="0" baseline="0" noProof="0">
                <a:solidFill>
                  <a:prstClr val="black">
                    <a:lumMod val="85000"/>
                    <a:lumOff val="15000"/>
                  </a:prstClr>
                </a:solidFill>
                <a:latin typeface="微软雅黑" panose="020B0503020204020204" pitchFamily="34" charset="-122"/>
                <a:ea typeface="微软雅黑" panose="020B0503020204020204" pitchFamily="34" charset="-122"/>
                <a:cs typeface="+mn-cs"/>
              </a:rPr>
              <a:t>法：</a:t>
            </a:r>
            <a:endParaRPr kumimoji="0" lang="en-US" altLang="zh-CN" sz="1050" kern="1200" cap="none" spc="0" normalizeH="0" baseline="0" noProof="0">
              <a:solidFill>
                <a:prstClr val="black"/>
              </a:solidFill>
              <a:latin typeface="微软雅黑" panose="020B0503020204020204" pitchFamily="34" charset="-122"/>
              <a:ea typeface="微软雅黑" panose="020B0503020204020204" pitchFamily="34" charset="-122"/>
              <a:cs typeface="Courier New" panose="02070309020205020404" pitchFamily="49" charset="0"/>
            </a:endParaRPr>
          </a:p>
        </p:txBody>
      </p:sp>
      <p:sp>
        <p:nvSpPr>
          <p:cNvPr id="7" name="TextBox 6"/>
          <p:cNvSpPr txBox="1"/>
          <p:nvPr>
            <p:custDataLst>
              <p:tags r:id="rId2"/>
            </p:custDataLst>
          </p:nvPr>
        </p:nvSpPr>
        <p:spPr>
          <a:xfrm>
            <a:off x="3343275" y="1375410"/>
            <a:ext cx="1300163" cy="334963"/>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JDK7</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改进方</a:t>
            </a:r>
            <a:r>
              <a:rPr kumimoji="0" lang="zh-CN" altLang="en-US" sz="1050" kern="1200" cap="none" spc="0" normalizeH="0" baseline="0" noProof="0">
                <a:solidFill>
                  <a:prstClr val="black">
                    <a:lumMod val="85000"/>
                    <a:lumOff val="15000"/>
                  </a:prstClr>
                </a:solidFill>
                <a:latin typeface="微软雅黑" panose="020B0503020204020204" pitchFamily="34" charset="-122"/>
                <a:ea typeface="微软雅黑" panose="020B0503020204020204" pitchFamily="34" charset="-122"/>
                <a:cs typeface="+mn-cs"/>
              </a:rPr>
              <a:t>案：</a:t>
            </a:r>
            <a:endPar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8" name="TextBox 7"/>
          <p:cNvSpPr txBox="1"/>
          <p:nvPr>
            <p:custDataLst>
              <p:tags r:id="rId3"/>
            </p:custDataLst>
          </p:nvPr>
        </p:nvSpPr>
        <p:spPr>
          <a:xfrm>
            <a:off x="5940425" y="1375410"/>
            <a:ext cx="1295400" cy="334963"/>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JDK9</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改进方</a:t>
            </a:r>
            <a:r>
              <a:rPr kumimoji="0" lang="zh-CN" altLang="en-US" sz="1050" kern="1200" cap="none" spc="0" normalizeH="0" baseline="0" noProof="0">
                <a:solidFill>
                  <a:prstClr val="black">
                    <a:lumMod val="85000"/>
                    <a:lumOff val="15000"/>
                  </a:prstClr>
                </a:solidFill>
                <a:latin typeface="微软雅黑" panose="020B0503020204020204" pitchFamily="34" charset="-122"/>
                <a:ea typeface="微软雅黑" panose="020B0503020204020204" pitchFamily="34" charset="-122"/>
                <a:cs typeface="+mn-cs"/>
              </a:rPr>
              <a:t>案：</a:t>
            </a:r>
            <a:endPar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grpSp>
        <p:nvGrpSpPr>
          <p:cNvPr id="9" name="组合 8"/>
          <p:cNvGrpSpPr/>
          <p:nvPr>
            <p:custDataLst>
              <p:tags r:id="rId4"/>
            </p:custDataLst>
          </p:nvPr>
        </p:nvGrpSpPr>
        <p:grpSpPr>
          <a:xfrm>
            <a:off x="622935" y="1851659"/>
            <a:ext cx="2215515" cy="2298700"/>
            <a:chOff x="959052" y="2428007"/>
            <a:chExt cx="4844400" cy="2297667"/>
          </a:xfrm>
        </p:grpSpPr>
        <p:sp>
          <p:nvSpPr>
            <p:cNvPr id="10" name="矩形 9"/>
            <p:cNvSpPr/>
            <p:nvPr>
              <p:custDataLst>
                <p:tags r:id="rId5"/>
              </p:custDataLst>
            </p:nvPr>
          </p:nvSpPr>
          <p:spPr bwMode="auto">
            <a:xfrm>
              <a:off x="959052" y="2428007"/>
              <a:ext cx="4564623" cy="2297667"/>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endParaRPr>
            </a:p>
          </p:txBody>
        </p:sp>
        <p:sp>
          <p:nvSpPr>
            <p:cNvPr id="77839" name="矩形 10"/>
            <p:cNvSpPr/>
            <p:nvPr>
              <p:custDataLst>
                <p:tags r:id="rId6"/>
              </p:custDataLst>
            </p:nvPr>
          </p:nvSpPr>
          <p:spPr>
            <a:xfrm>
              <a:off x="1231889" y="2428008"/>
              <a:ext cx="4571563" cy="2272278"/>
            </a:xfrm>
            <a:prstGeom prst="rect">
              <a:avLst/>
            </a:prstGeom>
            <a:noFill/>
            <a:ln w="9525">
              <a:noFill/>
            </a:ln>
          </p:spPr>
          <p:txBody>
            <a:bodyPr>
              <a:spAutoFit/>
            </a:bodyPr>
            <a:lstStyle/>
            <a:p>
              <a:pPr eaLnBrk="1" hangingPunct="1">
                <a:lnSpc>
                  <a:spcPct val="150000"/>
                </a:lnSpc>
              </a:pPr>
              <a:r>
                <a:rPr lang="zh-CN" altLang="zh-CN" sz="1000" b="1" dirty="0">
                  <a:solidFill>
                    <a:srgbClr val="000080"/>
                  </a:solidFill>
                  <a:latin typeface="Times New Roman" panose="02020603050405020304" pitchFamily="18" charset="0"/>
                  <a:ea typeface="微软雅黑" panose="020B0503020204020204" pitchFamily="34" charset="-122"/>
                </a:rPr>
                <a:t>try</a:t>
              </a:r>
              <a:r>
                <a:rPr lang="zh-CN" altLang="zh-CN" sz="1000" dirty="0">
                  <a:solidFill>
                    <a:srgbClr val="000000"/>
                  </a:solidFill>
                  <a:latin typeface="Times New Roman" panose="02020603050405020304" pitchFamily="18" charset="0"/>
                  <a:ea typeface="微软雅黑" panose="020B0503020204020204" pitchFamily="34" charset="-122"/>
                </a:rPr>
                <a:t>{</a:t>
              </a:r>
              <a:br>
                <a:rPr lang="zh-CN" altLang="zh-CN" sz="1000" dirty="0">
                  <a:solidFill>
                    <a:srgbClr val="000000"/>
                  </a:solidFill>
                  <a:latin typeface="Times New Roman" panose="02020603050405020304" pitchFamily="18" charset="0"/>
                  <a:ea typeface="微软雅黑" panose="020B0503020204020204" pitchFamily="34" charset="-122"/>
                </a:rPr>
              </a:br>
              <a:r>
                <a:rPr lang="zh-CN" altLang="zh-CN" sz="1000" dirty="0">
                  <a:solidFill>
                    <a:srgbClr val="000000"/>
                  </a:solidFill>
                  <a:latin typeface="Times New Roman" panose="02020603050405020304" pitchFamily="18" charset="0"/>
                  <a:ea typeface="微软雅黑" panose="020B0503020204020204" pitchFamily="34" charset="-122"/>
                </a:rPr>
                <a:t>        </a:t>
              </a:r>
              <a:r>
                <a:rPr lang="zh-CN" altLang="zh-CN" sz="1000" dirty="0">
                  <a:solidFill>
                    <a:srgbClr val="000000"/>
                  </a:solidFill>
                  <a:latin typeface="宋体" panose="02010600030101010101" pitchFamily="2" charset="-122"/>
                  <a:ea typeface="黑体" panose="02010609060101010101" pitchFamily="49" charset="-122"/>
                </a:rPr>
                <a:t>可能出现异常的代码;</a:t>
              </a:r>
              <a:br>
                <a:rPr lang="zh-CN" altLang="zh-CN" sz="1000" dirty="0">
                  <a:solidFill>
                    <a:srgbClr val="000000"/>
                  </a:solidFill>
                  <a:latin typeface="宋体" panose="02010600030101010101" pitchFamily="2" charset="-122"/>
                  <a:ea typeface="黑体" panose="02010609060101010101" pitchFamily="49" charset="-122"/>
                </a:rPr>
              </a:br>
              <a:r>
                <a:rPr lang="zh-CN" altLang="zh-CN" sz="1000" dirty="0">
                  <a:solidFill>
                    <a:srgbClr val="000000"/>
                  </a:solidFill>
                  <a:latin typeface="Times New Roman" panose="02020603050405020304" pitchFamily="18" charset="0"/>
                  <a:ea typeface="微软雅黑" panose="020B0503020204020204" pitchFamily="34" charset="-122"/>
                </a:rPr>
                <a:t>}</a:t>
              </a:r>
              <a:r>
                <a:rPr lang="zh-CN" altLang="zh-CN" sz="1000" b="1" dirty="0">
                  <a:solidFill>
                    <a:srgbClr val="000080"/>
                  </a:solidFill>
                  <a:latin typeface="Times New Roman" panose="02020603050405020304" pitchFamily="18" charset="0"/>
                  <a:ea typeface="微软雅黑" panose="020B0503020204020204" pitchFamily="34" charset="-122"/>
                </a:rPr>
                <a:t>catch</a:t>
              </a:r>
              <a:r>
                <a:rPr lang="zh-CN" altLang="zh-CN" sz="1000" dirty="0">
                  <a:solidFill>
                    <a:srgbClr val="000000"/>
                  </a:solidFill>
                  <a:latin typeface="Times New Roman" panose="02020603050405020304" pitchFamily="18" charset="0"/>
                  <a:ea typeface="微软雅黑" panose="020B0503020204020204" pitchFamily="34" charset="-122"/>
                </a:rPr>
                <a:t>(</a:t>
              </a:r>
              <a:r>
                <a:rPr lang="zh-CN" altLang="zh-CN" sz="1000" dirty="0">
                  <a:solidFill>
                    <a:srgbClr val="000000"/>
                  </a:solidFill>
                  <a:latin typeface="宋体" panose="02010600030101010101" pitchFamily="2" charset="-122"/>
                  <a:ea typeface="黑体" panose="02010609060101010101" pitchFamily="49" charset="-122"/>
                </a:rPr>
                <a:t>异常类名 变量名</a:t>
              </a:r>
              <a:r>
                <a:rPr lang="zh-CN" altLang="zh-CN" sz="1000" dirty="0">
                  <a:solidFill>
                    <a:srgbClr val="000000"/>
                  </a:solidFill>
                  <a:latin typeface="Times New Roman" panose="02020603050405020304" pitchFamily="18" charset="0"/>
                  <a:ea typeface="微软雅黑" panose="020B0503020204020204" pitchFamily="34" charset="-122"/>
                </a:rPr>
                <a:t>){</a:t>
              </a:r>
              <a:br>
                <a:rPr lang="zh-CN" altLang="zh-CN" sz="1000" dirty="0">
                  <a:solidFill>
                    <a:srgbClr val="000000"/>
                  </a:solidFill>
                  <a:latin typeface="Times New Roman" panose="02020603050405020304" pitchFamily="18" charset="0"/>
                  <a:ea typeface="微软雅黑" panose="020B0503020204020204" pitchFamily="34" charset="-122"/>
                </a:rPr>
              </a:br>
              <a:r>
                <a:rPr lang="zh-CN" altLang="zh-CN" sz="1000" dirty="0">
                  <a:solidFill>
                    <a:srgbClr val="000000"/>
                  </a:solidFill>
                  <a:latin typeface="Times New Roman" panose="02020603050405020304" pitchFamily="18" charset="0"/>
                  <a:ea typeface="微软雅黑" panose="020B0503020204020204" pitchFamily="34" charset="-122"/>
                </a:rPr>
                <a:t>        </a:t>
              </a:r>
              <a:r>
                <a:rPr lang="zh-CN" altLang="zh-CN" sz="1000" dirty="0">
                  <a:solidFill>
                    <a:srgbClr val="000000"/>
                  </a:solidFill>
                  <a:latin typeface="宋体" panose="02010600030101010101" pitchFamily="2" charset="-122"/>
                  <a:ea typeface="黑体" panose="02010609060101010101" pitchFamily="49" charset="-122"/>
                </a:rPr>
                <a:t>异常的处理代码;</a:t>
              </a:r>
              <a:br>
                <a:rPr lang="zh-CN" altLang="zh-CN" sz="1000" dirty="0">
                  <a:solidFill>
                    <a:srgbClr val="000000"/>
                  </a:solidFill>
                  <a:latin typeface="Times New Roman" panose="02020603050405020304" pitchFamily="18" charset="0"/>
                  <a:ea typeface="微软雅黑" panose="020B0503020204020204" pitchFamily="34" charset="-122"/>
                </a:rPr>
              </a:br>
              <a:r>
                <a:rPr lang="zh-CN" altLang="zh-CN" sz="1000" dirty="0">
                  <a:solidFill>
                    <a:srgbClr val="000000"/>
                  </a:solidFill>
                  <a:latin typeface="Times New Roman" panose="02020603050405020304" pitchFamily="18" charset="0"/>
                  <a:ea typeface="微软雅黑" panose="020B0503020204020204" pitchFamily="34" charset="-122"/>
                </a:rPr>
                <a:t>}</a:t>
              </a:r>
              <a:r>
                <a:rPr lang="zh-CN" altLang="zh-CN" sz="1000" b="1" dirty="0">
                  <a:solidFill>
                    <a:srgbClr val="000080"/>
                  </a:solidFill>
                  <a:latin typeface="Times New Roman" panose="02020603050405020304" pitchFamily="18" charset="0"/>
                  <a:ea typeface="微软雅黑" panose="020B0503020204020204" pitchFamily="34" charset="-122"/>
                </a:rPr>
                <a:t>finally</a:t>
              </a:r>
              <a:r>
                <a:rPr lang="zh-CN" altLang="zh-CN" sz="1000" dirty="0">
                  <a:solidFill>
                    <a:srgbClr val="000000"/>
                  </a:solidFill>
                  <a:latin typeface="Times New Roman" panose="02020603050405020304" pitchFamily="18" charset="0"/>
                  <a:ea typeface="微软雅黑" panose="020B0503020204020204" pitchFamily="34" charset="-122"/>
                </a:rPr>
                <a:t>{</a:t>
              </a:r>
              <a:br>
                <a:rPr lang="zh-CN" altLang="zh-CN" sz="1000" dirty="0">
                  <a:solidFill>
                    <a:srgbClr val="000000"/>
                  </a:solidFill>
                  <a:latin typeface="Times New Roman" panose="02020603050405020304" pitchFamily="18" charset="0"/>
                  <a:ea typeface="微软雅黑" panose="020B0503020204020204" pitchFamily="34" charset="-122"/>
                </a:rPr>
              </a:br>
              <a:r>
                <a:rPr lang="zh-CN" altLang="zh-CN" sz="1000" dirty="0">
                  <a:solidFill>
                    <a:srgbClr val="000000"/>
                  </a:solidFill>
                  <a:latin typeface="Times New Roman" panose="02020603050405020304" pitchFamily="18" charset="0"/>
                  <a:ea typeface="微软雅黑" panose="020B0503020204020204" pitchFamily="34" charset="-122"/>
                </a:rPr>
                <a:t>        </a:t>
              </a:r>
              <a:r>
                <a:rPr lang="zh-CN" altLang="zh-CN" sz="1000" dirty="0">
                  <a:solidFill>
                    <a:srgbClr val="000000"/>
                  </a:solidFill>
                  <a:latin typeface="宋体" panose="02010600030101010101" pitchFamily="2" charset="-122"/>
                  <a:ea typeface="黑体" panose="02010609060101010101" pitchFamily="49" charset="-122"/>
                </a:rPr>
                <a:t>执行所有清除操作;</a:t>
              </a:r>
              <a:br>
                <a:rPr lang="zh-CN" altLang="zh-CN" sz="1000" dirty="0">
                  <a:solidFill>
                    <a:srgbClr val="000000"/>
                  </a:solidFill>
                  <a:latin typeface="Times New Roman" panose="02020603050405020304" pitchFamily="18" charset="0"/>
                  <a:ea typeface="微软雅黑" panose="020B0503020204020204" pitchFamily="34" charset="-122"/>
                </a:rPr>
              </a:br>
              <a:r>
                <a:rPr lang="zh-CN" altLang="zh-CN" sz="1000" dirty="0">
                  <a:solidFill>
                    <a:srgbClr val="000000"/>
                  </a:solidFill>
                  <a:latin typeface="Times New Roman" panose="02020603050405020304" pitchFamily="18" charset="0"/>
                  <a:ea typeface="微软雅黑" panose="020B0503020204020204" pitchFamily="34" charset="-122"/>
                </a:rPr>
                <a:t>}</a:t>
              </a:r>
              <a:endParaRPr lang="en-US" altLang="zh-CN" sz="1000"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000" dirty="0">
                <a:solidFill>
                  <a:srgbClr val="000000"/>
                </a:solidFill>
                <a:latin typeface="Times New Roman" panose="02020603050405020304" pitchFamily="18" charset="0"/>
                <a:ea typeface="微软雅黑" panose="020B0503020204020204" pitchFamily="34" charset="-122"/>
              </a:endParaRPr>
            </a:p>
            <a:p>
              <a:pPr marL="0" lvl="1" indent="0" eaLnBrk="1" hangingPunct="1">
                <a:lnSpc>
                  <a:spcPct val="150000"/>
                </a:lnSpc>
              </a:pPr>
              <a:r>
                <a:rPr lang="zh-CN" altLang="en-US" sz="1000" b="1" dirty="0">
                  <a:solidFill>
                    <a:srgbClr val="FF0000"/>
                  </a:solidFill>
                  <a:latin typeface="微软雅黑" panose="020B0503020204020204" pitchFamily="34" charset="-122"/>
                  <a:ea typeface="微软雅黑" panose="020B0503020204020204" pitchFamily="34" charset="-122"/>
                </a:rPr>
                <a:t>          手动释放资源</a:t>
              </a:r>
              <a:endParaRPr lang="en-US" altLang="zh-CN" sz="1000" b="1" dirty="0">
                <a:solidFill>
                  <a:srgbClr val="FF0000"/>
                </a:solidFill>
                <a:latin typeface="微软雅黑" panose="020B0503020204020204" pitchFamily="34" charset="-122"/>
                <a:ea typeface="微软雅黑" panose="020B0503020204020204" pitchFamily="34" charset="-122"/>
              </a:endParaRPr>
            </a:p>
          </p:txBody>
        </p:sp>
      </p:grpSp>
      <p:grpSp>
        <p:nvGrpSpPr>
          <p:cNvPr id="12" name="组合 11"/>
          <p:cNvGrpSpPr/>
          <p:nvPr>
            <p:custDataLst>
              <p:tags r:id="rId7"/>
            </p:custDataLst>
          </p:nvPr>
        </p:nvGrpSpPr>
        <p:grpSpPr>
          <a:xfrm>
            <a:off x="3060700" y="1835785"/>
            <a:ext cx="2228850" cy="2300288"/>
            <a:chOff x="971548" y="2625374"/>
            <a:chExt cx="4873558" cy="2299601"/>
          </a:xfrm>
        </p:grpSpPr>
        <p:sp>
          <p:nvSpPr>
            <p:cNvPr id="13" name="矩形 12"/>
            <p:cNvSpPr/>
            <p:nvPr>
              <p:custDataLst>
                <p:tags r:id="rId8"/>
              </p:custDataLst>
            </p:nvPr>
          </p:nvSpPr>
          <p:spPr bwMode="auto">
            <a:xfrm>
              <a:off x="971548" y="2626962"/>
              <a:ext cx="4564623" cy="229801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endParaRPr>
            </a:p>
          </p:txBody>
        </p:sp>
        <p:sp>
          <p:nvSpPr>
            <p:cNvPr id="77837" name="矩形 13"/>
            <p:cNvSpPr/>
            <p:nvPr>
              <p:custDataLst>
                <p:tags r:id="rId9"/>
              </p:custDataLst>
            </p:nvPr>
          </p:nvSpPr>
          <p:spPr>
            <a:xfrm>
              <a:off x="1273543" y="2625374"/>
              <a:ext cx="4571563" cy="2272621"/>
            </a:xfrm>
            <a:prstGeom prst="rect">
              <a:avLst/>
            </a:prstGeom>
            <a:noFill/>
            <a:ln w="9525">
              <a:noFill/>
            </a:ln>
          </p:spPr>
          <p:txBody>
            <a:bodyPr>
              <a:spAutoFit/>
            </a:bodyPr>
            <a:lstStyle/>
            <a:p>
              <a:pPr eaLnBrk="1" hangingPunct="1">
                <a:lnSpc>
                  <a:spcPct val="150000"/>
                </a:lnSpc>
              </a:pPr>
              <a:r>
                <a:rPr lang="zh-CN" altLang="zh-CN" sz="1000" b="1" dirty="0">
                  <a:solidFill>
                    <a:srgbClr val="000080"/>
                  </a:solidFill>
                  <a:latin typeface="Times New Roman" panose="02020603050405020304" pitchFamily="18" charset="0"/>
                  <a:ea typeface="微软雅黑" panose="020B0503020204020204" pitchFamily="34" charset="-122"/>
                </a:rPr>
                <a:t>try</a:t>
              </a:r>
              <a:r>
                <a:rPr lang="en-US" altLang="zh-CN" sz="1000" b="1" dirty="0">
                  <a:solidFill>
                    <a:srgbClr val="FF0000"/>
                  </a:solidFill>
                  <a:latin typeface="宋体" panose="02010600030101010101" pitchFamily="2" charset="-122"/>
                  <a:ea typeface="黑体" panose="02010609060101010101" pitchFamily="49" charset="-122"/>
                </a:rPr>
                <a:t>(</a:t>
              </a:r>
              <a:r>
                <a:rPr lang="zh-CN" altLang="en-US" sz="1000" b="1" dirty="0">
                  <a:solidFill>
                    <a:srgbClr val="FF0000"/>
                  </a:solidFill>
                  <a:latin typeface="宋体" panose="02010600030101010101" pitchFamily="2" charset="-122"/>
                  <a:ea typeface="黑体" panose="02010609060101010101" pitchFamily="49" charset="-122"/>
                </a:rPr>
                <a:t>定义流对象</a:t>
              </a:r>
              <a:r>
                <a:rPr lang="en-US" altLang="zh-CN" sz="1000" b="1" dirty="0">
                  <a:solidFill>
                    <a:srgbClr val="FF0000"/>
                  </a:solidFill>
                  <a:latin typeface="宋体" panose="02010600030101010101" pitchFamily="2" charset="-122"/>
                  <a:ea typeface="黑体" panose="02010609060101010101" pitchFamily="49" charset="-122"/>
                </a:rPr>
                <a:t>)</a:t>
              </a:r>
              <a:r>
                <a:rPr lang="zh-CN" altLang="zh-CN" sz="1000" dirty="0">
                  <a:solidFill>
                    <a:srgbClr val="000000"/>
                  </a:solidFill>
                  <a:latin typeface="Times New Roman" panose="02020603050405020304" pitchFamily="18" charset="0"/>
                  <a:ea typeface="微软雅黑" panose="020B0503020204020204" pitchFamily="34" charset="-122"/>
                </a:rPr>
                <a:t>{</a:t>
              </a:r>
              <a:br>
                <a:rPr lang="zh-CN" altLang="zh-CN" sz="1000" dirty="0">
                  <a:solidFill>
                    <a:srgbClr val="000000"/>
                  </a:solidFill>
                  <a:latin typeface="Times New Roman" panose="02020603050405020304" pitchFamily="18" charset="0"/>
                  <a:ea typeface="微软雅黑" panose="020B0503020204020204" pitchFamily="34" charset="-122"/>
                </a:rPr>
              </a:br>
              <a:r>
                <a:rPr lang="zh-CN" altLang="zh-CN" sz="1000" dirty="0">
                  <a:solidFill>
                    <a:srgbClr val="000000"/>
                  </a:solidFill>
                  <a:latin typeface="Times New Roman" panose="02020603050405020304" pitchFamily="18" charset="0"/>
                  <a:ea typeface="微软雅黑" panose="020B0503020204020204" pitchFamily="34" charset="-122"/>
                </a:rPr>
                <a:t>        </a:t>
              </a:r>
              <a:r>
                <a:rPr lang="zh-CN" altLang="zh-CN" sz="1000" dirty="0">
                  <a:solidFill>
                    <a:srgbClr val="000000"/>
                  </a:solidFill>
                  <a:latin typeface="宋体" panose="02010600030101010101" pitchFamily="2" charset="-122"/>
                  <a:ea typeface="黑体" panose="02010609060101010101" pitchFamily="49" charset="-122"/>
                </a:rPr>
                <a:t>可能出现异常的代码;</a:t>
              </a:r>
              <a:br>
                <a:rPr lang="zh-CN" altLang="zh-CN" sz="1000" dirty="0">
                  <a:solidFill>
                    <a:srgbClr val="000000"/>
                  </a:solidFill>
                  <a:latin typeface="宋体" panose="02010600030101010101" pitchFamily="2" charset="-122"/>
                  <a:ea typeface="黑体" panose="02010609060101010101" pitchFamily="49" charset="-122"/>
                </a:rPr>
              </a:br>
              <a:r>
                <a:rPr lang="zh-CN" altLang="zh-CN" sz="1000" dirty="0">
                  <a:solidFill>
                    <a:srgbClr val="000000"/>
                  </a:solidFill>
                  <a:latin typeface="Times New Roman" panose="02020603050405020304" pitchFamily="18" charset="0"/>
                  <a:ea typeface="微软雅黑" panose="020B0503020204020204" pitchFamily="34" charset="-122"/>
                </a:rPr>
                <a:t>}</a:t>
              </a:r>
              <a:r>
                <a:rPr lang="zh-CN" altLang="zh-CN" sz="1000" b="1" dirty="0">
                  <a:solidFill>
                    <a:srgbClr val="000080"/>
                  </a:solidFill>
                  <a:latin typeface="Times New Roman" panose="02020603050405020304" pitchFamily="18" charset="0"/>
                  <a:ea typeface="微软雅黑" panose="020B0503020204020204" pitchFamily="34" charset="-122"/>
                </a:rPr>
                <a:t>catch</a:t>
              </a:r>
              <a:r>
                <a:rPr lang="zh-CN" altLang="zh-CN" sz="1000" dirty="0">
                  <a:solidFill>
                    <a:srgbClr val="000000"/>
                  </a:solidFill>
                  <a:latin typeface="Times New Roman" panose="02020603050405020304" pitchFamily="18" charset="0"/>
                  <a:ea typeface="微软雅黑" panose="020B0503020204020204" pitchFamily="34" charset="-122"/>
                </a:rPr>
                <a:t>(</a:t>
              </a:r>
              <a:r>
                <a:rPr lang="zh-CN" altLang="zh-CN" sz="1000" dirty="0">
                  <a:solidFill>
                    <a:srgbClr val="000000"/>
                  </a:solidFill>
                  <a:latin typeface="宋体" panose="02010600030101010101" pitchFamily="2" charset="-122"/>
                  <a:ea typeface="黑体" panose="02010609060101010101" pitchFamily="49" charset="-122"/>
                </a:rPr>
                <a:t>异常类名 变量名</a:t>
              </a:r>
              <a:r>
                <a:rPr lang="zh-CN" altLang="zh-CN" sz="1000" dirty="0">
                  <a:solidFill>
                    <a:srgbClr val="000000"/>
                  </a:solidFill>
                  <a:latin typeface="Times New Roman" panose="02020603050405020304" pitchFamily="18" charset="0"/>
                  <a:ea typeface="微软雅黑" panose="020B0503020204020204" pitchFamily="34" charset="-122"/>
                </a:rPr>
                <a:t>){</a:t>
              </a:r>
              <a:br>
                <a:rPr lang="zh-CN" altLang="zh-CN" sz="1000" dirty="0">
                  <a:solidFill>
                    <a:srgbClr val="000000"/>
                  </a:solidFill>
                  <a:latin typeface="Times New Roman" panose="02020603050405020304" pitchFamily="18" charset="0"/>
                  <a:ea typeface="微软雅黑" panose="020B0503020204020204" pitchFamily="34" charset="-122"/>
                </a:rPr>
              </a:br>
              <a:r>
                <a:rPr lang="zh-CN" altLang="zh-CN" sz="1000" dirty="0">
                  <a:solidFill>
                    <a:srgbClr val="000000"/>
                  </a:solidFill>
                  <a:latin typeface="Times New Roman" panose="02020603050405020304" pitchFamily="18" charset="0"/>
                  <a:ea typeface="微软雅黑" panose="020B0503020204020204" pitchFamily="34" charset="-122"/>
                </a:rPr>
                <a:t>        </a:t>
              </a:r>
              <a:r>
                <a:rPr lang="zh-CN" altLang="zh-CN" sz="1000" dirty="0">
                  <a:solidFill>
                    <a:srgbClr val="000000"/>
                  </a:solidFill>
                  <a:latin typeface="宋体" panose="02010600030101010101" pitchFamily="2" charset="-122"/>
                  <a:ea typeface="黑体" panose="02010609060101010101" pitchFamily="49" charset="-122"/>
                </a:rPr>
                <a:t>异常的处理代码;</a:t>
              </a:r>
              <a:br>
                <a:rPr lang="zh-CN" altLang="zh-CN" sz="1000" dirty="0">
                  <a:solidFill>
                    <a:srgbClr val="000000"/>
                  </a:solidFill>
                  <a:latin typeface="Times New Roman" panose="02020603050405020304" pitchFamily="18" charset="0"/>
                  <a:ea typeface="微软雅黑" panose="020B0503020204020204" pitchFamily="34" charset="-122"/>
                </a:rPr>
              </a:br>
              <a:r>
                <a:rPr lang="zh-CN" altLang="zh-CN" sz="1000" dirty="0">
                  <a:solidFill>
                    <a:srgbClr val="000000"/>
                  </a:solidFill>
                  <a:latin typeface="Times New Roman" panose="02020603050405020304" pitchFamily="18" charset="0"/>
                  <a:ea typeface="微软雅黑" panose="020B0503020204020204" pitchFamily="34" charset="-122"/>
                </a:rPr>
                <a:t>}</a:t>
              </a:r>
              <a:r>
                <a:rPr lang="en-US" altLang="zh-CN" sz="1000" b="1" dirty="0">
                  <a:solidFill>
                    <a:srgbClr val="000080"/>
                  </a:solidFill>
                  <a:latin typeface="Times New Roman" panose="02020603050405020304" pitchFamily="18" charset="0"/>
                  <a:ea typeface="微软雅黑" panose="020B0503020204020204" pitchFamily="34" charset="-122"/>
                </a:rPr>
                <a:t> </a:t>
              </a:r>
              <a:endParaRPr lang="en-US" altLang="zh-CN" sz="1000"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000"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000"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000" dirty="0">
                <a:solidFill>
                  <a:srgbClr val="000000"/>
                </a:solidFill>
                <a:latin typeface="Times New Roman" panose="02020603050405020304" pitchFamily="18" charset="0"/>
                <a:ea typeface="微软雅黑" panose="020B0503020204020204" pitchFamily="34" charset="-122"/>
              </a:endParaRPr>
            </a:p>
            <a:p>
              <a:pPr marL="0" lvl="1" indent="0" eaLnBrk="1" hangingPunct="1">
                <a:lnSpc>
                  <a:spcPct val="150000"/>
                </a:lnSpc>
              </a:pPr>
              <a:r>
                <a:rPr lang="zh-CN" altLang="en-US" sz="1000" b="1" dirty="0">
                  <a:solidFill>
                    <a:srgbClr val="FF0000"/>
                  </a:solidFill>
                  <a:latin typeface="微软雅黑" panose="020B0503020204020204" pitchFamily="34" charset="-122"/>
                  <a:ea typeface="微软雅黑" panose="020B0503020204020204" pitchFamily="34" charset="-122"/>
                </a:rPr>
                <a:t>          自动释放资源</a:t>
              </a:r>
              <a:endParaRPr lang="en-US" altLang="zh-CN" sz="1000" b="1" dirty="0">
                <a:solidFill>
                  <a:srgbClr val="FF0000"/>
                </a:solidFill>
                <a:latin typeface="微软雅黑" panose="020B0503020204020204" pitchFamily="34" charset="-122"/>
                <a:ea typeface="微软雅黑" panose="020B0503020204020204" pitchFamily="34" charset="-122"/>
              </a:endParaRPr>
            </a:p>
          </p:txBody>
        </p:sp>
      </p:grpSp>
      <p:grpSp>
        <p:nvGrpSpPr>
          <p:cNvPr id="15" name="组合 14"/>
          <p:cNvGrpSpPr/>
          <p:nvPr>
            <p:custDataLst>
              <p:tags r:id="rId10"/>
            </p:custDataLst>
          </p:nvPr>
        </p:nvGrpSpPr>
        <p:grpSpPr>
          <a:xfrm>
            <a:off x="5511800" y="1835785"/>
            <a:ext cx="2373313" cy="2300288"/>
            <a:chOff x="971548" y="2625374"/>
            <a:chExt cx="5188533" cy="2299601"/>
          </a:xfrm>
        </p:grpSpPr>
        <p:sp>
          <p:nvSpPr>
            <p:cNvPr id="16" name="矩形 15"/>
            <p:cNvSpPr/>
            <p:nvPr>
              <p:custDataLst>
                <p:tags r:id="rId11"/>
              </p:custDataLst>
            </p:nvPr>
          </p:nvSpPr>
          <p:spPr bwMode="auto">
            <a:xfrm>
              <a:off x="971548" y="2626962"/>
              <a:ext cx="5032355" cy="2298013"/>
            </a:xfrm>
            <a:prstGeom prst="rect">
              <a:avLst/>
            </a:prstGeom>
            <a:solidFill>
              <a:srgbClr val="E6F0F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Courier New" panose="02070309020205020404" pitchFamily="49" charset="0"/>
                <a:ea typeface="+mn-ea"/>
                <a:cs typeface="+mn-cs"/>
              </a:endParaRPr>
            </a:p>
          </p:txBody>
        </p:sp>
        <p:sp>
          <p:nvSpPr>
            <p:cNvPr id="77835" name="矩形 16"/>
            <p:cNvSpPr/>
            <p:nvPr>
              <p:custDataLst>
                <p:tags r:id="rId12"/>
              </p:custDataLst>
            </p:nvPr>
          </p:nvSpPr>
          <p:spPr>
            <a:xfrm>
              <a:off x="1273490" y="2625374"/>
              <a:ext cx="4886591" cy="2167877"/>
            </a:xfrm>
            <a:prstGeom prst="rect">
              <a:avLst/>
            </a:prstGeom>
            <a:noFill/>
            <a:ln w="9525">
              <a:noFill/>
            </a:ln>
          </p:spPr>
          <p:txBody>
            <a:bodyPr>
              <a:spAutoFit/>
            </a:bodyPr>
            <a:lstStyle/>
            <a:p>
              <a:pPr lvl="1" indent="-455295" eaLnBrk="1" hangingPunct="1">
                <a:lnSpc>
                  <a:spcPct val="150000"/>
                </a:lnSpc>
              </a:pPr>
              <a:r>
                <a:rPr lang="zh-CN" altLang="en-US" sz="1000" b="1" dirty="0">
                  <a:solidFill>
                    <a:srgbClr val="FF0000"/>
                  </a:solidFill>
                  <a:latin typeface="宋体" panose="02010600030101010101" pitchFamily="2" charset="-122"/>
                  <a:ea typeface="黑体" panose="02010609060101010101" pitchFamily="49" charset="-122"/>
                </a:rPr>
                <a:t>定义输入流对象</a:t>
              </a:r>
              <a:r>
                <a:rPr lang="en-US" altLang="zh-CN" sz="1000" b="1" dirty="0">
                  <a:solidFill>
                    <a:srgbClr val="FF0000"/>
                  </a:solidFill>
                  <a:latin typeface="宋体" panose="02010600030101010101" pitchFamily="2" charset="-122"/>
                  <a:ea typeface="黑体" panose="02010609060101010101" pitchFamily="49" charset="-122"/>
                </a:rPr>
                <a:t>;</a:t>
              </a:r>
              <a:endParaRPr lang="en-US" altLang="zh-CN" sz="1000" b="1" dirty="0">
                <a:solidFill>
                  <a:srgbClr val="FF0000"/>
                </a:solidFill>
                <a:latin typeface="宋体" panose="02010600030101010101" pitchFamily="2" charset="-122"/>
                <a:ea typeface="黑体" panose="02010609060101010101" pitchFamily="49" charset="-122"/>
              </a:endParaRPr>
            </a:p>
            <a:p>
              <a:pPr lvl="1" indent="-455295" eaLnBrk="1" hangingPunct="1">
                <a:lnSpc>
                  <a:spcPct val="150000"/>
                </a:lnSpc>
              </a:pPr>
              <a:r>
                <a:rPr lang="zh-CN" altLang="en-US" sz="1000" b="1" dirty="0">
                  <a:solidFill>
                    <a:srgbClr val="FF0000"/>
                  </a:solidFill>
                  <a:latin typeface="宋体" panose="02010600030101010101" pitchFamily="2" charset="-122"/>
                  <a:ea typeface="黑体" panose="02010609060101010101" pitchFamily="49" charset="-122"/>
                </a:rPr>
                <a:t>定义输出流对象</a:t>
              </a:r>
              <a:r>
                <a:rPr lang="en-US" altLang="zh-CN" sz="1000" b="1" dirty="0">
                  <a:solidFill>
                    <a:srgbClr val="FF0000"/>
                  </a:solidFill>
                  <a:latin typeface="宋体" panose="02010600030101010101" pitchFamily="2" charset="-122"/>
                  <a:ea typeface="黑体" panose="02010609060101010101" pitchFamily="49" charset="-122"/>
                </a:rPr>
                <a:t>;</a:t>
              </a:r>
              <a:endParaRPr lang="en-US" altLang="zh-CN" sz="1000" b="1" dirty="0">
                <a:solidFill>
                  <a:srgbClr val="000080"/>
                </a:solidFill>
                <a:latin typeface="宋体" panose="02010600030101010101" pitchFamily="2" charset="-122"/>
                <a:ea typeface="黑体" panose="02010609060101010101" pitchFamily="49" charset="-122"/>
              </a:endParaRPr>
            </a:p>
            <a:p>
              <a:pPr eaLnBrk="1" hangingPunct="1">
                <a:lnSpc>
                  <a:spcPct val="150000"/>
                </a:lnSpc>
              </a:pPr>
              <a:r>
                <a:rPr lang="zh-CN" altLang="zh-CN" sz="1000" b="1" dirty="0">
                  <a:solidFill>
                    <a:srgbClr val="000080"/>
                  </a:solidFill>
                  <a:latin typeface="Times New Roman" panose="02020603050405020304" pitchFamily="18" charset="0"/>
                  <a:ea typeface="微软雅黑" panose="020B0503020204020204" pitchFamily="34" charset="-122"/>
                </a:rPr>
                <a:t>try</a:t>
              </a:r>
              <a:r>
                <a:rPr lang="en-US" altLang="zh-CN" sz="1000" b="1" dirty="0">
                  <a:solidFill>
                    <a:srgbClr val="FF0000"/>
                  </a:solidFill>
                  <a:latin typeface="宋体" panose="02010600030101010101" pitchFamily="2" charset="-122"/>
                  <a:ea typeface="黑体" panose="02010609060101010101" pitchFamily="49" charset="-122"/>
                </a:rPr>
                <a:t>(</a:t>
              </a:r>
              <a:r>
                <a:rPr lang="zh-CN" altLang="en-US" sz="1000" b="1" dirty="0">
                  <a:solidFill>
                    <a:srgbClr val="FF0000"/>
                  </a:solidFill>
                  <a:latin typeface="宋体" panose="02010600030101010101" pitchFamily="2" charset="-122"/>
                  <a:ea typeface="黑体" panose="02010609060101010101" pitchFamily="49" charset="-122"/>
                </a:rPr>
                <a:t>赋值输入流；赋值输出流</a:t>
              </a:r>
              <a:r>
                <a:rPr lang="en-US" altLang="zh-CN" sz="1000" b="1" dirty="0">
                  <a:solidFill>
                    <a:srgbClr val="FF0000"/>
                  </a:solidFill>
                  <a:latin typeface="宋体" panose="02010600030101010101" pitchFamily="2" charset="-122"/>
                  <a:ea typeface="黑体" panose="02010609060101010101" pitchFamily="49" charset="-122"/>
                </a:rPr>
                <a:t>)</a:t>
              </a:r>
              <a:r>
                <a:rPr lang="zh-CN" altLang="zh-CN" sz="1000" dirty="0">
                  <a:solidFill>
                    <a:srgbClr val="000000"/>
                  </a:solidFill>
                  <a:latin typeface="Times New Roman" panose="02020603050405020304" pitchFamily="18" charset="0"/>
                  <a:ea typeface="微软雅黑" panose="020B0503020204020204" pitchFamily="34" charset="-122"/>
                </a:rPr>
                <a:t>{</a:t>
              </a:r>
              <a:br>
                <a:rPr lang="zh-CN" altLang="zh-CN" sz="1000" dirty="0">
                  <a:solidFill>
                    <a:srgbClr val="000000"/>
                  </a:solidFill>
                  <a:latin typeface="Times New Roman" panose="02020603050405020304" pitchFamily="18" charset="0"/>
                  <a:ea typeface="微软雅黑" panose="020B0503020204020204" pitchFamily="34" charset="-122"/>
                </a:rPr>
              </a:br>
              <a:r>
                <a:rPr lang="zh-CN" altLang="zh-CN" sz="1000" dirty="0">
                  <a:solidFill>
                    <a:srgbClr val="000000"/>
                  </a:solidFill>
                  <a:latin typeface="Times New Roman" panose="02020603050405020304" pitchFamily="18" charset="0"/>
                  <a:ea typeface="微软雅黑" panose="020B0503020204020204" pitchFamily="34" charset="-122"/>
                </a:rPr>
                <a:t>        </a:t>
              </a:r>
              <a:r>
                <a:rPr lang="zh-CN" altLang="zh-CN" sz="1000" dirty="0">
                  <a:solidFill>
                    <a:srgbClr val="000000"/>
                  </a:solidFill>
                  <a:latin typeface="宋体" panose="02010600030101010101" pitchFamily="2" charset="-122"/>
                  <a:ea typeface="黑体" panose="02010609060101010101" pitchFamily="49" charset="-122"/>
                </a:rPr>
                <a:t>可能出现异常的代码;</a:t>
              </a:r>
              <a:br>
                <a:rPr lang="zh-CN" altLang="zh-CN" sz="1000" dirty="0">
                  <a:solidFill>
                    <a:srgbClr val="000000"/>
                  </a:solidFill>
                  <a:latin typeface="宋体" panose="02010600030101010101" pitchFamily="2" charset="-122"/>
                  <a:ea typeface="黑体" panose="02010609060101010101" pitchFamily="49" charset="-122"/>
                </a:rPr>
              </a:br>
              <a:r>
                <a:rPr lang="zh-CN" altLang="zh-CN" sz="1000" dirty="0">
                  <a:solidFill>
                    <a:srgbClr val="000000"/>
                  </a:solidFill>
                  <a:latin typeface="Times New Roman" panose="02020603050405020304" pitchFamily="18" charset="0"/>
                  <a:ea typeface="微软雅黑" panose="020B0503020204020204" pitchFamily="34" charset="-122"/>
                </a:rPr>
                <a:t>}</a:t>
              </a:r>
              <a:r>
                <a:rPr lang="zh-CN" altLang="zh-CN" sz="1000" b="1" dirty="0">
                  <a:solidFill>
                    <a:srgbClr val="000080"/>
                  </a:solidFill>
                  <a:latin typeface="Times New Roman" panose="02020603050405020304" pitchFamily="18" charset="0"/>
                  <a:ea typeface="微软雅黑" panose="020B0503020204020204" pitchFamily="34" charset="-122"/>
                </a:rPr>
                <a:t>catch</a:t>
              </a:r>
              <a:r>
                <a:rPr lang="zh-CN" altLang="zh-CN" sz="1000" dirty="0">
                  <a:solidFill>
                    <a:srgbClr val="000000"/>
                  </a:solidFill>
                  <a:latin typeface="Times New Roman" panose="02020603050405020304" pitchFamily="18" charset="0"/>
                  <a:ea typeface="微软雅黑" panose="020B0503020204020204" pitchFamily="34" charset="-122"/>
                </a:rPr>
                <a:t>(</a:t>
              </a:r>
              <a:r>
                <a:rPr lang="zh-CN" altLang="zh-CN" sz="1000" dirty="0">
                  <a:solidFill>
                    <a:srgbClr val="000000"/>
                  </a:solidFill>
                  <a:latin typeface="宋体" panose="02010600030101010101" pitchFamily="2" charset="-122"/>
                  <a:ea typeface="黑体" panose="02010609060101010101" pitchFamily="49" charset="-122"/>
                </a:rPr>
                <a:t>异常类名 变量名</a:t>
              </a:r>
              <a:r>
                <a:rPr lang="zh-CN" altLang="zh-CN" sz="1000" dirty="0">
                  <a:solidFill>
                    <a:srgbClr val="000000"/>
                  </a:solidFill>
                  <a:latin typeface="Times New Roman" panose="02020603050405020304" pitchFamily="18" charset="0"/>
                  <a:ea typeface="微软雅黑" panose="020B0503020204020204" pitchFamily="34" charset="-122"/>
                </a:rPr>
                <a:t>){</a:t>
              </a:r>
              <a:br>
                <a:rPr lang="zh-CN" altLang="zh-CN" sz="1000" dirty="0">
                  <a:solidFill>
                    <a:srgbClr val="000000"/>
                  </a:solidFill>
                  <a:latin typeface="Times New Roman" panose="02020603050405020304" pitchFamily="18" charset="0"/>
                  <a:ea typeface="微软雅黑" panose="020B0503020204020204" pitchFamily="34" charset="-122"/>
                </a:rPr>
              </a:br>
              <a:r>
                <a:rPr lang="zh-CN" altLang="zh-CN" sz="1000" dirty="0">
                  <a:solidFill>
                    <a:srgbClr val="000000"/>
                  </a:solidFill>
                  <a:latin typeface="Times New Roman" panose="02020603050405020304" pitchFamily="18" charset="0"/>
                  <a:ea typeface="微软雅黑" panose="020B0503020204020204" pitchFamily="34" charset="-122"/>
                </a:rPr>
                <a:t>        </a:t>
              </a:r>
              <a:r>
                <a:rPr lang="zh-CN" altLang="zh-CN" sz="1000" dirty="0">
                  <a:solidFill>
                    <a:srgbClr val="000000"/>
                  </a:solidFill>
                  <a:latin typeface="宋体" panose="02010600030101010101" pitchFamily="2" charset="-122"/>
                  <a:ea typeface="黑体" panose="02010609060101010101" pitchFamily="49" charset="-122"/>
                </a:rPr>
                <a:t>异常的处理代码;</a:t>
              </a:r>
              <a:br>
                <a:rPr lang="zh-CN" altLang="zh-CN" sz="1000" dirty="0">
                  <a:solidFill>
                    <a:srgbClr val="000000"/>
                  </a:solidFill>
                  <a:latin typeface="Times New Roman" panose="02020603050405020304" pitchFamily="18" charset="0"/>
                  <a:ea typeface="微软雅黑" panose="020B0503020204020204" pitchFamily="34" charset="-122"/>
                </a:rPr>
              </a:br>
              <a:r>
                <a:rPr lang="zh-CN" altLang="zh-CN" sz="1000" dirty="0">
                  <a:solidFill>
                    <a:srgbClr val="000000"/>
                  </a:solidFill>
                  <a:latin typeface="Times New Roman" panose="02020603050405020304" pitchFamily="18" charset="0"/>
                  <a:ea typeface="微软雅黑" panose="020B0503020204020204" pitchFamily="34" charset="-122"/>
                </a:rPr>
                <a:t>}</a:t>
              </a:r>
              <a:r>
                <a:rPr lang="en-US" altLang="zh-CN" sz="1000" b="1" dirty="0">
                  <a:solidFill>
                    <a:srgbClr val="000080"/>
                  </a:solidFill>
                  <a:latin typeface="Times New Roman" panose="02020603050405020304" pitchFamily="18" charset="0"/>
                  <a:ea typeface="微软雅黑" panose="020B0503020204020204" pitchFamily="34" charset="-122"/>
                </a:rPr>
                <a:t> </a:t>
              </a:r>
              <a:endParaRPr lang="en-US" altLang="zh-CN" sz="1000" dirty="0">
                <a:solidFill>
                  <a:srgbClr val="000000"/>
                </a:solidFill>
                <a:latin typeface="Times New Roman" panose="02020603050405020304" pitchFamily="18" charset="0"/>
                <a:ea typeface="微软雅黑" panose="020B0503020204020204" pitchFamily="34" charset="-122"/>
              </a:endParaRPr>
            </a:p>
            <a:p>
              <a:pPr eaLnBrk="1" hangingPunct="1">
                <a:lnSpc>
                  <a:spcPct val="150000"/>
                </a:lnSpc>
              </a:pPr>
              <a:endParaRPr lang="en-US" altLang="zh-CN" sz="1000" dirty="0">
                <a:solidFill>
                  <a:srgbClr val="000000"/>
                </a:solidFill>
                <a:latin typeface="Times New Roman" panose="02020603050405020304" pitchFamily="18" charset="0"/>
                <a:ea typeface="微软雅黑" panose="020B0503020204020204" pitchFamily="34" charset="-122"/>
              </a:endParaRPr>
            </a:p>
            <a:p>
              <a:pPr lvl="1" indent="-455295" eaLnBrk="1" hangingPunct="1">
                <a:lnSpc>
                  <a:spcPct val="150000"/>
                </a:lnSpc>
              </a:pPr>
              <a:r>
                <a:rPr lang="zh-CN" altLang="en-US" sz="1000" b="1" dirty="0">
                  <a:solidFill>
                    <a:srgbClr val="FF0000"/>
                  </a:solidFill>
                  <a:latin typeface="微软雅黑" panose="020B0503020204020204" pitchFamily="34" charset="-122"/>
                  <a:ea typeface="微软雅黑" panose="020B0503020204020204" pitchFamily="34" charset="-122"/>
                </a:rPr>
                <a:t>           自动释放资源</a:t>
              </a:r>
              <a:endParaRPr lang="en-US" altLang="zh-CN" sz="1000" b="1" dirty="0">
                <a:solidFill>
                  <a:srgbClr val="FF0000"/>
                </a:solidFill>
                <a:latin typeface="微软雅黑" panose="020B0503020204020204" pitchFamily="34" charset="-122"/>
                <a:ea typeface="微软雅黑" panose="020B0503020204020204" pitchFamily="34" charset="-122"/>
              </a:endParaRPr>
            </a:p>
          </p:txBody>
        </p:sp>
      </p:gr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IO</a:t>
            </a:r>
            <a:r>
              <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流的概述和分类</a:t>
            </a:r>
            <a:endParaRPr kumimoji="0" lang="zh-TW"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4339" name="TextBox 2"/>
          <p:cNvSpPr txBox="1"/>
          <p:nvPr/>
        </p:nvSpPr>
        <p:spPr>
          <a:xfrm>
            <a:off x="841375" y="1131888"/>
            <a:ext cx="3514725" cy="458787"/>
          </a:xfrm>
          <a:prstGeom prst="rect">
            <a:avLst/>
          </a:prstGeom>
          <a:noFill/>
          <a:ln w="9525">
            <a:noFill/>
          </a:ln>
        </p:spPr>
        <p:txBody>
          <a:bodyPr>
            <a:spAutoFit/>
          </a:bodyPr>
          <a:lstStyle/>
          <a:p>
            <a:pPr eaLnBrk="1" hangingPunct="1">
              <a:lnSpc>
                <a:spcPct val="150000"/>
              </a:lnSpc>
            </a:pPr>
            <a:endParaRPr lang="en-US" altLang="zh-CN" dirty="0">
              <a:solidFill>
                <a:srgbClr val="262626"/>
              </a:solidFill>
              <a:latin typeface="微软雅黑" panose="020B0503020204020204" pitchFamily="34" charset="-122"/>
              <a:ea typeface="微软雅黑" panose="020B0503020204020204" pitchFamily="34" charset="-122"/>
            </a:endParaRPr>
          </a:p>
        </p:txBody>
      </p:sp>
      <p:sp>
        <p:nvSpPr>
          <p:cNvPr id="2" name="矩形 1"/>
          <p:cNvSpPr/>
          <p:nvPr/>
        </p:nvSpPr>
        <p:spPr>
          <a:xfrm>
            <a:off x="1377950" y="1736725"/>
            <a:ext cx="7067550" cy="334963"/>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在数据传输的过程中，是谁在读？是谁在写？这个参照物是谁？</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1377950" y="2168525"/>
            <a:ext cx="7067550" cy="334963"/>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IO</a:t>
            </a:r>
            <a:r>
              <a:rPr kumimoji="0" lang="zh-CN" altLang="en-US" sz="1050" b="0" i="0" u="none" strike="noStrike" kern="1200" cap="none" spc="0" normalizeH="0" baseline="0" noProof="0" dirty="0">
                <a:ln>
                  <a:noFill/>
                </a:ln>
                <a:solidFill>
                  <a:schemeClr val="tx1">
                    <a:lumMod val="85000"/>
                    <a:lumOff val="15000"/>
                  </a:schemeClr>
                </a:solidFill>
                <a:effectLst/>
                <a:uLnTx/>
                <a:uFillTx/>
                <a:latin typeface="微软雅黑" panose="020B0503020204020204" pitchFamily="34" charset="-122"/>
                <a:ea typeface="微软雅黑" panose="020B0503020204020204" pitchFamily="34" charset="-122"/>
                <a:cs typeface="+mn-cs"/>
              </a:rPr>
              <a:t>的数据传输，可以看做是一种数据的流动，按照流动的方向，以内存为参照物，进行读写操作</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1377950" y="2595563"/>
            <a:ext cx="7067550" cy="334963"/>
          </a:xfrm>
          <a:prstGeom prst="rect">
            <a:avLst/>
          </a:prstGeom>
        </p:spPr>
        <p:txBody>
          <a:bodyPr>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rPr>
              <a:t>简单来说：内存在读，内存在写。</a:t>
            </a:r>
            <a:endParaRPr kumimoji="0" lang="en-US" altLang="zh-CN" sz="105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cs typeface="+mn-cs"/>
            </a:endParaRPr>
          </a:p>
        </p:txBody>
      </p:sp>
      <p:sp>
        <p:nvSpPr>
          <p:cNvPr id="14343" name="TextBox 2"/>
          <p:cNvSpPr txBox="1"/>
          <p:nvPr/>
        </p:nvSpPr>
        <p:spPr>
          <a:xfrm>
            <a:off x="755650" y="984250"/>
            <a:ext cx="3514725" cy="458788"/>
          </a:xfrm>
          <a:prstGeom prst="rect">
            <a:avLst/>
          </a:prstGeom>
          <a:noFill/>
          <a:ln w="9525">
            <a:noFill/>
          </a:ln>
        </p:spPr>
        <p:txBody>
          <a:bodyPr>
            <a:spAutoFit/>
          </a:bodyPr>
          <a:lstStyle/>
          <a:p>
            <a:pPr eaLnBrk="1" hangingPunct="1">
              <a:lnSpc>
                <a:spcPct val="150000"/>
              </a:lnSpc>
            </a:pPr>
            <a:r>
              <a:rPr lang="zh-CN" altLang="en-US" b="1" dirty="0">
                <a:solidFill>
                  <a:srgbClr val="404040"/>
                </a:solidFill>
                <a:latin typeface="微软雅黑" panose="020B0503020204020204" pitchFamily="34" charset="-122"/>
                <a:ea typeface="微软雅黑" panose="020B0503020204020204" pitchFamily="34" charset="-122"/>
              </a:rPr>
              <a:t>思考一个问题？</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5608638" y="2066925"/>
            <a:ext cx="3082925" cy="1965325"/>
            <a:chOff x="5520866" y="2139702"/>
            <a:chExt cx="3386498" cy="2160000"/>
          </a:xfrm>
        </p:grpSpPr>
        <p:pic>
          <p:nvPicPr>
            <p:cNvPr id="15371" name="Picture 3"/>
            <p:cNvPicPr>
              <a:picLocks noChangeAspect="1"/>
            </p:cNvPicPr>
            <p:nvPr/>
          </p:nvPicPr>
          <p:blipFill>
            <a:blip r:embed="rId1"/>
            <a:stretch>
              <a:fillRect/>
            </a:stretch>
          </p:blipFill>
          <p:spPr>
            <a:xfrm>
              <a:off x="5520866" y="2139702"/>
              <a:ext cx="3386498" cy="2160000"/>
            </a:xfrm>
            <a:prstGeom prst="rect">
              <a:avLst/>
            </a:prstGeom>
            <a:noFill/>
            <a:ln w="9525">
              <a:noFill/>
            </a:ln>
          </p:spPr>
        </p:pic>
        <p:sp>
          <p:nvSpPr>
            <p:cNvPr id="13" name="TextBox 12"/>
            <p:cNvSpPr txBox="1"/>
            <p:nvPr/>
          </p:nvSpPr>
          <p:spPr bwMode="auto">
            <a:xfrm>
              <a:off x="6717126" y="2265324"/>
              <a:ext cx="922480" cy="279160"/>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zh-CN" altLang="en-US" sz="1050" kern="1200" cap="none" spc="0" normalizeH="0" baseline="0" noProof="0" dirty="0">
                  <a:solidFill>
                    <a:prstClr val="black">
                      <a:lumMod val="75000"/>
                      <a:lumOff val="25000"/>
                    </a:prstClr>
                  </a:solidFill>
                  <a:latin typeface="微软雅黑" panose="020B0503020204020204" pitchFamily="34" charset="-122"/>
                  <a:ea typeface="微软雅黑" panose="020B0503020204020204" pitchFamily="34" charset="-122"/>
                  <a:cs typeface="+mn-cs"/>
                </a:rPr>
                <a:t>程序</a:t>
              </a:r>
              <a:endParaRPr kumimoji="0" lang="zh-CN" altLang="en-US" sz="1050" kern="1200" cap="none" spc="0" normalizeH="0" baseline="0" noProof="0" dirty="0">
                <a:solidFill>
                  <a:prstClr val="black">
                    <a:lumMod val="75000"/>
                    <a:lumOff val="25000"/>
                  </a:prstClr>
                </a:solidFill>
                <a:latin typeface="微软雅黑" panose="020B0503020204020204" pitchFamily="34" charset="-122"/>
                <a:ea typeface="微软雅黑" panose="020B0503020204020204" pitchFamily="34" charset="-122"/>
                <a:cs typeface="+mn-cs"/>
              </a:endParaRPr>
            </a:p>
          </p:txBody>
        </p:sp>
      </p:grpSp>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IO</a:t>
            </a:r>
            <a:r>
              <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流的概述和分类</a:t>
            </a:r>
            <a:endParaRPr kumimoji="0" lang="zh-TW"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5364" name="TextBox 2"/>
          <p:cNvSpPr txBox="1"/>
          <p:nvPr/>
        </p:nvSpPr>
        <p:spPr>
          <a:xfrm>
            <a:off x="755650" y="987425"/>
            <a:ext cx="3514725" cy="508000"/>
          </a:xfrm>
          <a:prstGeom prst="rect">
            <a:avLst/>
          </a:prstGeom>
          <a:noFill/>
          <a:ln w="9525">
            <a:noFill/>
          </a:ln>
        </p:spPr>
        <p:txBody>
          <a:bodyPr>
            <a:spAutoFit/>
          </a:bodyPr>
          <a:lstStyle/>
          <a:p>
            <a:pPr eaLnBrk="1" hangingPunct="1">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IO</a:t>
            </a:r>
            <a:r>
              <a:rPr lang="zh-CN" altLang="en-US" b="1" dirty="0">
                <a:solidFill>
                  <a:srgbClr val="404040"/>
                </a:solidFill>
                <a:latin typeface="微软雅黑" panose="020B0503020204020204" pitchFamily="34" charset="-122"/>
                <a:ea typeface="微软雅黑" panose="020B0503020204020204" pitchFamily="34" charset="-122"/>
              </a:rPr>
              <a:t>流概述和分类</a:t>
            </a:r>
            <a:endParaRPr lang="zh-CN" altLang="en-US" b="1" dirty="0">
              <a:solidFill>
                <a:srgbClr val="404040"/>
              </a:solidFill>
              <a:latin typeface="微软雅黑" panose="020B0503020204020204" pitchFamily="34" charset="-122"/>
              <a:ea typeface="微软雅黑" panose="020B0503020204020204" pitchFamily="34" charset="-122"/>
            </a:endParaRPr>
          </a:p>
        </p:txBody>
      </p:sp>
      <p:pic>
        <p:nvPicPr>
          <p:cNvPr id="15365" name="Picture 4"/>
          <p:cNvPicPr>
            <a:picLocks noChangeAspect="1"/>
          </p:cNvPicPr>
          <p:nvPr/>
        </p:nvPicPr>
        <p:blipFill>
          <a:blip r:embed="rId2"/>
          <a:stretch>
            <a:fillRect/>
          </a:stretch>
        </p:blipFill>
        <p:spPr>
          <a:xfrm>
            <a:off x="1187450" y="1735138"/>
            <a:ext cx="1720850" cy="2459037"/>
          </a:xfrm>
          <a:prstGeom prst="rect">
            <a:avLst/>
          </a:prstGeom>
          <a:noFill/>
          <a:ln w="9525">
            <a:noFill/>
          </a:ln>
        </p:spPr>
      </p:pic>
      <p:cxnSp>
        <p:nvCxnSpPr>
          <p:cNvPr id="8" name="直接箭头连接符 7"/>
          <p:cNvCxnSpPr/>
          <p:nvPr/>
        </p:nvCxnSpPr>
        <p:spPr>
          <a:xfrm>
            <a:off x="3203575" y="2066925"/>
            <a:ext cx="3529013" cy="64928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a:off x="3132138" y="2813050"/>
            <a:ext cx="3527425" cy="64770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bwMode="auto">
          <a:xfrm>
            <a:off x="3995738" y="2030413"/>
            <a:ext cx="1441450" cy="254000"/>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zh-CN" altLang="en-US" sz="1050" kern="1200" cap="none" spc="0" normalizeH="0" baseline="0" noProof="0" dirty="0">
                <a:solidFill>
                  <a:prstClr val="black">
                    <a:lumMod val="75000"/>
                    <a:lumOff val="25000"/>
                  </a:prstClr>
                </a:solidFill>
                <a:latin typeface="微软雅黑" panose="020B0503020204020204" pitchFamily="34" charset="-122"/>
                <a:ea typeface="微软雅黑" panose="020B0503020204020204" pitchFamily="34" charset="-122"/>
                <a:cs typeface="+mn-cs"/>
              </a:rPr>
              <a:t>输入：读数据</a:t>
            </a:r>
            <a:endParaRPr kumimoji="0" lang="zh-CN" altLang="en-US" sz="1050" kern="1200" cap="none" spc="0" normalizeH="0" baseline="0" noProof="0" dirty="0">
              <a:solidFill>
                <a:prstClr val="black">
                  <a:lumMod val="75000"/>
                  <a:lumOff val="25000"/>
                </a:prstClr>
              </a:solidFill>
              <a:latin typeface="微软雅黑" panose="020B0503020204020204" pitchFamily="34" charset="-122"/>
              <a:ea typeface="微软雅黑" panose="020B0503020204020204" pitchFamily="34" charset="-122"/>
              <a:cs typeface="+mn-cs"/>
            </a:endParaRPr>
          </a:p>
        </p:txBody>
      </p:sp>
      <p:sp>
        <p:nvSpPr>
          <p:cNvPr id="18" name="TextBox 17"/>
          <p:cNvSpPr txBox="1"/>
          <p:nvPr/>
        </p:nvSpPr>
        <p:spPr bwMode="auto">
          <a:xfrm>
            <a:off x="3822700" y="3254375"/>
            <a:ext cx="1785938" cy="254000"/>
          </a:xfrm>
          <a:prstGeom prst="rect">
            <a:avLst/>
          </a:prstGeom>
          <a:noFill/>
        </p:spPr>
        <p:txBody>
          <a:bodyPr>
            <a:spAutoFit/>
          </a:bodyPr>
          <a:lstStyle/>
          <a:p>
            <a:pPr marR="0" algn="ctr" defTabSz="914400" eaLnBrk="1" fontAlgn="auto" hangingPunct="1">
              <a:spcBef>
                <a:spcPts val="0"/>
              </a:spcBef>
              <a:spcAft>
                <a:spcPts val="0"/>
              </a:spcAft>
              <a:buClrTx/>
              <a:buSzTx/>
              <a:buFontTx/>
              <a:buNone/>
              <a:defRPr/>
            </a:pPr>
            <a:r>
              <a:rPr kumimoji="0" lang="zh-CN" altLang="en-US" sz="1050" kern="1200" cap="none" spc="0" normalizeH="0" baseline="0" noProof="0" dirty="0">
                <a:solidFill>
                  <a:prstClr val="black">
                    <a:lumMod val="75000"/>
                    <a:lumOff val="25000"/>
                  </a:prstClr>
                </a:solidFill>
                <a:latin typeface="微软雅黑" panose="020B0503020204020204" pitchFamily="34" charset="-122"/>
                <a:ea typeface="微软雅黑" panose="020B0503020204020204" pitchFamily="34" charset="-122"/>
                <a:cs typeface="+mn-cs"/>
              </a:rPr>
              <a:t>输出：写数据</a:t>
            </a:r>
            <a:endParaRPr kumimoji="0" lang="zh-CN" altLang="en-US" sz="1050" kern="1200" cap="none" spc="0" normalizeH="0" baseline="0" noProof="0" dirty="0">
              <a:solidFill>
                <a:prstClr val="black">
                  <a:lumMod val="75000"/>
                  <a:lumOff val="25000"/>
                </a:prstClr>
              </a:solidFill>
              <a:latin typeface="微软雅黑" panose="020B0503020204020204" pitchFamily="34" charset="-122"/>
              <a:ea typeface="微软雅黑" panose="020B0503020204020204" pitchFamily="34" charset="-122"/>
              <a:cs typeface="+mn-cs"/>
            </a:endParaRPr>
          </a:p>
        </p:txBody>
      </p:sp>
      <p:pic>
        <p:nvPicPr>
          <p:cNvPr id="15372" name="Picture 12"/>
          <p:cNvPicPr>
            <a:picLocks noChangeAspect="1"/>
          </p:cNvPicPr>
          <p:nvPr/>
        </p:nvPicPr>
        <p:blipFill>
          <a:blip r:embed="rId3"/>
          <a:stretch>
            <a:fillRect/>
          </a:stretch>
        </p:blipFill>
        <p:spPr>
          <a:xfrm>
            <a:off x="6745288" y="1139825"/>
            <a:ext cx="1250950" cy="1041400"/>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2" presetClass="entr" presetSubtype="2" fill="hold" nodeType="click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wipe(right)">
                                      <p:cBhvr>
                                        <p:cTn id="24" dur="500"/>
                                        <p:tgtEl>
                                          <p:spTgt spid="12"/>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IO</a:t>
            </a:r>
            <a:r>
              <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流的概述和分类</a:t>
            </a:r>
            <a:endParaRPr kumimoji="0" lang="zh-TW"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11" name="TextBox 10"/>
          <p:cNvSpPr txBox="1"/>
          <p:nvPr/>
        </p:nvSpPr>
        <p:spPr>
          <a:xfrm>
            <a:off x="7148513" y="1893888"/>
            <a:ext cx="1260475" cy="850900"/>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一般来说，我们说</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IO</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流的分类是按照</a:t>
            </a:r>
            <a:r>
              <a:rPr kumimoji="0" lang="zh-CN" altLang="en-US" sz="1050" b="1" kern="1200" cap="none" spc="0" normalizeH="0" baseline="0" noProof="0" dirty="0">
                <a:solidFill>
                  <a:srgbClr val="FF0000"/>
                </a:solidFill>
                <a:latin typeface="微软雅黑" panose="020B0503020204020204" pitchFamily="34" charset="-122"/>
                <a:ea typeface="微软雅黑" panose="020B0503020204020204" pitchFamily="34" charset="-122"/>
                <a:cs typeface="+mn-cs"/>
              </a:rPr>
              <a:t>数据类型</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来分的</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3" name="矩形 2"/>
          <p:cNvSpPr/>
          <p:nvPr/>
        </p:nvSpPr>
        <p:spPr>
          <a:xfrm>
            <a:off x="971550" y="1574800"/>
            <a:ext cx="993775" cy="333375"/>
          </a:xfrm>
          <a:prstGeom prst="rect">
            <a:avLst/>
          </a:prstGeom>
        </p:spPr>
        <p:txBody>
          <a:bodyPr wrap="none">
            <a:spAutoFit/>
          </a:bodyPr>
          <a:lstStyle/>
          <a:p>
            <a:pPr marL="267970" marR="0" lvl="0" indent="-267970" algn="l"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按流向分</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7" name="圆角矩形 6"/>
          <p:cNvSpPr/>
          <p:nvPr/>
        </p:nvSpPr>
        <p:spPr>
          <a:xfrm>
            <a:off x="1492250" y="1941513"/>
            <a:ext cx="1130300"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chemeClr val="bg1"/>
                </a:solidFill>
                <a:effectLst/>
                <a:uLnTx/>
                <a:uFillTx/>
                <a:latin typeface="+mn-lt"/>
                <a:ea typeface="+mn-ea"/>
                <a:cs typeface="+mn-cs"/>
              </a:rPr>
              <a:t>IO</a:t>
            </a:r>
            <a:r>
              <a:rPr kumimoji="0" lang="zh-CN" altLang="en-US" sz="1200" b="1" i="0" u="none" strike="noStrike" kern="1200" cap="none" spc="0" normalizeH="0" baseline="0" noProof="0" dirty="0">
                <a:ln>
                  <a:noFill/>
                </a:ln>
                <a:solidFill>
                  <a:schemeClr val="bg1"/>
                </a:solidFill>
                <a:effectLst/>
                <a:uLnTx/>
                <a:uFillTx/>
                <a:latin typeface="+mn-lt"/>
                <a:ea typeface="+mn-ea"/>
                <a:cs typeface="+mn-cs"/>
              </a:rPr>
              <a:t>流</a:t>
            </a:r>
            <a:endParaRPr kumimoji="0" lang="en-US" altLang="zh-CN" sz="1200" b="1" i="0" u="none" strike="noStrike" kern="1200" cap="none" spc="0" normalizeH="0" baseline="0" noProof="0" dirty="0">
              <a:ln>
                <a:noFill/>
              </a:ln>
              <a:solidFill>
                <a:schemeClr val="bg1"/>
              </a:solidFill>
              <a:effectLst/>
              <a:uLnTx/>
              <a:uFillTx/>
              <a:latin typeface="+mn-lt"/>
              <a:ea typeface="+mn-ea"/>
              <a:cs typeface="+mn-cs"/>
            </a:endParaRPr>
          </a:p>
        </p:txBody>
      </p:sp>
      <p:cxnSp>
        <p:nvCxnSpPr>
          <p:cNvPr id="8" name="肘形连接符 7"/>
          <p:cNvCxnSpPr>
            <a:stCxn id="7" idx="2"/>
            <a:endCxn id="10" idx="0"/>
          </p:cNvCxnSpPr>
          <p:nvPr/>
        </p:nvCxnSpPr>
        <p:spPr>
          <a:xfrm rot="5400000">
            <a:off x="1542256" y="2112169"/>
            <a:ext cx="377825" cy="652463"/>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9" name="肘形连接符 8"/>
          <p:cNvCxnSpPr>
            <a:stCxn id="7" idx="2"/>
            <a:endCxn id="12" idx="0"/>
          </p:cNvCxnSpPr>
          <p:nvPr/>
        </p:nvCxnSpPr>
        <p:spPr>
          <a:xfrm rot="16200000" flipH="1">
            <a:off x="2199481" y="2107406"/>
            <a:ext cx="368300" cy="652463"/>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 name="圆角矩形 9"/>
          <p:cNvSpPr/>
          <p:nvPr/>
        </p:nvSpPr>
        <p:spPr>
          <a:xfrm>
            <a:off x="915988" y="2627313"/>
            <a:ext cx="976313"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chemeClr val="bg1"/>
                </a:solidFill>
                <a:effectLst/>
                <a:uLnTx/>
                <a:uFillTx/>
                <a:latin typeface="+mn-lt"/>
                <a:ea typeface="+mn-ea"/>
                <a:cs typeface="+mn-cs"/>
              </a:rPr>
              <a:t>输入流</a:t>
            </a:r>
            <a:endParaRPr kumimoji="0" lang="en-US" altLang="zh-CN"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12" name="圆角矩形 11"/>
          <p:cNvSpPr/>
          <p:nvPr/>
        </p:nvSpPr>
        <p:spPr>
          <a:xfrm>
            <a:off x="2220913" y="2617788"/>
            <a:ext cx="976313"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chemeClr val="bg1"/>
                </a:solidFill>
                <a:effectLst/>
                <a:uLnTx/>
                <a:uFillTx/>
                <a:latin typeface="+mn-lt"/>
                <a:ea typeface="+mn-ea"/>
                <a:cs typeface="+mn-cs"/>
              </a:rPr>
              <a:t>输出流</a:t>
            </a:r>
            <a:endParaRPr kumimoji="0" lang="en-US" altLang="zh-CN"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13" name="圆角矩形 12"/>
          <p:cNvSpPr/>
          <p:nvPr/>
        </p:nvSpPr>
        <p:spPr>
          <a:xfrm>
            <a:off x="4992688" y="1941513"/>
            <a:ext cx="1130300"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US" altLang="zh-CN" sz="1200" b="1" i="0" u="none" strike="noStrike" kern="1200" cap="none" spc="0" normalizeH="0" baseline="0" noProof="0" dirty="0">
                <a:ln>
                  <a:noFill/>
                </a:ln>
                <a:solidFill>
                  <a:schemeClr val="bg1"/>
                </a:solidFill>
                <a:effectLst/>
                <a:uLnTx/>
                <a:uFillTx/>
                <a:latin typeface="+mn-lt"/>
                <a:ea typeface="+mn-ea"/>
                <a:cs typeface="+mn-cs"/>
              </a:rPr>
              <a:t>IO</a:t>
            </a:r>
            <a:r>
              <a:rPr kumimoji="0" lang="zh-CN" altLang="en-US" sz="1200" b="1" i="0" u="none" strike="noStrike" kern="1200" cap="none" spc="0" normalizeH="0" baseline="0" noProof="0" dirty="0">
                <a:ln>
                  <a:noFill/>
                </a:ln>
                <a:solidFill>
                  <a:schemeClr val="bg1"/>
                </a:solidFill>
                <a:effectLst/>
                <a:uLnTx/>
                <a:uFillTx/>
                <a:latin typeface="+mn-lt"/>
                <a:ea typeface="+mn-ea"/>
                <a:cs typeface="+mn-cs"/>
              </a:rPr>
              <a:t>流</a:t>
            </a:r>
            <a:endParaRPr kumimoji="0" lang="en-US" altLang="zh-CN" sz="1200" b="1" i="0" u="none" strike="noStrike" kern="1200" cap="none" spc="0" normalizeH="0" baseline="0" noProof="0" dirty="0">
              <a:ln>
                <a:noFill/>
              </a:ln>
              <a:solidFill>
                <a:schemeClr val="bg1"/>
              </a:solidFill>
              <a:effectLst/>
              <a:uLnTx/>
              <a:uFillTx/>
              <a:latin typeface="+mn-lt"/>
              <a:ea typeface="+mn-ea"/>
              <a:cs typeface="+mn-cs"/>
            </a:endParaRPr>
          </a:p>
        </p:txBody>
      </p:sp>
      <p:cxnSp>
        <p:nvCxnSpPr>
          <p:cNvPr id="14" name="肘形连接符 13"/>
          <p:cNvCxnSpPr>
            <a:stCxn id="13" idx="2"/>
            <a:endCxn id="16" idx="0"/>
          </p:cNvCxnSpPr>
          <p:nvPr/>
        </p:nvCxnSpPr>
        <p:spPr>
          <a:xfrm rot="5400000">
            <a:off x="5029200" y="2082800"/>
            <a:ext cx="361950" cy="695325"/>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15" name="肘形连接符 14"/>
          <p:cNvCxnSpPr>
            <a:stCxn id="13" idx="2"/>
            <a:endCxn id="17" idx="0"/>
          </p:cNvCxnSpPr>
          <p:nvPr/>
        </p:nvCxnSpPr>
        <p:spPr>
          <a:xfrm rot="16200000" flipH="1">
            <a:off x="5699125" y="2108200"/>
            <a:ext cx="357188" cy="639763"/>
          </a:xfrm>
          <a:prstGeom prst="bentConnector3">
            <a:avLst>
              <a:gd name="adj1" fmla="val 50000"/>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6" name="圆角矩形 15"/>
          <p:cNvSpPr/>
          <p:nvPr/>
        </p:nvSpPr>
        <p:spPr>
          <a:xfrm>
            <a:off x="4373563" y="2611438"/>
            <a:ext cx="976313"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chemeClr val="bg1"/>
                </a:solidFill>
                <a:effectLst/>
                <a:uLnTx/>
                <a:uFillTx/>
                <a:latin typeface="+mn-lt"/>
                <a:ea typeface="+mn-ea"/>
                <a:cs typeface="+mn-cs"/>
              </a:rPr>
              <a:t>字节流</a:t>
            </a:r>
            <a:endParaRPr kumimoji="0" lang="en-US" altLang="zh-CN"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17" name="圆角矩形 16"/>
          <p:cNvSpPr/>
          <p:nvPr/>
        </p:nvSpPr>
        <p:spPr>
          <a:xfrm>
            <a:off x="5710238" y="2606675"/>
            <a:ext cx="976313"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200" b="1" i="0" u="none" strike="noStrike" kern="1200" cap="none" spc="0" normalizeH="0" baseline="0" noProof="0" dirty="0">
                <a:ln>
                  <a:noFill/>
                </a:ln>
                <a:solidFill>
                  <a:schemeClr val="bg1"/>
                </a:solidFill>
                <a:effectLst/>
                <a:uLnTx/>
                <a:uFillTx/>
                <a:latin typeface="+mn-lt"/>
                <a:ea typeface="+mn-ea"/>
                <a:cs typeface="+mn-cs"/>
              </a:rPr>
              <a:t>字符流</a:t>
            </a:r>
            <a:endParaRPr kumimoji="0" lang="en-US" altLang="zh-CN" sz="1200" b="1" i="0" u="none" strike="noStrike" kern="1200" cap="none" spc="0" normalizeH="0" baseline="0" noProof="0" dirty="0">
              <a:ln>
                <a:noFill/>
              </a:ln>
              <a:solidFill>
                <a:schemeClr val="bg1"/>
              </a:solidFill>
              <a:effectLst/>
              <a:uLnTx/>
              <a:uFillTx/>
              <a:latin typeface="+mn-lt"/>
              <a:ea typeface="+mn-ea"/>
              <a:cs typeface="+mn-cs"/>
            </a:endParaRPr>
          </a:p>
        </p:txBody>
      </p:sp>
      <p:sp>
        <p:nvSpPr>
          <p:cNvPr id="18" name="矩形 17"/>
          <p:cNvSpPr/>
          <p:nvPr/>
        </p:nvSpPr>
        <p:spPr>
          <a:xfrm>
            <a:off x="5140325" y="1574800"/>
            <a:ext cx="1262063" cy="334963"/>
          </a:xfrm>
          <a:prstGeom prst="rect">
            <a:avLst/>
          </a:prstGeom>
        </p:spPr>
        <p:txBody>
          <a:bodyPr wrap="none">
            <a:spAutoFit/>
          </a:bodyPr>
          <a:lstStyle/>
          <a:p>
            <a:pPr marL="267970" marR="0" lvl="0" indent="-267970" algn="l" defTabSz="914400" rtl="0" eaLnBrk="1" fontAlgn="auto" latinLnBrk="0" hangingPunct="1">
              <a:lnSpc>
                <a:spcPct val="150000"/>
              </a:lnSpc>
              <a:spcBef>
                <a:spcPts val="0"/>
              </a:spcBef>
              <a:spcAft>
                <a:spcPts val="0"/>
              </a:spcAft>
              <a:buClrTx/>
              <a:buSzTx/>
              <a:buFont typeface="Wingdings" panose="05000000000000000000" pitchFamily="2" charset="2"/>
              <a:buChar char="l"/>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按数据类型分</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cxnSp>
        <p:nvCxnSpPr>
          <p:cNvPr id="21" name="直接箭头连接符 20"/>
          <p:cNvCxnSpPr>
            <a:stCxn id="16" idx="2"/>
            <a:endCxn id="25" idx="0"/>
          </p:cNvCxnSpPr>
          <p:nvPr/>
        </p:nvCxnSpPr>
        <p:spPr>
          <a:xfrm>
            <a:off x="4862513" y="2919413"/>
            <a:ext cx="0" cy="322263"/>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17" idx="2"/>
            <a:endCxn id="26" idx="0"/>
          </p:cNvCxnSpPr>
          <p:nvPr/>
        </p:nvCxnSpPr>
        <p:spPr>
          <a:xfrm>
            <a:off x="6197600" y="2914650"/>
            <a:ext cx="0" cy="323850"/>
          </a:xfrm>
          <a:prstGeom prst="straightConnector1">
            <a:avLst/>
          </a:prstGeom>
          <a:ln w="12700">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nvSpPr>
        <p:spPr>
          <a:xfrm>
            <a:off x="4373563" y="3241675"/>
            <a:ext cx="976313" cy="312738"/>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chemeClr val="bg1"/>
                </a:solidFill>
                <a:effectLst/>
                <a:uLnTx/>
                <a:uFillTx/>
                <a:latin typeface="+mn-lt"/>
                <a:ea typeface="+mn-ea"/>
                <a:cs typeface="+mn-cs"/>
              </a:rPr>
              <a:t>操作所有类型的文件</a:t>
            </a:r>
            <a:endParaRPr kumimoji="0" lang="en-US" altLang="zh-CN" sz="1050" b="1" i="0" u="none" strike="noStrike" kern="1200" cap="none" spc="0" normalizeH="0" baseline="0" noProof="0" dirty="0">
              <a:ln>
                <a:noFill/>
              </a:ln>
              <a:solidFill>
                <a:schemeClr val="bg1"/>
              </a:solidFill>
              <a:effectLst/>
              <a:uLnTx/>
              <a:uFillTx/>
              <a:latin typeface="+mn-lt"/>
              <a:ea typeface="+mn-ea"/>
              <a:cs typeface="+mn-cs"/>
            </a:endParaRPr>
          </a:p>
        </p:txBody>
      </p:sp>
      <p:sp>
        <p:nvSpPr>
          <p:cNvPr id="26" name="圆角矩形 25"/>
          <p:cNvSpPr/>
          <p:nvPr/>
        </p:nvSpPr>
        <p:spPr>
          <a:xfrm>
            <a:off x="5710238" y="3238500"/>
            <a:ext cx="976313" cy="307975"/>
          </a:xfrm>
          <a:prstGeom prst="roundRect">
            <a:avLst/>
          </a:prstGeom>
          <a:solidFill>
            <a:srgbClr val="0070C0"/>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zh-CN" altLang="en-US" sz="1050" b="1" i="0" u="none" strike="noStrike" kern="1200" cap="none" spc="0" normalizeH="0" baseline="0" noProof="0" dirty="0">
                <a:ln>
                  <a:noFill/>
                </a:ln>
                <a:solidFill>
                  <a:schemeClr val="bg1"/>
                </a:solidFill>
                <a:effectLst/>
                <a:uLnTx/>
                <a:uFillTx/>
                <a:latin typeface="+mn-lt"/>
                <a:ea typeface="+mn-ea"/>
                <a:cs typeface="+mn-cs"/>
              </a:rPr>
              <a:t>只能操作纯文本文件</a:t>
            </a:r>
            <a:endParaRPr kumimoji="0" lang="en-US" altLang="zh-CN" sz="1050" b="1" i="0" u="none" strike="noStrike" kern="1200" cap="none" spc="0" normalizeH="0" baseline="0" noProof="0" dirty="0">
              <a:ln>
                <a:noFill/>
              </a:ln>
              <a:solidFill>
                <a:schemeClr val="bg1"/>
              </a:solidFill>
              <a:effectLst/>
              <a:uLnTx/>
              <a:uFillTx/>
              <a:latin typeface="+mn-lt"/>
              <a:ea typeface="+mn-ea"/>
              <a:cs typeface="+mn-cs"/>
            </a:endParaRPr>
          </a:p>
        </p:txBody>
      </p:sp>
      <p:sp>
        <p:nvSpPr>
          <p:cNvPr id="28" name="TextBox 10"/>
          <p:cNvSpPr txBox="1"/>
          <p:nvPr/>
        </p:nvSpPr>
        <p:spPr>
          <a:xfrm>
            <a:off x="4140200" y="3582988"/>
            <a:ext cx="1439863" cy="334963"/>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包括音频视频图片等</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29" name="TextBox 10"/>
          <p:cNvSpPr txBox="1"/>
          <p:nvPr/>
        </p:nvSpPr>
        <p:spPr>
          <a:xfrm>
            <a:off x="5557838" y="3582988"/>
            <a:ext cx="1822450" cy="334963"/>
          </a:xfrm>
          <a:prstGeom prst="rect">
            <a:avLst/>
          </a:prstGeom>
          <a:noFill/>
        </p:spPr>
        <p:txBody>
          <a:bodyPr>
            <a:spAutoFit/>
          </a:bodyPr>
          <a:lstStyle/>
          <a:p>
            <a:pPr marR="0" defTabSz="914400" eaLnBrk="1" fontAlgn="auto" hangingPunct="1">
              <a:lnSpc>
                <a:spcPct val="150000"/>
              </a:lnSpc>
              <a:spcBef>
                <a:spcPts val="0"/>
              </a:spcBef>
              <a:spcAft>
                <a:spcPts val="0"/>
              </a:spcAft>
              <a:buClrTx/>
              <a:buSzTx/>
              <a:buFontTx/>
              <a:buNone/>
              <a:defRPr/>
            </a:pP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包括</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java</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文件，</a:t>
            </a:r>
            <a:r>
              <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txt</a:t>
            </a:r>
            <a:r>
              <a:rPr kumimoji="0" lang="zh-CN" altLang="en-US"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rPr>
              <a:t>文件等</a:t>
            </a:r>
            <a:endParaRPr kumimoji="0" lang="en-US" altLang="zh-CN" sz="1050" kern="1200" cap="none" spc="0" normalizeH="0" baseline="0" noProof="0" dirty="0">
              <a:solidFill>
                <a:prstClr val="black">
                  <a:lumMod val="85000"/>
                  <a:lumOff val="15000"/>
                </a:prstClr>
              </a:solidFill>
              <a:latin typeface="微软雅黑" panose="020B0503020204020204" pitchFamily="34" charset="-122"/>
              <a:ea typeface="微软雅黑" panose="020B0503020204020204" pitchFamily="34" charset="-122"/>
              <a:cs typeface="+mn-cs"/>
            </a:endParaRPr>
          </a:p>
        </p:txBody>
      </p:sp>
      <p:sp>
        <p:nvSpPr>
          <p:cNvPr id="16406" name="TextBox 2"/>
          <p:cNvSpPr txBox="1"/>
          <p:nvPr/>
        </p:nvSpPr>
        <p:spPr>
          <a:xfrm>
            <a:off x="755650" y="984250"/>
            <a:ext cx="3514725" cy="458788"/>
          </a:xfrm>
          <a:prstGeom prst="rect">
            <a:avLst/>
          </a:prstGeom>
          <a:noFill/>
          <a:ln w="9525">
            <a:noFill/>
          </a:ln>
        </p:spPr>
        <p:txBody>
          <a:bodyPr>
            <a:spAutoFit/>
          </a:bodyPr>
          <a:lstStyle/>
          <a:p>
            <a:pPr eaLnBrk="1" hangingPunct="1">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IO</a:t>
            </a:r>
            <a:r>
              <a:rPr lang="zh-CN" altLang="en-US" b="1" dirty="0">
                <a:solidFill>
                  <a:srgbClr val="404040"/>
                </a:solidFill>
                <a:latin typeface="微软雅黑" panose="020B0503020204020204" pitchFamily="34" charset="-122"/>
                <a:ea typeface="微软雅黑" panose="020B0503020204020204" pitchFamily="34" charset="-122"/>
              </a:rPr>
              <a:t>流的分类</a:t>
            </a:r>
            <a:endParaRPr lang="zh-CN" altLang="en-US" b="1" dirty="0">
              <a:solidFill>
                <a:srgbClr val="40404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up)">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500"/>
                                        <p:tgtEl>
                                          <p:spTgt spid="8"/>
                                        </p:tgtEl>
                                      </p:cBhvr>
                                    </p:animEffect>
                                  </p:childTnLst>
                                </p:cTn>
                              </p:par>
                              <p:par>
                                <p:cTn id="17" presetID="22" presetClass="entr" presetSubtype="1" fill="hold"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wipe(up)">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1" fill="hold" grpId="0" nodeType="click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up)">
                                      <p:cBhvr>
                                        <p:cTn id="24" dur="500"/>
                                        <p:tgtEl>
                                          <p:spTgt spid="1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wipe(up)">
                                      <p:cBhvr>
                                        <p:cTn id="36" dur="500"/>
                                        <p:tgtEl>
                                          <p:spTgt spid="13"/>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up)">
                                      <p:cBhvr>
                                        <p:cTn id="41" dur="500"/>
                                        <p:tgtEl>
                                          <p:spTgt spid="14"/>
                                        </p:tgtEl>
                                      </p:cBhvr>
                                    </p:animEffect>
                                  </p:childTnLst>
                                </p:cTn>
                              </p:par>
                              <p:par>
                                <p:cTn id="42" presetID="22" presetClass="entr" presetSubtype="1" fill="hold" nodeType="with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wipe(up)">
                                      <p:cBhvr>
                                        <p:cTn id="44" dur="500"/>
                                        <p:tgtEl>
                                          <p:spTgt spid="1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wipe(up)">
                                      <p:cBhvr>
                                        <p:cTn id="49" dur="500"/>
                                        <p:tgtEl>
                                          <p:spTgt spid="16"/>
                                        </p:tgtEl>
                                      </p:cBhvr>
                                    </p:animEffect>
                                  </p:childTnLst>
                                </p:cTn>
                              </p:par>
                              <p:par>
                                <p:cTn id="50" presetID="22" presetClass="entr" presetSubtype="1"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wipe(up)">
                                      <p:cBhvr>
                                        <p:cTn id="52" dur="500"/>
                                        <p:tgtEl>
                                          <p:spTgt spid="17"/>
                                        </p:tgtEl>
                                      </p:cBhvr>
                                    </p:animEffec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grpId="0"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wipe(up)">
                                      <p:cBhvr>
                                        <p:cTn id="63" dur="500"/>
                                        <p:tgtEl>
                                          <p:spTgt spid="25"/>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26"/>
                                        </p:tgtEl>
                                        <p:attrNameLst>
                                          <p:attrName>style.visibility</p:attrName>
                                        </p:attrNameLst>
                                      </p:cBhvr>
                                      <p:to>
                                        <p:strVal val="visible"/>
                                      </p:to>
                                    </p:set>
                                    <p:animEffect transition="in" filter="wipe(up)">
                                      <p:cBhvr>
                                        <p:cTn id="66" dur="500"/>
                                        <p:tgtEl>
                                          <p:spTgt spid="26"/>
                                        </p:tgtEl>
                                      </p:cBhvr>
                                    </p:animEffec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3" grpId="0"/>
      <p:bldP spid="7" grpId="0" animBg="1"/>
      <p:bldP spid="10" grpId="0" animBg="1"/>
      <p:bldP spid="12" grpId="0" animBg="1"/>
      <p:bldP spid="13" grpId="0" animBg="1"/>
      <p:bldP spid="16" grpId="0" animBg="1"/>
      <p:bldP spid="17" grpId="0" animBg="1"/>
      <p:bldP spid="18" grpId="0"/>
      <p:bldP spid="25" grpId="0" animBg="1"/>
      <p:bldP spid="26" grpId="0" animBg="1"/>
      <p:bldP spid="2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占位符 1"/>
          <p:cNvSpPr txBox="1">
            <a:spLocks noChangeArrowheads="1"/>
          </p:cNvSpPr>
          <p:nvPr/>
        </p:nvSpPr>
        <p:spPr bwMode="auto">
          <a:xfrm>
            <a:off x="628650" y="-19050"/>
            <a:ext cx="5383213"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8580" tIns="34290" rIns="68580" bIns="34290" anchor="ctr"/>
          <a:lstStyle>
            <a:lvl1pPr algn="l" rtl="0" fontAlgn="base">
              <a:lnSpc>
                <a:spcPct val="90000"/>
              </a:lnSpc>
              <a:spcBef>
                <a:spcPct val="0"/>
              </a:spcBef>
              <a:spcAft>
                <a:spcPct val="0"/>
              </a:spcAft>
              <a:defRPr sz="3000">
                <a:solidFill>
                  <a:schemeClr val="tx1"/>
                </a:solidFill>
                <a:latin typeface="+mj-lt"/>
                <a:ea typeface="+mj-ea"/>
                <a:cs typeface="+mj-cs"/>
              </a:defRPr>
            </a:lvl1pPr>
            <a:lvl2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2pPr>
            <a:lvl3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3pPr>
            <a:lvl4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4pPr>
            <a:lvl5pPr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5pPr>
            <a:lvl6pPr marL="3429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6pPr>
            <a:lvl7pPr marL="6858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7pPr>
            <a:lvl8pPr marL="10287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8pPr>
            <a:lvl9pPr marL="1371600" algn="l" rtl="0" fontAlgn="base">
              <a:lnSpc>
                <a:spcPct val="90000"/>
              </a:lnSpc>
              <a:spcBef>
                <a:spcPct val="0"/>
              </a:spcBef>
              <a:spcAft>
                <a:spcPct val="0"/>
              </a:spcAft>
              <a:defRPr sz="3000">
                <a:solidFill>
                  <a:schemeClr val="tx1"/>
                </a:solidFill>
                <a:latin typeface="Segoe UI Light" panose="020B0502040204020203" pitchFamily="34" charset="0"/>
                <a:ea typeface="微软雅黑 Light" panose="020B0502040204020203" pitchFamily="34" charset="-122"/>
              </a:defRPr>
            </a:lvl9pPr>
          </a:lstStyle>
          <a:p>
            <a:pPr marL="0" marR="0" lvl="0" indent="0" algn="l" defTabSz="914400" rtl="0" eaLnBrk="1" fontAlgn="base" latinLnBrk="0" hangingPunct="1">
              <a:lnSpc>
                <a:spcPct val="90000"/>
              </a:lnSpc>
              <a:spcBef>
                <a:spcPct val="0"/>
              </a:spcBef>
              <a:spcAft>
                <a:spcPct val="0"/>
              </a:spcAft>
              <a:buClrTx/>
              <a:buSzTx/>
              <a:buFontTx/>
              <a:buNone/>
              <a:defRPr/>
            </a:pPr>
            <a:r>
              <a:rPr kumimoji="0" lang="en-US"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IO</a:t>
            </a:r>
            <a:r>
              <a:rPr kumimoji="0" lang="zh-CN" altLang="en-US"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rPr>
              <a:t>流的概述和分类</a:t>
            </a:r>
            <a:endParaRPr kumimoji="0" lang="zh-TW" altLang="zh-CN" sz="2400" b="1" i="0" u="none" strike="noStrike" kern="0" cap="none" spc="0" normalizeH="0" baseline="0" noProof="0" dirty="0">
              <a:ln>
                <a:noFill/>
              </a:ln>
              <a:solidFill>
                <a:schemeClr val="tx1">
                  <a:lumMod val="65000"/>
                  <a:lumOff val="35000"/>
                </a:schemeClr>
              </a:solidFill>
              <a:effectLst/>
              <a:uLnTx/>
              <a:uFillTx/>
              <a:latin typeface="微软雅黑" panose="020B0503020204020204" pitchFamily="34" charset="-122"/>
              <a:ea typeface="微软雅黑" panose="020B0503020204020204" pitchFamily="34" charset="-122"/>
              <a:cs typeface="+mj-cs"/>
            </a:endParaRPr>
          </a:p>
        </p:txBody>
      </p:sp>
      <p:sp>
        <p:nvSpPr>
          <p:cNvPr id="4" name="矩形 3"/>
          <p:cNvSpPr/>
          <p:nvPr/>
        </p:nvSpPr>
        <p:spPr>
          <a:xfrm>
            <a:off x="820738" y="1685925"/>
            <a:ext cx="1397000" cy="25400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什么是纯文本文件？</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a:off x="1403350" y="2133600"/>
            <a:ext cx="5462588" cy="2540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用</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windows</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记事本打开能读的懂，那么这样的文件就是纯文本文件。</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9" name="图片 8"/>
          <p:cNvPicPr>
            <a:picLocks noChangeAspect="1"/>
          </p:cNvPicPr>
          <p:nvPr/>
        </p:nvPicPr>
        <p:blipFill>
          <a:blip r:embed="rId1"/>
          <a:stretch>
            <a:fillRect/>
          </a:stretch>
        </p:blipFill>
        <p:spPr>
          <a:xfrm>
            <a:off x="1519238" y="2643188"/>
            <a:ext cx="2946400" cy="1831975"/>
          </a:xfrm>
          <a:prstGeom prst="rect">
            <a:avLst/>
          </a:prstGeom>
          <a:noFill/>
          <a:ln w="9525">
            <a:noFill/>
          </a:ln>
        </p:spPr>
      </p:pic>
      <p:sp>
        <p:nvSpPr>
          <p:cNvPr id="17414" name="TextBox 2"/>
          <p:cNvSpPr txBox="1"/>
          <p:nvPr/>
        </p:nvSpPr>
        <p:spPr>
          <a:xfrm>
            <a:off x="755650" y="984250"/>
            <a:ext cx="3514725" cy="458788"/>
          </a:xfrm>
          <a:prstGeom prst="rect">
            <a:avLst/>
          </a:prstGeom>
          <a:noFill/>
          <a:ln w="9525">
            <a:noFill/>
          </a:ln>
        </p:spPr>
        <p:txBody>
          <a:bodyPr>
            <a:spAutoFit/>
          </a:bodyPr>
          <a:lstStyle/>
          <a:p>
            <a:pPr eaLnBrk="1" hangingPunct="1">
              <a:lnSpc>
                <a:spcPct val="150000"/>
              </a:lnSpc>
            </a:pPr>
            <a:r>
              <a:rPr lang="en-US" altLang="zh-CN" b="1" dirty="0">
                <a:solidFill>
                  <a:srgbClr val="404040"/>
                </a:solidFill>
                <a:latin typeface="微软雅黑" panose="020B0503020204020204" pitchFamily="34" charset="-122"/>
                <a:ea typeface="微软雅黑" panose="020B0503020204020204" pitchFamily="34" charset="-122"/>
              </a:rPr>
              <a:t>IO</a:t>
            </a:r>
            <a:r>
              <a:rPr lang="zh-CN" altLang="en-US" b="1" dirty="0">
                <a:solidFill>
                  <a:srgbClr val="404040"/>
                </a:solidFill>
                <a:latin typeface="微软雅黑" panose="020B0503020204020204" pitchFamily="34" charset="-122"/>
                <a:ea typeface="微软雅黑" panose="020B0503020204020204" pitchFamily="34" charset="-122"/>
              </a:rPr>
              <a:t>流的技术选型</a:t>
            </a:r>
            <a:endParaRPr lang="zh-CN" altLang="en-US" b="1" dirty="0">
              <a:solidFill>
                <a:srgbClr val="404040"/>
              </a:solidFill>
              <a:latin typeface="微软雅黑" panose="020B0503020204020204" pitchFamily="34" charset="-122"/>
              <a:ea typeface="微软雅黑" panose="020B0503020204020204" pitchFamily="34" charset="-122"/>
            </a:endParaRPr>
          </a:p>
        </p:txBody>
      </p:sp>
      <p:sp>
        <p:nvSpPr>
          <p:cNvPr id="13" name="矩形 12"/>
          <p:cNvSpPr/>
          <p:nvPr/>
        </p:nvSpPr>
        <p:spPr>
          <a:xfrm>
            <a:off x="5292725" y="2643188"/>
            <a:ext cx="3019425" cy="2540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思考：</a:t>
            </a:r>
            <a:r>
              <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office</a:t>
            </a: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文件可以用字符流操作吗？</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sp>
        <p:nvSpPr>
          <p:cNvPr id="14" name="矩形 13"/>
          <p:cNvSpPr/>
          <p:nvPr/>
        </p:nvSpPr>
        <p:spPr>
          <a:xfrm>
            <a:off x="5292725" y="3157538"/>
            <a:ext cx="3019425" cy="254000"/>
          </a:xfrm>
          <a:prstGeom prst="rect">
            <a:avLst/>
          </a:prstGeom>
        </p:spPr>
        <p:txBody>
          <a:bodyPr>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rPr>
              <a:t>思考：下面这些文件分别可以用什么流操作？</a:t>
            </a:r>
            <a:endParaRPr kumimoji="0" lang="en-US" altLang="zh-CN" sz="1050" b="0" i="0" u="none" strike="noStrike" kern="1200" cap="none" spc="0" normalizeH="0" baseline="0" noProof="0" dirty="0">
              <a:ln>
                <a:noFill/>
              </a:ln>
              <a:solidFill>
                <a:prstClr val="black">
                  <a:lumMod val="85000"/>
                  <a:lumOff val="15000"/>
                </a:prstClr>
              </a:solidFill>
              <a:effectLst/>
              <a:uLnTx/>
              <a:uFillTx/>
              <a:latin typeface="微软雅黑" panose="020B0503020204020204" pitchFamily="34" charset="-122"/>
              <a:ea typeface="微软雅黑" panose="020B0503020204020204" pitchFamily="34" charset="-122"/>
              <a:cs typeface="+mn-cs"/>
            </a:endParaRPr>
          </a:p>
        </p:txBody>
      </p:sp>
      <p:pic>
        <p:nvPicPr>
          <p:cNvPr id="3" name="图片 2"/>
          <p:cNvPicPr>
            <a:picLocks noChangeAspect="1"/>
          </p:cNvPicPr>
          <p:nvPr/>
        </p:nvPicPr>
        <p:blipFill>
          <a:blip r:embed="rId2"/>
          <a:stretch>
            <a:fillRect/>
          </a:stretch>
        </p:blipFill>
        <p:spPr>
          <a:xfrm>
            <a:off x="4932363" y="3427413"/>
            <a:ext cx="631825" cy="811212"/>
          </a:xfrm>
          <a:prstGeom prst="rect">
            <a:avLst/>
          </a:prstGeom>
          <a:noFill/>
          <a:ln w="9525">
            <a:noFill/>
          </a:ln>
        </p:spPr>
      </p:pic>
      <p:pic>
        <p:nvPicPr>
          <p:cNvPr id="5" name="图片 4"/>
          <p:cNvPicPr>
            <a:picLocks noChangeAspect="1"/>
          </p:cNvPicPr>
          <p:nvPr/>
        </p:nvPicPr>
        <p:blipFill>
          <a:blip r:embed="rId3"/>
          <a:stretch>
            <a:fillRect/>
          </a:stretch>
        </p:blipFill>
        <p:spPr>
          <a:xfrm>
            <a:off x="5867400" y="3433763"/>
            <a:ext cx="704850" cy="809625"/>
          </a:xfrm>
          <a:prstGeom prst="rect">
            <a:avLst/>
          </a:prstGeom>
          <a:noFill/>
          <a:ln w="9525">
            <a:noFill/>
          </a:ln>
        </p:spPr>
      </p:pic>
      <p:pic>
        <p:nvPicPr>
          <p:cNvPr id="17" name="图片 16"/>
          <p:cNvPicPr>
            <a:picLocks noChangeAspect="1"/>
          </p:cNvPicPr>
          <p:nvPr/>
        </p:nvPicPr>
        <p:blipFill>
          <a:blip r:embed="rId4"/>
          <a:stretch>
            <a:fillRect/>
          </a:stretch>
        </p:blipFill>
        <p:spPr>
          <a:xfrm>
            <a:off x="6877050" y="3429000"/>
            <a:ext cx="781050" cy="809625"/>
          </a:xfrm>
          <a:prstGeom prst="rect">
            <a:avLst/>
          </a:prstGeom>
          <a:noFill/>
          <a:ln w="9525">
            <a:noFill/>
          </a:ln>
        </p:spPr>
      </p:pic>
      <p:pic>
        <p:nvPicPr>
          <p:cNvPr id="19" name="图片 18"/>
          <p:cNvPicPr>
            <a:picLocks noChangeAspect="1"/>
          </p:cNvPicPr>
          <p:nvPr/>
        </p:nvPicPr>
        <p:blipFill>
          <a:blip r:embed="rId5"/>
          <a:stretch>
            <a:fillRect/>
          </a:stretch>
        </p:blipFill>
        <p:spPr>
          <a:xfrm>
            <a:off x="7962900" y="3421063"/>
            <a:ext cx="731838" cy="817562"/>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MH" val="20180905155037"/>
  <p:tag name="MH_LIBRARY" val="CONTENTS"/>
  <p:tag name="MH_TYPE" val="OTHERS"/>
  <p:tag name="ID" val="545836"/>
</p:tagLst>
</file>

<file path=ppt/tags/tag10.xml><?xml version="1.0" encoding="utf-8"?>
<p:tagLst xmlns:p="http://schemas.openxmlformats.org/presentationml/2006/main">
  <p:tag name="KSO_WM_DIAGRAM_VIRTUALLY_FRAME" val="{&quot;height&quot;:234.2,&quot;left&quot;:49.05,&quot;top&quot;:108.3,&quot;width&quot;:571.8250393700788}"/>
</p:tagLst>
</file>

<file path=ppt/tags/tag11.xml><?xml version="1.0" encoding="utf-8"?>
<p:tagLst xmlns:p="http://schemas.openxmlformats.org/presentationml/2006/main">
  <p:tag name="KSO_WM_DIAGRAM_VIRTUALLY_FRAME" val="{&quot;height&quot;:234.2,&quot;left&quot;:49.05,&quot;top&quot;:108.3,&quot;width&quot;:571.8250393700788}"/>
</p:tagLst>
</file>

<file path=ppt/tags/tag12.xml><?xml version="1.0" encoding="utf-8"?>
<p:tagLst xmlns:p="http://schemas.openxmlformats.org/presentationml/2006/main">
  <p:tag name="KSO_WM_DIAGRAM_VIRTUALLY_FRAME" val="{&quot;height&quot;:234.2,&quot;left&quot;:49.05,&quot;top&quot;:108.3,&quot;width&quot;:571.8250393700788}"/>
</p:tagLst>
</file>

<file path=ppt/tags/tag13.xml><?xml version="1.0" encoding="utf-8"?>
<p:tagLst xmlns:p="http://schemas.openxmlformats.org/presentationml/2006/main">
  <p:tag name="KSO_WM_DIAGRAM_VIRTUALLY_FRAME" val="{&quot;height&quot;:234.2,&quot;left&quot;:49.05,&quot;top&quot;:108.3,&quot;width&quot;:571.8250393700788}"/>
</p:tagLst>
</file>

<file path=ppt/tags/tag14.xml><?xml version="1.0" encoding="utf-8"?>
<p:tagLst xmlns:p="http://schemas.openxmlformats.org/presentationml/2006/main">
  <p:tag name="KSO_WM_DIAGRAM_VIRTUALLY_FRAME" val="{&quot;height&quot;:234.2,&quot;left&quot;:49.05,&quot;top&quot;:108.3,&quot;width&quot;:571.8250393700788}"/>
</p:tagLst>
</file>

<file path=ppt/tags/tag15.xml><?xml version="1.0" encoding="utf-8"?>
<p:tagLst xmlns:p="http://schemas.openxmlformats.org/presentationml/2006/main">
  <p:tag name="KSO_WM_DIAGRAM_VIRTUALLY_FRAME" val="{&quot;height&quot;:234.2,&quot;left&quot;:49.05,&quot;top&quot;:108.3,&quot;width&quot;:571.8250393700788}"/>
</p:tagLst>
</file>

<file path=ppt/tags/tag16.xml><?xml version="1.0" encoding="utf-8"?>
<p:tagLst xmlns:p="http://schemas.openxmlformats.org/presentationml/2006/main">
  <p:tag name="KSO_WM_DIAGRAM_VIRTUALLY_FRAME" val="{&quot;height&quot;:234.2,&quot;left&quot;:49.05,&quot;top&quot;:108.3,&quot;width&quot;:571.8250393700788}"/>
</p:tagLst>
</file>

<file path=ppt/tags/tag17.xml><?xml version="1.0" encoding="utf-8"?>
<p:tagLst xmlns:p="http://schemas.openxmlformats.org/presentationml/2006/main">
  <p:tag name="KSO_WM_DIAGRAM_VIRTUALLY_FRAME" val="{&quot;height&quot;:234.2,&quot;left&quot;:49.05,&quot;top&quot;:108.3,&quot;width&quot;:571.8250393700788}"/>
</p:tagLst>
</file>

<file path=ppt/tags/tag18.xml><?xml version="1.0" encoding="utf-8"?>
<p:tagLst xmlns:p="http://schemas.openxmlformats.org/presentationml/2006/main">
  <p:tag name="KSO_WM_DIAGRAM_VIRTUALLY_FRAME" val="{&quot;height&quot;:234.2,&quot;left&quot;:49.05,&quot;top&quot;:108.3,&quot;width&quot;:571.8250393700788}"/>
</p:tagLst>
</file>

<file path=ppt/tags/tag19.xml><?xml version="1.0" encoding="utf-8"?>
<p:tagLst xmlns:p="http://schemas.openxmlformats.org/presentationml/2006/main">
  <p:tag name="KSO_WM_DIAGRAM_VIRTUALLY_FRAME" val="{&quot;height&quot;:234.2,&quot;left&quot;:49.05,&quot;top&quot;:108.3,&quot;width&quot;:571.8250393700788}"/>
</p:tagLst>
</file>

<file path=ppt/tags/tag2.xml><?xml version="1.0" encoding="utf-8"?>
<p:tagLst xmlns:p="http://schemas.openxmlformats.org/presentationml/2006/main">
  <p:tag name="MH" val="20180905155037"/>
  <p:tag name="MH_LIBRARY" val="CONTENTS"/>
  <p:tag name="MH_TYPE" val="OTHERS"/>
  <p:tag name="ID" val="545836"/>
</p:tagLst>
</file>

<file path=ppt/tags/tag20.xml><?xml version="1.0" encoding="utf-8"?>
<p:tagLst xmlns:p="http://schemas.openxmlformats.org/presentationml/2006/main">
  <p:tag name="KSO_WM_DIAGRAM_VIRTUALLY_FRAME" val="{&quot;height&quot;:234.2,&quot;left&quot;:49.05,&quot;top&quot;:108.3,&quot;width&quot;:571.8250393700788}"/>
</p:tagLst>
</file>

<file path=ppt/tags/tag21.xml><?xml version="1.0" encoding="utf-8"?>
<p:tagLst xmlns:p="http://schemas.openxmlformats.org/presentationml/2006/main">
  <p:tag name="KSO_WM_DIAGRAM_VIRTUALLY_FRAME" val="{&quot;height&quot;:234.2,&quot;left&quot;:49.05,&quot;top&quot;:108.3,&quot;width&quot;:571.8250393700788}"/>
</p:tagLst>
</file>

<file path=ppt/tags/tag3.xml><?xml version="1.0" encoding="utf-8"?>
<p:tagLst xmlns:p="http://schemas.openxmlformats.org/presentationml/2006/main">
  <p:tag name="MH" val="20180905155037"/>
  <p:tag name="MH_LIBRARY" val="CONTENTS"/>
  <p:tag name="MH_TYPE" val="OTHERS"/>
  <p:tag name="ID" val="545836"/>
</p:tagLst>
</file>

<file path=ppt/tags/tag4.xml><?xml version="1.0" encoding="utf-8"?>
<p:tagLst xmlns:p="http://schemas.openxmlformats.org/presentationml/2006/main">
  <p:tag name="MH" val="20180905155037"/>
  <p:tag name="MH_LIBRARY" val="CONTENTS"/>
  <p:tag name="MH_TYPE" val="OTHERS"/>
  <p:tag name="ID" val="545836"/>
</p:tagLst>
</file>

<file path=ppt/tags/tag5.xml><?xml version="1.0" encoding="utf-8"?>
<p:tagLst xmlns:p="http://schemas.openxmlformats.org/presentationml/2006/main">
  <p:tag name="MH" val="20180905155037"/>
  <p:tag name="MH_LIBRARY" val="CONTENTS"/>
  <p:tag name="MH_TYPE" val="OTHERS"/>
  <p:tag name="ID" val="545836"/>
</p:tagLst>
</file>

<file path=ppt/tags/tag6.xml><?xml version="1.0" encoding="utf-8"?>
<p:tagLst xmlns:p="http://schemas.openxmlformats.org/presentationml/2006/main">
  <p:tag name="MH" val="20180905155037"/>
  <p:tag name="MH_LIBRARY" val="CONTENTS"/>
  <p:tag name="MH_TYPE" val="OTHERS"/>
  <p:tag name="ID" val="545836"/>
</p:tagLst>
</file>

<file path=ppt/tags/tag7.xml><?xml version="1.0" encoding="utf-8"?>
<p:tagLst xmlns:p="http://schemas.openxmlformats.org/presentationml/2006/main">
  <p:tag name="MH" val="20180905155037"/>
  <p:tag name="MH_LIBRARY" val="CONTENTS"/>
  <p:tag name="MH_TYPE" val="OTHERS"/>
  <p:tag name="ID" val="545836"/>
</p:tagLst>
</file>

<file path=ppt/tags/tag8.xml><?xml version="1.0" encoding="utf-8"?>
<p:tagLst xmlns:p="http://schemas.openxmlformats.org/presentationml/2006/main">
  <p:tag name="MH" val="20180905155037"/>
  <p:tag name="MH_LIBRARY" val="CONTENTS"/>
  <p:tag name="MH_TYPE" val="OTHERS"/>
  <p:tag name="ID" val="545836"/>
</p:tagLst>
</file>

<file path=ppt/tags/tag9.xml><?xml version="1.0" encoding="utf-8"?>
<p:tagLst xmlns:p="http://schemas.openxmlformats.org/presentationml/2006/main">
  <p:tag name="MH" val="20180905155037"/>
  <p:tag name="MH_LIBRARY" val="CONTENTS"/>
  <p:tag name="MH_TYPE" val="OTHERS"/>
  <p:tag name="ID" val="545836"/>
</p:tagLst>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2700">
          <a:solidFill>
            <a:schemeClr val="tx1"/>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9050">
          <a:solidFill>
            <a:srgbClr val="FF0000"/>
          </a:solidFill>
          <a:tailEnd type="arrow"/>
        </a:ln>
      </a:spPr>
      <a:bodyPr/>
      <a:lstStyle/>
      <a:style>
        <a:lnRef idx="1">
          <a:schemeClr val="accent1"/>
        </a:lnRef>
        <a:fillRef idx="0">
          <a:schemeClr val="accent1"/>
        </a:fillRef>
        <a:effectRef idx="0">
          <a:schemeClr val="accent1"/>
        </a:effectRef>
        <a:fontRef idx="minor">
          <a:schemeClr val="tx1"/>
        </a:fontRef>
      </a:style>
    </a:ln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1">
      <a:majorFont>
        <a:latin typeface="Calibri"/>
        <a:ea typeface="黑体"/>
        <a:cs typeface=""/>
      </a:majorFont>
      <a:minorFont>
        <a:latin typeface="Calibri"/>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a:spAutoFit/>
      </a:bodyPr>
      <a:lstStyle>
        <a:defPPr fontAlgn="auto">
          <a:spcBef>
            <a:spcPts val="0"/>
          </a:spcBef>
          <a:spcAft>
            <a:spcPts val="0"/>
          </a:spcAft>
          <a:defRPr sz="1050" dirty="0">
            <a:solidFill>
              <a:schemeClr val="tx1">
                <a:lumMod val="65000"/>
                <a:lumOff val="35000"/>
              </a:schemeClr>
            </a:solidFill>
            <a:latin typeface="+mn-lt"/>
            <a:ea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6037</Words>
  <Application>WPS 演示</Application>
  <PresentationFormat>全屏显示(16:9)</PresentationFormat>
  <Paragraphs>658</Paragraphs>
  <Slides>51</Slides>
  <Notes>66</Notes>
  <HiddenSlides>0</HiddenSlides>
  <MMClips>0</MMClips>
  <ScaleCrop>false</ScaleCrop>
  <HeadingPairs>
    <vt:vector size="6" baseType="variant">
      <vt:variant>
        <vt:lpstr>已用的字体</vt:lpstr>
      </vt:variant>
      <vt:variant>
        <vt:i4>13</vt:i4>
      </vt:variant>
      <vt:variant>
        <vt:lpstr>主题</vt:lpstr>
      </vt:variant>
      <vt:variant>
        <vt:i4>8</vt:i4>
      </vt:variant>
      <vt:variant>
        <vt:lpstr>幻灯片标题</vt:lpstr>
      </vt:variant>
      <vt:variant>
        <vt:i4>51</vt:i4>
      </vt:variant>
    </vt:vector>
  </HeadingPairs>
  <TitlesOfParts>
    <vt:vector size="72" baseType="lpstr">
      <vt:lpstr>Arial</vt:lpstr>
      <vt:lpstr>宋体</vt:lpstr>
      <vt:lpstr>Wingdings</vt:lpstr>
      <vt:lpstr>Calibri</vt:lpstr>
      <vt:lpstr>黑体</vt:lpstr>
      <vt:lpstr>Segoe UI</vt:lpstr>
      <vt:lpstr>微软雅黑</vt:lpstr>
      <vt:lpstr>Segoe UI Light</vt:lpstr>
      <vt:lpstr>微软雅黑 Light</vt:lpstr>
      <vt:lpstr>Courier New</vt:lpstr>
      <vt:lpstr>Arial Unicode MS</vt:lpstr>
      <vt:lpstr>Consolas</vt:lpstr>
      <vt:lpstr>Times New Roman</vt:lpstr>
      <vt:lpstr>1_自定义设计方案</vt:lpstr>
      <vt:lpstr>自定义设计方案</vt:lpstr>
      <vt:lpstr>3_自定义设计方案</vt:lpstr>
      <vt:lpstr>2_自定义设计方案</vt:lpstr>
      <vt:lpstr>4_自定义设计方案</vt:lpstr>
      <vt:lpstr>5_自定义设计方案</vt:lpstr>
      <vt:lpstr>6_自定义设计方案</vt:lpstr>
      <vt:lpstr>7_自定义设计方案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dc:creator>
  <cp:lastModifiedBy>庆</cp:lastModifiedBy>
  <cp:revision>1182</cp:revision>
  <dcterms:created xsi:type="dcterms:W3CDTF">2015-06-29T07:19:00Z</dcterms:created>
  <dcterms:modified xsi:type="dcterms:W3CDTF">2025-07-22T11:43:21Z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D25F724E035C41C6B36BCC85F48433EB_12</vt:lpwstr>
  </property>
</Properties>
</file>