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96" r:id="rId2"/>
    <p:sldId id="2540" r:id="rId3"/>
    <p:sldId id="2565" r:id="rId4"/>
    <p:sldId id="2567" r:id="rId5"/>
    <p:sldId id="2560" r:id="rId6"/>
    <p:sldId id="2584" r:id="rId7"/>
    <p:sldId id="2555" r:id="rId8"/>
    <p:sldId id="2571" r:id="rId9"/>
    <p:sldId id="2575" r:id="rId10"/>
    <p:sldId id="2599" r:id="rId11"/>
    <p:sldId id="2600" r:id="rId12"/>
    <p:sldId id="2597" r:id="rId13"/>
    <p:sldId id="25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85" autoAdjust="0"/>
    <p:restoredTop sz="95280" autoAdjust="0"/>
  </p:normalViewPr>
  <p:slideViewPr>
    <p:cSldViewPr snapToGrid="0" snapToObjects="1" showGuides="1">
      <p:cViewPr varScale="1">
        <p:scale>
          <a:sx n="115" d="100"/>
          <a:sy n="115" d="100"/>
        </p:scale>
        <p:origin x="108" y="120"/>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11-Mar-21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11-Mar-21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3.xml"/><Relationship Id="rId5" Type="http://schemas.openxmlformats.org/officeDocument/2006/relationships/image" Target="../media/image17.png"/><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38199" y="5037721"/>
            <a:ext cx="9575801" cy="891250"/>
          </a:xfrm>
          <a:prstGeom prst="rect">
            <a:avLst/>
          </a:prstGeom>
        </p:spPr>
        <p:txBody>
          <a:bodyPr anchor="t">
            <a:normAutofit/>
          </a:bodyPr>
          <a:lstStyle/>
          <a:p>
            <a:r>
              <a:rPr lang="en-US" sz="5400" b="1" dirty="0">
                <a:effectLst>
                  <a:outerShdw blurRad="38100" dist="38100" dir="2700000" algn="tl">
                    <a:srgbClr val="000000">
                      <a:alpha val="43137"/>
                    </a:srgbClr>
                  </a:outerShdw>
                </a:effectLst>
              </a:rPr>
              <a:t>VIRTUAL</a:t>
            </a:r>
            <a:r>
              <a:rPr lang="en-US" sz="5400" dirty="0"/>
              <a:t> </a:t>
            </a:r>
            <a:r>
              <a:rPr lang="en-US" sz="5400" b="1" dirty="0">
                <a:effectLst>
                  <a:outerShdw blurRad="38100" dist="38100" dir="2700000" algn="tl">
                    <a:srgbClr val="000000">
                      <a:alpha val="43137"/>
                    </a:srgbClr>
                  </a:outerShdw>
                </a:effectLst>
              </a:rPr>
              <a:t>CLOTHING SYSTEM</a:t>
            </a:r>
            <a:endParaRPr lang="en-US" dirty="0"/>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838200" y="6125744"/>
            <a:ext cx="9575800" cy="338549"/>
          </a:xfrm>
          <a:prstGeom prst="rect">
            <a:avLst/>
          </a:prstGeom>
        </p:spPr>
        <p:txBody>
          <a:bodyPr>
            <a:normAutofit/>
          </a:bodyPr>
          <a:lstStyle/>
          <a:p>
            <a:r>
              <a:rPr lang="en-US" b="1" dirty="0">
                <a:solidFill>
                  <a:schemeClr val="bg1"/>
                </a:solidFill>
                <a:effectLst>
                  <a:outerShdw blurRad="38100" dist="38100" dir="2700000" algn="tl">
                    <a:srgbClr val="000000">
                      <a:alpha val="43137"/>
                    </a:srgbClr>
                  </a:outerShdw>
                </a:effectLst>
              </a:rPr>
              <a:t>virtual fitting and styling solution</a:t>
            </a:r>
          </a:p>
          <a:p>
            <a:endParaRPr lang="en-US" dirty="0"/>
          </a:p>
        </p:txBody>
      </p:sp>
      <p:pic>
        <p:nvPicPr>
          <p:cNvPr id="10" name="Picture 9">
            <a:extLst>
              <a:ext uri="{FF2B5EF4-FFF2-40B4-BE49-F238E27FC236}">
                <a16:creationId xmlns:a16="http://schemas.microsoft.com/office/drawing/2014/main" id="{AB0D7E9B-8E27-47B3-AA38-D71293BEDBFB}"/>
              </a:ext>
            </a:extLst>
          </p:cNvPr>
          <p:cNvPicPr>
            <a:picLocks noChangeAspect="1"/>
          </p:cNvPicPr>
          <p:nvPr/>
        </p:nvPicPr>
        <p:blipFill rotWithShape="1">
          <a:blip r:embed="rId2"/>
          <a:srcRect t="32721" b="4573"/>
          <a:stretch/>
        </p:blipFill>
        <p:spPr>
          <a:xfrm>
            <a:off x="1" y="-609599"/>
            <a:ext cx="12192000" cy="5254170"/>
          </a:xfrm>
          <a:prstGeom prst="rect">
            <a:avLst/>
          </a:prstGeom>
        </p:spPr>
      </p:pic>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FC158BE-3134-4D36-8552-D540E12694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Flow Diagram (DFD)</a:t>
            </a:r>
          </a:p>
        </p:txBody>
      </p:sp>
      <p:pic>
        <p:nvPicPr>
          <p:cNvPr id="3" name="Picture 2">
            <a:extLst>
              <a:ext uri="{FF2B5EF4-FFF2-40B4-BE49-F238E27FC236}">
                <a16:creationId xmlns:a16="http://schemas.microsoft.com/office/drawing/2014/main" id="{FA7C888D-FA18-4CAF-AC93-AF8506105A2E}"/>
              </a:ext>
            </a:extLst>
          </p:cNvPr>
          <p:cNvPicPr>
            <a:picLocks noChangeAspect="1"/>
          </p:cNvPicPr>
          <p:nvPr/>
        </p:nvPicPr>
        <p:blipFill>
          <a:blip r:embed="rId2"/>
          <a:stretch>
            <a:fillRect/>
          </a:stretch>
        </p:blipFill>
        <p:spPr>
          <a:xfrm>
            <a:off x="1881274" y="83126"/>
            <a:ext cx="7295976" cy="4639837"/>
          </a:xfrm>
          <a:prstGeom prst="rect">
            <a:avLst/>
          </a:prstGeom>
        </p:spPr>
      </p:pic>
    </p:spTree>
    <p:extLst>
      <p:ext uri="{BB962C8B-B14F-4D97-AF65-F5344CB8AC3E}">
        <p14:creationId xmlns:p14="http://schemas.microsoft.com/office/powerpoint/2010/main" val="412479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70419-BD8C-41E3-A34A-291E52E04D8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 Diagram </a:t>
            </a:r>
          </a:p>
        </p:txBody>
      </p:sp>
      <p:pic>
        <p:nvPicPr>
          <p:cNvPr id="3" name="Picture 2">
            <a:extLst>
              <a:ext uri="{FF2B5EF4-FFF2-40B4-BE49-F238E27FC236}">
                <a16:creationId xmlns:a16="http://schemas.microsoft.com/office/drawing/2014/main" id="{EA6697AA-C153-4597-B185-1096169C3984}"/>
              </a:ext>
            </a:extLst>
          </p:cNvPr>
          <p:cNvPicPr>
            <a:picLocks noChangeAspect="1"/>
          </p:cNvPicPr>
          <p:nvPr/>
        </p:nvPicPr>
        <p:blipFill rotWithShape="1">
          <a:blip r:embed="rId2"/>
          <a:srcRect t="6077" b="5169"/>
          <a:stretch/>
        </p:blipFill>
        <p:spPr>
          <a:xfrm>
            <a:off x="2683010" y="0"/>
            <a:ext cx="6825980" cy="4728737"/>
          </a:xfrm>
          <a:prstGeom prst="rect">
            <a:avLst/>
          </a:prstGeom>
        </p:spPr>
      </p:pic>
    </p:spTree>
    <p:extLst>
      <p:ext uri="{BB962C8B-B14F-4D97-AF65-F5344CB8AC3E}">
        <p14:creationId xmlns:p14="http://schemas.microsoft.com/office/powerpoint/2010/main" val="206322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CF6249-E8D6-4E41-A28A-8BD088A675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Expected Outcomes</a:t>
            </a:r>
          </a:p>
        </p:txBody>
      </p:sp>
      <p:sp>
        <p:nvSpPr>
          <p:cNvPr id="9" name="Text Placeholder 8">
            <a:extLst>
              <a:ext uri="{FF2B5EF4-FFF2-40B4-BE49-F238E27FC236}">
                <a16:creationId xmlns:a16="http://schemas.microsoft.com/office/drawing/2014/main" id="{AE28FCB2-F3A1-4EE3-96D7-1083CD8B3255}"/>
              </a:ext>
            </a:extLst>
          </p:cNvPr>
          <p:cNvSpPr>
            <a:spLocks noGrp="1"/>
          </p:cNvSpPr>
          <p:nvPr>
            <p:ph type="body" sz="quarter" idx="12"/>
          </p:nvPr>
        </p:nvSpPr>
        <p:spPr>
          <a:xfrm>
            <a:off x="5804427" y="2555668"/>
            <a:ext cx="978568" cy="419787"/>
          </a:xfrm>
        </p:spPr>
        <p:txBody>
          <a:bodyPr>
            <a:normAutofit/>
          </a:bodyPr>
          <a:lstStyle/>
          <a:p>
            <a:r>
              <a:rPr lang="en-IN" dirty="0"/>
              <a:t>P</a:t>
            </a:r>
            <a:r>
              <a:rPr lang="en-US" dirty="0" err="1"/>
              <a:t>rocess</a:t>
            </a:r>
            <a:endParaRPr lang="en-US" dirty="0"/>
          </a:p>
        </p:txBody>
      </p:sp>
      <p:sp>
        <p:nvSpPr>
          <p:cNvPr id="10" name="Text Placeholder 9">
            <a:extLst>
              <a:ext uri="{FF2B5EF4-FFF2-40B4-BE49-F238E27FC236}">
                <a16:creationId xmlns:a16="http://schemas.microsoft.com/office/drawing/2014/main" id="{A74285FD-F548-44F7-A6BD-D87551A30767}"/>
              </a:ext>
            </a:extLst>
          </p:cNvPr>
          <p:cNvSpPr>
            <a:spLocks noGrp="1"/>
          </p:cNvSpPr>
          <p:nvPr>
            <p:ph type="body" sz="quarter" idx="14"/>
          </p:nvPr>
        </p:nvSpPr>
        <p:spPr>
          <a:xfrm>
            <a:off x="9491812" y="2532070"/>
            <a:ext cx="903187" cy="466984"/>
          </a:xfrm>
        </p:spPr>
        <p:txBody>
          <a:bodyPr/>
          <a:lstStyle/>
          <a:p>
            <a:r>
              <a:rPr lang="en-US" dirty="0"/>
              <a:t>Output</a:t>
            </a:r>
          </a:p>
        </p:txBody>
      </p:sp>
      <p:sp>
        <p:nvSpPr>
          <p:cNvPr id="14" name="TextBox 13">
            <a:extLst>
              <a:ext uri="{FF2B5EF4-FFF2-40B4-BE49-F238E27FC236}">
                <a16:creationId xmlns:a16="http://schemas.microsoft.com/office/drawing/2014/main" id="{88081F08-4804-4152-826B-1BCADBD584A6}"/>
              </a:ext>
            </a:extLst>
          </p:cNvPr>
          <p:cNvSpPr txBox="1"/>
          <p:nvPr/>
        </p:nvSpPr>
        <p:spPr>
          <a:xfrm>
            <a:off x="876685" y="1566253"/>
            <a:ext cx="10834052" cy="646331"/>
          </a:xfrm>
          <a:prstGeom prst="rect">
            <a:avLst/>
          </a:prstGeom>
          <a:noFill/>
        </p:spPr>
        <p:txBody>
          <a:bodyPr wrap="square">
            <a:spAutoFit/>
          </a:bodyPr>
          <a:lstStyle/>
          <a:p>
            <a:pPr algn="l"/>
            <a:r>
              <a:rPr lang="en-US" sz="1800" dirty="0">
                <a:latin typeface="Times New Roman" panose="02020603050405020304" pitchFamily="18" charset="0"/>
                <a:cs typeface="Times New Roman" panose="02020603050405020304" pitchFamily="18" charset="0"/>
              </a:rPr>
              <a:t>The final output expecting as a 3d model of user with perfect outfit virtually .</a:t>
            </a:r>
          </a:p>
          <a:p>
            <a:pPr algn="l"/>
            <a:endParaRPr lang="en-US"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3D4AE7AB-F823-4CC7-BC18-DCCE320D137F}"/>
              </a:ext>
            </a:extLst>
          </p:cNvPr>
          <p:cNvPicPr>
            <a:picLocks noChangeAspect="1"/>
          </p:cNvPicPr>
          <p:nvPr/>
        </p:nvPicPr>
        <p:blipFill>
          <a:blip r:embed="rId2"/>
          <a:stretch>
            <a:fillRect/>
          </a:stretch>
        </p:blipFill>
        <p:spPr>
          <a:xfrm>
            <a:off x="5106785" y="3232488"/>
            <a:ext cx="1978429" cy="3355348"/>
          </a:xfrm>
          <a:prstGeom prst="rect">
            <a:avLst/>
          </a:prstGeom>
        </p:spPr>
      </p:pic>
      <p:pic>
        <p:nvPicPr>
          <p:cNvPr id="17" name="Picture 16">
            <a:extLst>
              <a:ext uri="{FF2B5EF4-FFF2-40B4-BE49-F238E27FC236}">
                <a16:creationId xmlns:a16="http://schemas.microsoft.com/office/drawing/2014/main" id="{DB4A6DC9-CB4F-476E-AF19-7A91D0AEA856}"/>
              </a:ext>
            </a:extLst>
          </p:cNvPr>
          <p:cNvPicPr>
            <a:picLocks noChangeAspect="1"/>
          </p:cNvPicPr>
          <p:nvPr/>
        </p:nvPicPr>
        <p:blipFill>
          <a:blip r:embed="rId3"/>
          <a:stretch>
            <a:fillRect/>
          </a:stretch>
        </p:blipFill>
        <p:spPr>
          <a:xfrm>
            <a:off x="7194781" y="4506070"/>
            <a:ext cx="768695" cy="381930"/>
          </a:xfrm>
          <a:prstGeom prst="rect">
            <a:avLst/>
          </a:prstGeom>
        </p:spPr>
      </p:pic>
      <p:pic>
        <p:nvPicPr>
          <p:cNvPr id="20" name="Picture 19">
            <a:extLst>
              <a:ext uri="{FF2B5EF4-FFF2-40B4-BE49-F238E27FC236}">
                <a16:creationId xmlns:a16="http://schemas.microsoft.com/office/drawing/2014/main" id="{3753BBC7-5D8E-467C-B615-825EA7ED51D0}"/>
              </a:ext>
            </a:extLst>
          </p:cNvPr>
          <p:cNvPicPr>
            <a:picLocks noChangeAspect="1"/>
          </p:cNvPicPr>
          <p:nvPr/>
        </p:nvPicPr>
        <p:blipFill>
          <a:blip r:embed="rId4"/>
          <a:stretch>
            <a:fillRect/>
          </a:stretch>
        </p:blipFill>
        <p:spPr>
          <a:xfrm>
            <a:off x="8073043" y="3232488"/>
            <a:ext cx="3740727" cy="3266902"/>
          </a:xfrm>
          <a:prstGeom prst="rect">
            <a:avLst/>
          </a:prstGeom>
        </p:spPr>
      </p:pic>
      <p:pic>
        <p:nvPicPr>
          <p:cNvPr id="22" name="Picture 21">
            <a:extLst>
              <a:ext uri="{FF2B5EF4-FFF2-40B4-BE49-F238E27FC236}">
                <a16:creationId xmlns:a16="http://schemas.microsoft.com/office/drawing/2014/main" id="{47D2B27A-84CF-4C03-BE7B-7252DEC339FD}"/>
              </a:ext>
            </a:extLst>
          </p:cNvPr>
          <p:cNvPicPr>
            <a:picLocks noChangeAspect="1"/>
          </p:cNvPicPr>
          <p:nvPr/>
        </p:nvPicPr>
        <p:blipFill>
          <a:blip r:embed="rId5"/>
          <a:stretch>
            <a:fillRect/>
          </a:stretch>
        </p:blipFill>
        <p:spPr>
          <a:xfrm>
            <a:off x="778307" y="3205977"/>
            <a:ext cx="2338283" cy="3293413"/>
          </a:xfrm>
          <a:prstGeom prst="rect">
            <a:avLst/>
          </a:prstGeom>
        </p:spPr>
      </p:pic>
      <p:sp>
        <p:nvSpPr>
          <p:cNvPr id="23" name="Text Placeholder 8">
            <a:extLst>
              <a:ext uri="{FF2B5EF4-FFF2-40B4-BE49-F238E27FC236}">
                <a16:creationId xmlns:a16="http://schemas.microsoft.com/office/drawing/2014/main" id="{D8DC69B9-354E-4701-8A7F-672FFA5BDF63}"/>
              </a:ext>
            </a:extLst>
          </p:cNvPr>
          <p:cNvSpPr txBox="1">
            <a:spLocks/>
          </p:cNvSpPr>
          <p:nvPr/>
        </p:nvSpPr>
        <p:spPr>
          <a:xfrm>
            <a:off x="1649282" y="2555668"/>
            <a:ext cx="878933" cy="419787"/>
          </a:xfrm>
          <a:prstGeom prst="rect">
            <a:avLst/>
          </a:prstGeom>
        </p:spPr>
        <p:txBody>
          <a:bodyPr vert="horz" lIns="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b="1" i="0" kern="1200">
                <a:solidFill>
                  <a:schemeClr val="bg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Input</a:t>
            </a:r>
          </a:p>
        </p:txBody>
      </p:sp>
      <p:pic>
        <p:nvPicPr>
          <p:cNvPr id="24" name="Picture 23">
            <a:extLst>
              <a:ext uri="{FF2B5EF4-FFF2-40B4-BE49-F238E27FC236}">
                <a16:creationId xmlns:a16="http://schemas.microsoft.com/office/drawing/2014/main" id="{84CC60BB-3F7A-4C1B-A194-104BDD32935F}"/>
              </a:ext>
            </a:extLst>
          </p:cNvPr>
          <p:cNvPicPr>
            <a:picLocks noChangeAspect="1"/>
          </p:cNvPicPr>
          <p:nvPr/>
        </p:nvPicPr>
        <p:blipFill>
          <a:blip r:embed="rId3"/>
          <a:stretch>
            <a:fillRect/>
          </a:stretch>
        </p:blipFill>
        <p:spPr>
          <a:xfrm>
            <a:off x="3734608" y="4506070"/>
            <a:ext cx="768695" cy="381930"/>
          </a:xfrm>
          <a:prstGeom prst="rect">
            <a:avLst/>
          </a:prstGeom>
        </p:spPr>
      </p:pic>
    </p:spTree>
    <p:extLst>
      <p:ext uri="{BB962C8B-B14F-4D97-AF65-F5344CB8AC3E}">
        <p14:creationId xmlns:p14="http://schemas.microsoft.com/office/powerpoint/2010/main" val="258410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5529B5-AB4C-4634-9271-E22509CF75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30 % Code Implement</a:t>
            </a:r>
          </a:p>
        </p:txBody>
      </p:sp>
      <p:pic>
        <p:nvPicPr>
          <p:cNvPr id="15" name="Picture Placeholder 14">
            <a:extLst>
              <a:ext uri="{FF2B5EF4-FFF2-40B4-BE49-F238E27FC236}">
                <a16:creationId xmlns:a16="http://schemas.microsoft.com/office/drawing/2014/main" id="{05433E4F-338E-42F1-9241-DA1E3086000B}"/>
              </a:ext>
            </a:extLst>
          </p:cNvPr>
          <p:cNvPicPr>
            <a:picLocks noGrp="1" noChangeAspect="1"/>
          </p:cNvPicPr>
          <p:nvPr>
            <p:ph type="pic" sz="quarter" idx="10"/>
          </p:nvPr>
        </p:nvPicPr>
        <p:blipFill>
          <a:blip r:embed="rId2"/>
          <a:srcRect t="13802" b="13802"/>
          <a:stretch>
            <a:fillRect/>
          </a:stretch>
        </p:blipFill>
        <p:spPr>
          <a:xfrm>
            <a:off x="0" y="-20425"/>
            <a:ext cx="12192000" cy="4618512"/>
          </a:xfrm>
        </p:spPr>
      </p:pic>
      <p:pic>
        <p:nvPicPr>
          <p:cNvPr id="17" name="Picture 16">
            <a:extLst>
              <a:ext uri="{FF2B5EF4-FFF2-40B4-BE49-F238E27FC236}">
                <a16:creationId xmlns:a16="http://schemas.microsoft.com/office/drawing/2014/main" id="{3FE93CCD-BAF2-4BED-B74F-572E79512625}"/>
              </a:ext>
            </a:extLst>
          </p:cNvPr>
          <p:cNvPicPr>
            <a:picLocks noChangeAspect="1"/>
          </p:cNvPicPr>
          <p:nvPr/>
        </p:nvPicPr>
        <p:blipFill rotWithShape="1">
          <a:blip r:embed="rId3"/>
          <a:srcRect/>
          <a:stretch/>
        </p:blipFill>
        <p:spPr>
          <a:xfrm>
            <a:off x="4581313" y="832200"/>
            <a:ext cx="3029373" cy="2962688"/>
          </a:xfrm>
          <a:prstGeom prst="rect">
            <a:avLst/>
          </a:prstGeom>
        </p:spPr>
      </p:pic>
    </p:spTree>
    <p:extLst>
      <p:ext uri="{BB962C8B-B14F-4D97-AF65-F5344CB8AC3E}">
        <p14:creationId xmlns:p14="http://schemas.microsoft.com/office/powerpoint/2010/main" val="156429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Abstract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a:xfrm>
            <a:off x="4155313" y="812801"/>
            <a:ext cx="4294206" cy="5299308"/>
          </a:xfrm>
        </p:spPr>
        <p:txBody>
          <a:bodyPr>
            <a:normAutofit/>
          </a:bodyPr>
          <a:lstStyle/>
          <a:p>
            <a:r>
              <a:rPr lang="en-US" sz="1800" dirty="0">
                <a:solidFill>
                  <a:srgbClr val="000000"/>
                </a:solidFill>
                <a:effectLst/>
                <a:latin typeface="TimesNewRomanPSMT"/>
              </a:rPr>
              <a:t>Users that shop for clothes online need to select the appropriate clothing size from available options. This can pose a problem since different brands define sizes (e.g., small, medium, large, etc.) differently.</a:t>
            </a:r>
          </a:p>
          <a:p>
            <a:r>
              <a:rPr lang="en-US" sz="1800" dirty="0">
                <a:solidFill>
                  <a:srgbClr val="000000"/>
                </a:solidFill>
                <a:effectLst/>
                <a:latin typeface="TimesNewRomanPSMT"/>
              </a:rPr>
              <a:t> This disclosure describes techniques that enable a user to measure body dimensions relevant to clothing size, e.g., chest, waist, inseam, etc., based on capturing images of the user. </a:t>
            </a:r>
          </a:p>
          <a:p>
            <a:r>
              <a:rPr lang="en-US" sz="1800" dirty="0">
                <a:solidFill>
                  <a:srgbClr val="000000"/>
                </a:solidFill>
                <a:effectLst/>
                <a:latin typeface="TimesNewRomanPSMT"/>
              </a:rPr>
              <a:t>The techniques can be implemented using the camera and the browser of the user’s device, such that clothing-size measurement and </a:t>
            </a:r>
            <a:r>
              <a:rPr lang="en-US" sz="1800" dirty="0">
                <a:solidFill>
                  <a:srgbClr val="000000"/>
                </a:solidFill>
                <a:latin typeface="TimesNewRomanPSMT"/>
              </a:rPr>
              <a:t>trial it to the model on clothing, style outfits and find their perfect fit.</a:t>
            </a:r>
            <a:br>
              <a:rPr lang="en-US" sz="1800" dirty="0">
                <a:solidFill>
                  <a:srgbClr val="000000"/>
                </a:solidFill>
                <a:latin typeface="TimesNewRomanPSMT"/>
              </a:rPr>
            </a:br>
            <a:endParaRPr lang="en-US" sz="1800" dirty="0">
              <a:solidFill>
                <a:srgbClr val="000000"/>
              </a:solidFill>
              <a:latin typeface="TimesNewRomanPSMT"/>
            </a:endParaRPr>
          </a:p>
          <a:p>
            <a:r>
              <a:rPr lang="en-US" sz="1800" dirty="0">
                <a:solidFill>
                  <a:srgbClr val="000000"/>
                </a:solidFill>
                <a:latin typeface="TimesNewRomanPSMT"/>
              </a:rPr>
              <a:t>Which will reduce returns and elevate your e-commerce experience</a:t>
            </a:r>
            <a:endParaRPr lang="en-US" dirty="0"/>
          </a:p>
        </p:txBody>
      </p:sp>
      <p:pic>
        <p:nvPicPr>
          <p:cNvPr id="12" name="Picture Placeholder 11" title="Decorative"/>
          <p:cNvPicPr>
            <a:picLocks noGrp="1" noChangeAspect="1"/>
          </p:cNvPicPr>
          <p:nvPr>
            <p:ph type="pic" sz="quarter" idx="12"/>
          </p:nvPr>
        </p:nvPicPr>
        <p:blipFill>
          <a:blip r:embed="rId2" cstate="email">
            <a:extLst>
              <a:ext uri="{28A0092B-C50C-407E-A947-70E740481C1C}">
                <a14:useLocalDpi xmlns:a14="http://schemas.microsoft.com/office/drawing/2010/main"/>
              </a:ext>
            </a:extLst>
          </a:blip>
          <a:srcRect/>
          <a:stretch>
            <a:fillRect/>
          </a:stretch>
        </p:blipFill>
        <p:spPr>
          <a:xfrm flipH="1">
            <a:off x="8634413" y="812800"/>
            <a:ext cx="3557587" cy="5232400"/>
          </a:xfrm>
        </p:spPr>
      </p:pic>
    </p:spTree>
    <p:extLst>
      <p:ext uri="{BB962C8B-B14F-4D97-AF65-F5344CB8AC3E}">
        <p14:creationId xmlns:p14="http://schemas.microsoft.com/office/powerpoint/2010/main" val="213011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p:txBody>
          <a:bodyPr/>
          <a:lstStyle/>
          <a:p>
            <a:pPr algn="just"/>
            <a:r>
              <a:rPr lang="en-US" sz="1600" dirty="0">
                <a:latin typeface="Times New Roman" panose="02020603050405020304" pitchFamily="18" charset="0"/>
                <a:cs typeface="Times New Roman" panose="02020603050405020304" pitchFamily="18" charset="0"/>
              </a:rPr>
              <a:t>We built web-base body scanning and measuring technology which enables to measurement of their body , get right size clothes and apply body data to wearing clothes virtually  which will reduces time by having virtual trail instead of having a real trail for clothes.</a:t>
            </a:r>
          </a:p>
          <a:p>
            <a:pPr algn="just"/>
            <a:r>
              <a:rPr lang="en-US" sz="1600" dirty="0">
                <a:latin typeface="Times New Roman" panose="02020603050405020304" pitchFamily="18" charset="0"/>
                <a:cs typeface="Times New Roman" panose="02020603050405020304" pitchFamily="18" charset="0"/>
              </a:rPr>
              <a:t>The project  providing a contactless and personalized fit experience for consumers, drive down returns and inventory, and apply body data to the apparel supply chain to create a more sustainable business model to help optimize processes, cut costs, and deliver better shopping experiences </a:t>
            </a:r>
          </a:p>
          <a:p>
            <a:pPr algn="just"/>
            <a:r>
              <a:rPr lang="en-US" sz="1600" dirty="0">
                <a:latin typeface="Times New Roman" panose="02020603050405020304" pitchFamily="18" charset="0"/>
                <a:cs typeface="Times New Roman" panose="02020603050405020304" pitchFamily="18" charset="0"/>
              </a:rPr>
              <a:t>Let your customers try on clothing, style outfits and find their perfect fit . Boost conversions, reduce returns and elevate your e-commerce experience</a:t>
            </a:r>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385210" y="728356"/>
            <a:ext cx="6435524" cy="1325563"/>
          </a:xfrm>
        </p:spPr>
        <p:txBody>
          <a:bodyPr/>
          <a:lstStyle/>
          <a:p>
            <a:r>
              <a:rPr lang="en-US" dirty="0"/>
              <a:t>Objectives</a:t>
            </a:r>
          </a:p>
        </p:txBody>
      </p:sp>
      <p:pic>
        <p:nvPicPr>
          <p:cNvPr id="11" name="Picture Placeholder 5">
            <a:extLst>
              <a:ext uri="{FF2B5EF4-FFF2-40B4-BE49-F238E27FC236}">
                <a16:creationId xmlns:a16="http://schemas.microsoft.com/office/drawing/2014/main" id="{86B032DB-186D-4463-811C-F1CE1E955573}"/>
              </a:ext>
              <a:ext uri="{C183D7F6-B498-43B3-948B-1728B52AA6E4}">
                <adec:decorative xmlns:adec="http://schemas.microsoft.com/office/drawing/2017/decorative" val="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347853" y="3311290"/>
            <a:ext cx="3868539" cy="3300395"/>
          </a:xfrm>
          <a:prstGeom prst="rect">
            <a:avLst/>
          </a:prstGeom>
        </p:spPr>
      </p:pic>
      <p:pic>
        <p:nvPicPr>
          <p:cNvPr id="12" name="Picture 11">
            <a:extLst>
              <a:ext uri="{FF2B5EF4-FFF2-40B4-BE49-F238E27FC236}">
                <a16:creationId xmlns:a16="http://schemas.microsoft.com/office/drawing/2014/main" id="{B47A1974-32D8-417D-AAB2-1CCEF352E8FF}"/>
              </a:ext>
            </a:extLst>
          </p:cNvPr>
          <p:cNvPicPr>
            <a:picLocks noChangeAspect="1"/>
          </p:cNvPicPr>
          <p:nvPr/>
        </p:nvPicPr>
        <p:blipFill>
          <a:blip r:embed="rId3"/>
          <a:stretch>
            <a:fillRect/>
          </a:stretch>
        </p:blipFill>
        <p:spPr>
          <a:xfrm>
            <a:off x="4216392" y="15943"/>
            <a:ext cx="7975608" cy="3190243"/>
          </a:xfrm>
          <a:prstGeom prst="rect">
            <a:avLst/>
          </a:prstGeom>
        </p:spPr>
      </p:pic>
    </p:spTree>
    <p:extLst>
      <p:ext uri="{BB962C8B-B14F-4D97-AF65-F5344CB8AC3E}">
        <p14:creationId xmlns:p14="http://schemas.microsoft.com/office/powerpoint/2010/main" val="4299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p:txBody>
          <a:bodyPr>
            <a:normAutofit/>
          </a:bodyPr>
          <a:lstStyle/>
          <a:p>
            <a:r>
              <a:rPr lang="en-US" dirty="0"/>
              <a:t>Existing System</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5359078" y="486073"/>
            <a:ext cx="6121722" cy="382749"/>
          </a:xfrm>
        </p:spPr>
        <p:txBody>
          <a:bodyPr/>
          <a:lstStyle/>
          <a:p>
            <a:r>
              <a:rPr lang="en-US" dirty="0"/>
              <a:t>  Body Measurement app</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359078" y="1030514"/>
            <a:ext cx="6121722" cy="1954819"/>
          </a:xfrm>
        </p:spPr>
        <p:txBody>
          <a:bodyPr>
            <a:normAutofit lnSpcReduction="10000"/>
          </a:bodyPr>
          <a:lstStyle/>
          <a:p>
            <a:pPr algn="just"/>
            <a:r>
              <a:rPr lang="en-US" sz="1800" dirty="0">
                <a:solidFill>
                  <a:srgbClr val="000000"/>
                </a:solidFill>
                <a:effectLst/>
                <a:latin typeface="TimesNewRomanPSMT"/>
              </a:rPr>
              <a:t>Although there is many app available based on Virtual Reality ( </a:t>
            </a:r>
            <a:r>
              <a:rPr lang="en-US" sz="1800" dirty="0">
                <a:solidFill>
                  <a:srgbClr val="000000"/>
                </a:solidFill>
                <a:latin typeface="TimesNewRomanPSMT"/>
              </a:rPr>
              <a:t>VR</a:t>
            </a:r>
            <a:r>
              <a:rPr lang="en-US" sz="1800" dirty="0">
                <a:solidFill>
                  <a:srgbClr val="000000"/>
                </a:solidFill>
                <a:effectLst/>
                <a:latin typeface="TimesNewRomanPSMT"/>
              </a:rPr>
              <a:t> )  augmented reality (AR) like GAP Inc which will  measure body size .But main disadvantage is that the user should download , installation, configuration, and activation by the user, which adds to and *the number of steps needed to finalize a purchase.  More over that ever user does not have device which support AR or VR technology </a:t>
            </a:r>
            <a:endParaRPr lang="en-US" dirty="0"/>
          </a:p>
        </p:txBody>
      </p:sp>
      <p:sp>
        <p:nvSpPr>
          <p:cNvPr id="9" name="Text Placeholder 8"/>
          <p:cNvSpPr>
            <a:spLocks noGrp="1"/>
          </p:cNvSpPr>
          <p:nvPr>
            <p:ph type="body" sz="quarter" idx="16"/>
          </p:nvPr>
        </p:nvSpPr>
        <p:spPr>
          <a:xfrm>
            <a:off x="671945" y="3653965"/>
            <a:ext cx="3085618" cy="2663707"/>
          </a:xfrm>
        </p:spPr>
        <p:txBody>
          <a:bodyPr>
            <a:normAutofit/>
          </a:bodyPr>
          <a:lstStyle/>
          <a:p>
            <a:r>
              <a:rPr lang="en-US" sz="1800" dirty="0">
                <a:solidFill>
                  <a:srgbClr val="000000"/>
                </a:solidFill>
                <a:latin typeface="TimesNewRomanPSMT"/>
              </a:rPr>
              <a:t>More over that every user does not have device which support AR or VR technology ,which may be big reason  that thought app are still not comes to market and not know by many people .</a:t>
            </a:r>
          </a:p>
          <a:p>
            <a:r>
              <a:rPr lang="en-US" sz="1800" dirty="0">
                <a:solidFill>
                  <a:srgbClr val="000000"/>
                </a:solidFill>
                <a:latin typeface="TimesNewRomanPSMT"/>
              </a:rPr>
              <a:t>In additionally VR need  hardware required  like VR Kit</a:t>
            </a:r>
          </a:p>
        </p:txBody>
      </p:sp>
      <p:pic>
        <p:nvPicPr>
          <p:cNvPr id="11" name="Picture Placeholder 10">
            <a:extLst>
              <a:ext uri="{FF2B5EF4-FFF2-40B4-BE49-F238E27FC236}">
                <a16:creationId xmlns:a16="http://schemas.microsoft.com/office/drawing/2014/main" id="{44478C95-E3BA-4A6D-8A5C-E8B183B9B760}"/>
              </a:ext>
            </a:extLst>
          </p:cNvPr>
          <p:cNvPicPr>
            <a:picLocks noGrp="1" noChangeAspect="1"/>
          </p:cNvPicPr>
          <p:nvPr>
            <p:ph type="pic" sz="quarter" idx="10"/>
          </p:nvPr>
        </p:nvPicPr>
        <p:blipFill>
          <a:blip r:embed="rId2"/>
          <a:srcRect l="22061" r="22061"/>
          <a:stretch>
            <a:fillRect/>
          </a:stretch>
        </p:blipFill>
        <p:spPr/>
      </p:pic>
    </p:spTree>
    <p:extLst>
      <p:ext uri="{BB962C8B-B14F-4D97-AF65-F5344CB8AC3E}">
        <p14:creationId xmlns:p14="http://schemas.microsoft.com/office/powerpoint/2010/main" val="26879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0240E2-270B-47F4-97C1-065A42CC2737}"/>
              </a:ext>
            </a:extLst>
          </p:cNvPr>
          <p:cNvSpPr>
            <a:spLocks noGrp="1"/>
          </p:cNvSpPr>
          <p:nvPr>
            <p:ph type="title"/>
          </p:nvPr>
        </p:nvSpPr>
        <p:spPr>
          <a:xfrm>
            <a:off x="4435800" y="268540"/>
            <a:ext cx="3686159" cy="1466055"/>
          </a:xfrm>
        </p:spPr>
        <p:txBody>
          <a:bodyPr/>
          <a:lstStyle/>
          <a:p>
            <a:r>
              <a:rPr lang="en-US" dirty="0">
                <a:latin typeface="Times New Roman" panose="02020603050405020304" pitchFamily="18" charset="0"/>
                <a:cs typeface="Times New Roman" panose="02020603050405020304" pitchFamily="18" charset="0"/>
              </a:rPr>
              <a:t>Proposed System</a:t>
            </a:r>
          </a:p>
        </p:txBody>
      </p:sp>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a:xfrm>
            <a:off x="4344361" y="1024790"/>
            <a:ext cx="3686159" cy="5751929"/>
          </a:xfrm>
        </p:spPr>
        <p:txBody>
          <a:bodyPr>
            <a:normAutofit/>
          </a:bodyPr>
          <a:lstStyle/>
          <a:p>
            <a:pPr algn="just"/>
            <a:r>
              <a:rPr lang="en-US" sz="1400" dirty="0">
                <a:latin typeface="Times New Roman" panose="02020603050405020304" pitchFamily="18" charset="0"/>
                <a:cs typeface="Times New Roman" panose="02020603050405020304" pitchFamily="18" charset="0"/>
              </a:rPr>
              <a:t>To over come the above proble</a:t>
            </a:r>
            <a:r>
              <a:rPr lang="en-US" dirty="0">
                <a:latin typeface="Times New Roman" panose="02020603050405020304" pitchFamily="18" charset="0"/>
                <a:cs typeface="Times New Roman" panose="02020603050405020304" pitchFamily="18" charset="0"/>
              </a:rPr>
              <a:t>m </a:t>
            </a:r>
            <a:r>
              <a:rPr lang="en-US" sz="1400" dirty="0">
                <a:latin typeface="Times New Roman" panose="02020603050405020304" pitchFamily="18" charset="0"/>
                <a:cs typeface="Times New Roman" panose="02020603050405020304" pitchFamily="18" charset="0"/>
              </a:rPr>
              <a:t>We are built web-base body scanning System </a:t>
            </a:r>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which mean platform independent so android , </a:t>
            </a:r>
            <a:r>
              <a:rPr lang="en-US" dirty="0">
                <a:latin typeface="Times New Roman" panose="02020603050405020304" pitchFamily="18" charset="0"/>
                <a:cs typeface="Times New Roman" panose="02020603050405020304" pitchFamily="18" charset="0"/>
              </a:rPr>
              <a:t>IOS ,Windows ,Linux ,mac etc., user can use it by just few clicks.</a:t>
            </a:r>
          </a:p>
          <a:p>
            <a:pPr algn="just"/>
            <a:r>
              <a:rPr lang="en-US" dirty="0">
                <a:latin typeface="Times New Roman" panose="02020603050405020304" pitchFamily="18" charset="0"/>
                <a:cs typeface="Times New Roman" panose="02020603050405020304" pitchFamily="18" charset="0"/>
              </a:rPr>
              <a:t>More over we create a model which have same size and color of the user to wear the cloth’s virtually  , Which will help the user to get an rough Idea How  he/she will look after they wear it.</a:t>
            </a:r>
          </a:p>
          <a:p>
            <a:pPr algn="just"/>
            <a:r>
              <a:rPr lang="en-US" dirty="0">
                <a:latin typeface="Times New Roman" panose="02020603050405020304" pitchFamily="18" charset="0"/>
                <a:cs typeface="Times New Roman" panose="02020603050405020304" pitchFamily="18" charset="0"/>
              </a:rPr>
              <a:t>Over 37% of return can be minimize by our proposed system  which mean in e-commers business of cloth the user   was return the product due to size barrios and  the design of cloth was not suit for them .</a:t>
            </a:r>
          </a:p>
          <a:p>
            <a:pPr algn="just"/>
            <a:r>
              <a:rPr lang="en-US" dirty="0">
                <a:latin typeface="Times New Roman" panose="02020603050405020304" pitchFamily="18" charset="0"/>
                <a:cs typeface="Times New Roman" panose="02020603050405020304" pitchFamily="18" charset="0"/>
              </a:rPr>
              <a:t>Another benefit over the Existing System is that every time the uses should take the phot which make him uncomfortable  ,But in proposed system use store their data once and used for many time.</a:t>
            </a:r>
          </a:p>
          <a:p>
            <a:pPr algn="just"/>
            <a:r>
              <a:rPr lang="en-US" dirty="0">
                <a:latin typeface="Times New Roman" panose="02020603050405020304" pitchFamily="18" charset="0"/>
                <a:cs typeface="Times New Roman" panose="02020603050405020304" pitchFamily="18" charset="0"/>
              </a:rPr>
              <a:t>Due to virtual trial  the cloth are maintain hygienic , which lead to minimize the spread of infection or virus especially corona virus .</a:t>
            </a:r>
          </a:p>
        </p:txBody>
      </p:sp>
      <p:pic>
        <p:nvPicPr>
          <p:cNvPr id="13" name="Picture Placeholder 12">
            <a:extLst>
              <a:ext uri="{FF2B5EF4-FFF2-40B4-BE49-F238E27FC236}">
                <a16:creationId xmlns:a16="http://schemas.microsoft.com/office/drawing/2014/main" id="{1A908D56-8331-4886-98C8-62A0F50CD499}"/>
              </a:ext>
            </a:extLst>
          </p:cNvPr>
          <p:cNvPicPr>
            <a:picLocks noGrp="1" noChangeAspect="1"/>
          </p:cNvPicPr>
          <p:nvPr>
            <p:ph type="pic" sz="quarter" idx="17"/>
          </p:nvPr>
        </p:nvPicPr>
        <p:blipFill>
          <a:blip r:embed="rId2"/>
          <a:srcRect l="36472" r="36472"/>
          <a:stretch>
            <a:fillRect/>
          </a:stretch>
        </p:blipFill>
        <p:spPr/>
      </p:pic>
      <p:pic>
        <p:nvPicPr>
          <p:cNvPr id="19" name="Picture Placeholder 18">
            <a:extLst>
              <a:ext uri="{FF2B5EF4-FFF2-40B4-BE49-F238E27FC236}">
                <a16:creationId xmlns:a16="http://schemas.microsoft.com/office/drawing/2014/main" id="{3F8F3A8D-8880-426A-A209-C16DDF63AB57}"/>
              </a:ext>
            </a:extLst>
          </p:cNvPr>
          <p:cNvPicPr>
            <a:picLocks noGrp="1" noChangeAspect="1"/>
          </p:cNvPicPr>
          <p:nvPr>
            <p:ph type="pic" sz="quarter" idx="16"/>
          </p:nvPr>
        </p:nvPicPr>
        <p:blipFill>
          <a:blip r:embed="rId3"/>
          <a:srcRect l="27109" r="27109"/>
          <a:stretch>
            <a:fillRect/>
          </a:stretch>
        </p:blipFill>
        <p:spPr/>
      </p:pic>
    </p:spTree>
    <p:extLst>
      <p:ext uri="{BB962C8B-B14F-4D97-AF65-F5344CB8AC3E}">
        <p14:creationId xmlns:p14="http://schemas.microsoft.com/office/powerpoint/2010/main" val="288594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6E417A06-BAB8-4098-8B9F-63CCC42F9546}"/>
              </a:ext>
            </a:extLst>
          </p:cNvPr>
          <p:cNvPicPr>
            <a:picLocks noChangeAspect="1"/>
          </p:cNvPicPr>
          <p:nvPr/>
        </p:nvPicPr>
        <p:blipFill>
          <a:blip r:embed="rId2"/>
          <a:stretch>
            <a:fillRect/>
          </a:stretch>
        </p:blipFill>
        <p:spPr>
          <a:xfrm>
            <a:off x="2265680" y="554006"/>
            <a:ext cx="8437880" cy="6333374"/>
          </a:xfrm>
          <a:prstGeom prst="rect">
            <a:avLst/>
          </a:prstGeom>
        </p:spPr>
      </p:pic>
      <p:sp>
        <p:nvSpPr>
          <p:cNvPr id="27" name="Rectangle 26">
            <a:extLst>
              <a:ext uri="{FF2B5EF4-FFF2-40B4-BE49-F238E27FC236}">
                <a16:creationId xmlns:a16="http://schemas.microsoft.com/office/drawing/2014/main" id="{2746EA31-697C-4DAF-A4D8-9B2C72B59B9E}"/>
              </a:ext>
            </a:extLst>
          </p:cNvPr>
          <p:cNvSpPr/>
          <p:nvPr/>
        </p:nvSpPr>
        <p:spPr>
          <a:xfrm>
            <a:off x="0" y="0"/>
            <a:ext cx="8950960" cy="96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F61A19A2-3F12-41C7-AC41-A967FE54DC87}"/>
              </a:ext>
            </a:extLst>
          </p:cNvPr>
          <p:cNvSpPr>
            <a:spLocks noGrp="1"/>
          </p:cNvSpPr>
          <p:nvPr>
            <p:ph type="title" idx="4294967295"/>
          </p:nvPr>
        </p:nvSpPr>
        <p:spPr>
          <a:xfrm>
            <a:off x="0" y="462598"/>
            <a:ext cx="8716963" cy="822325"/>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Architectural Design for Proposed System</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92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476CB8EF-4559-4781-A2B4-10E3421AB8C0}"/>
              </a:ext>
            </a:extLst>
          </p:cNvPr>
          <p:cNvPicPr>
            <a:picLocks noGrp="1" noChangeAspect="1"/>
          </p:cNvPicPr>
          <p:nvPr>
            <p:ph type="pic" sz="quarter" idx="12"/>
          </p:nvPr>
        </p:nvPicPr>
        <p:blipFill>
          <a:blip r:embed="rId2"/>
          <a:srcRect l="14201" r="14201"/>
          <a:stretch>
            <a:fillRect/>
          </a:stretch>
        </p:blipFill>
        <p:spPr>
          <a:xfrm>
            <a:off x="0" y="-101600"/>
            <a:ext cx="4910666" cy="6858000"/>
          </a:xfrm>
        </p:spPr>
      </p:pic>
      <p:sp>
        <p:nvSpPr>
          <p:cNvPr id="6" name="Text Placeholder 5">
            <a:extLst>
              <a:ext uri="{FF2B5EF4-FFF2-40B4-BE49-F238E27FC236}">
                <a16:creationId xmlns:a16="http://schemas.microsoft.com/office/drawing/2014/main" id="{95171B7B-32DF-4D1D-818C-59A5434EEA89}"/>
              </a:ext>
            </a:extLst>
          </p:cNvPr>
          <p:cNvSpPr>
            <a:spLocks noGrp="1"/>
          </p:cNvSpPr>
          <p:nvPr>
            <p:ph type="body" sz="quarter" idx="13"/>
          </p:nvPr>
        </p:nvSpPr>
        <p:spPr>
          <a:xfrm>
            <a:off x="6295131" y="2571750"/>
            <a:ext cx="4801847" cy="755650"/>
          </a:xfrm>
        </p:spPr>
        <p:txBody>
          <a:bodyPr/>
          <a:lstStyle/>
          <a:p>
            <a:r>
              <a:rPr lang="en-US" dirty="0">
                <a:latin typeface="Times New Roman" panose="02020603050405020304" pitchFamily="18" charset="0"/>
                <a:cs typeface="Times New Roman" panose="02020603050405020304" pitchFamily="18" charset="0"/>
              </a:rPr>
              <a:t>Gather Measurement ( Manually , RCM [Scanning])</a:t>
            </a:r>
          </a:p>
        </p:txBody>
      </p:sp>
      <p:sp>
        <p:nvSpPr>
          <p:cNvPr id="7" name="Text Placeholder 6">
            <a:extLst>
              <a:ext uri="{FF2B5EF4-FFF2-40B4-BE49-F238E27FC236}">
                <a16:creationId xmlns:a16="http://schemas.microsoft.com/office/drawing/2014/main" id="{846A3069-8AAE-4455-BD11-BDCD51B13E95}"/>
              </a:ext>
            </a:extLst>
          </p:cNvPr>
          <p:cNvSpPr>
            <a:spLocks noGrp="1"/>
          </p:cNvSpPr>
          <p:nvPr>
            <p:ph type="body" sz="quarter" idx="14"/>
          </p:nvPr>
        </p:nvSpPr>
        <p:spPr>
          <a:xfrm>
            <a:off x="6366845" y="3951765"/>
            <a:ext cx="4801847" cy="755650"/>
          </a:xfrm>
        </p:spPr>
        <p:txBody>
          <a:bodyPr/>
          <a:lstStyle/>
          <a:p>
            <a:r>
              <a:rPr lang="en-US" dirty="0">
                <a:latin typeface="Times New Roman" panose="02020603050405020304" pitchFamily="18" charset="0"/>
                <a:cs typeface="Times New Roman" panose="02020603050405020304" pitchFamily="18" charset="0"/>
              </a:rPr>
              <a:t>Create Model (Human ,Product)</a:t>
            </a:r>
          </a:p>
        </p:txBody>
      </p:sp>
      <p:sp>
        <p:nvSpPr>
          <p:cNvPr id="8" name="Text Placeholder 7">
            <a:extLst>
              <a:ext uri="{FF2B5EF4-FFF2-40B4-BE49-F238E27FC236}">
                <a16:creationId xmlns:a16="http://schemas.microsoft.com/office/drawing/2014/main" id="{4CAC8332-7A51-45A8-8927-4EEEEFA1956B}"/>
              </a:ext>
            </a:extLst>
          </p:cNvPr>
          <p:cNvSpPr>
            <a:spLocks noGrp="1"/>
          </p:cNvSpPr>
          <p:nvPr>
            <p:ph type="body" sz="quarter" idx="15"/>
          </p:nvPr>
        </p:nvSpPr>
        <p:spPr>
          <a:xfrm>
            <a:off x="6366846" y="5368885"/>
            <a:ext cx="4801847" cy="755650"/>
          </a:xfrm>
        </p:spPr>
        <p:txBody>
          <a:bodyPr/>
          <a:lstStyle/>
          <a:p>
            <a:r>
              <a:rPr lang="en-US" dirty="0">
                <a:latin typeface="Times New Roman" panose="02020603050405020304" pitchFamily="18" charset="0"/>
                <a:cs typeface="Times New Roman" panose="02020603050405020304" pitchFamily="18" charset="0"/>
              </a:rPr>
              <a:t>Virtual trial</a:t>
            </a:r>
          </a:p>
        </p:txBody>
      </p:sp>
      <p:sp>
        <p:nvSpPr>
          <p:cNvPr id="10" name="Text Placeholder 9">
            <a:extLst>
              <a:ext uri="{FF2B5EF4-FFF2-40B4-BE49-F238E27FC236}">
                <a16:creationId xmlns:a16="http://schemas.microsoft.com/office/drawing/2014/main" id="{85D73E84-4790-4CA1-9311-C30C4C22541F}"/>
              </a:ext>
            </a:extLst>
          </p:cNvPr>
          <p:cNvSpPr>
            <a:spLocks noGrp="1"/>
          </p:cNvSpPr>
          <p:nvPr>
            <p:ph type="body" sz="quarter" idx="17"/>
          </p:nvPr>
        </p:nvSpPr>
        <p:spPr>
          <a:xfrm>
            <a:off x="5098304" y="1326590"/>
            <a:ext cx="798566" cy="755650"/>
          </a:xfrm>
        </p:spPr>
        <p:txBody>
          <a:bodyPr/>
          <a:lstStyle/>
          <a:p>
            <a:r>
              <a:rPr lang="en-US" dirty="0"/>
              <a:t>1</a:t>
            </a:r>
          </a:p>
        </p:txBody>
      </p:sp>
      <p:sp>
        <p:nvSpPr>
          <p:cNvPr id="11" name="Text Placeholder 10">
            <a:extLst>
              <a:ext uri="{FF2B5EF4-FFF2-40B4-BE49-F238E27FC236}">
                <a16:creationId xmlns:a16="http://schemas.microsoft.com/office/drawing/2014/main" id="{A4D3631A-1B16-42E2-8568-CC31365E7635}"/>
              </a:ext>
            </a:extLst>
          </p:cNvPr>
          <p:cNvSpPr>
            <a:spLocks noGrp="1"/>
          </p:cNvSpPr>
          <p:nvPr>
            <p:ph type="body" sz="quarter" idx="18"/>
          </p:nvPr>
        </p:nvSpPr>
        <p:spPr>
          <a:xfrm>
            <a:off x="5098304" y="2571750"/>
            <a:ext cx="798566" cy="755650"/>
          </a:xfrm>
        </p:spPr>
        <p:txBody>
          <a:bodyPr/>
          <a:lstStyle/>
          <a:p>
            <a:r>
              <a:rPr lang="en-US" dirty="0"/>
              <a:t>2</a:t>
            </a:r>
          </a:p>
        </p:txBody>
      </p:sp>
      <p:sp>
        <p:nvSpPr>
          <p:cNvPr id="12" name="Text Placeholder 11">
            <a:extLst>
              <a:ext uri="{FF2B5EF4-FFF2-40B4-BE49-F238E27FC236}">
                <a16:creationId xmlns:a16="http://schemas.microsoft.com/office/drawing/2014/main" id="{CC8C2F10-FFF9-4C78-BDC3-6DC3E528850E}"/>
              </a:ext>
            </a:extLst>
          </p:cNvPr>
          <p:cNvSpPr>
            <a:spLocks noGrp="1"/>
          </p:cNvSpPr>
          <p:nvPr>
            <p:ph type="body" sz="quarter" idx="19"/>
          </p:nvPr>
        </p:nvSpPr>
        <p:spPr>
          <a:xfrm>
            <a:off x="5084074" y="3977480"/>
            <a:ext cx="798566" cy="755650"/>
          </a:xfrm>
        </p:spPr>
        <p:txBody>
          <a:bodyPr/>
          <a:lstStyle/>
          <a:p>
            <a:r>
              <a:rPr lang="en-US" dirty="0"/>
              <a:t>3</a:t>
            </a:r>
          </a:p>
        </p:txBody>
      </p:sp>
      <p:sp>
        <p:nvSpPr>
          <p:cNvPr id="13" name="Text Placeholder 12">
            <a:extLst>
              <a:ext uri="{FF2B5EF4-FFF2-40B4-BE49-F238E27FC236}">
                <a16:creationId xmlns:a16="http://schemas.microsoft.com/office/drawing/2014/main" id="{324B5900-9262-4EB2-ACAB-91A40A2B7A47}"/>
              </a:ext>
            </a:extLst>
          </p:cNvPr>
          <p:cNvSpPr>
            <a:spLocks noGrp="1"/>
          </p:cNvSpPr>
          <p:nvPr>
            <p:ph type="body" sz="quarter" idx="20"/>
          </p:nvPr>
        </p:nvSpPr>
        <p:spPr>
          <a:xfrm>
            <a:off x="5072609" y="5222640"/>
            <a:ext cx="798566" cy="755650"/>
          </a:xfrm>
        </p:spPr>
        <p:txBody>
          <a:bodyPr/>
          <a:lstStyle/>
          <a:p>
            <a:r>
              <a:rPr lang="en-US" dirty="0"/>
              <a:t>4</a:t>
            </a:r>
          </a:p>
        </p:txBody>
      </p:sp>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a:xfrm>
            <a:off x="6542134" y="-146165"/>
            <a:ext cx="4307840" cy="1248876"/>
          </a:xfrm>
        </p:spPr>
        <p:txBody>
          <a:bodyPr>
            <a:normAutofit fontScale="90000"/>
          </a:bodyPr>
          <a:lstStyle/>
          <a:p>
            <a:r>
              <a:rPr lang="en-US" dirty="0">
                <a:latin typeface="Times New Roman" panose="02020603050405020304" pitchFamily="18" charset="0"/>
                <a:cs typeface="Times New Roman" panose="02020603050405020304" pitchFamily="18" charset="0"/>
              </a:rPr>
              <a:t>Modules  Split-Up </a:t>
            </a:r>
          </a:p>
        </p:txBody>
      </p:sp>
      <p:sp>
        <p:nvSpPr>
          <p:cNvPr id="15" name="Text Placeholder 5">
            <a:extLst>
              <a:ext uri="{FF2B5EF4-FFF2-40B4-BE49-F238E27FC236}">
                <a16:creationId xmlns:a16="http://schemas.microsoft.com/office/drawing/2014/main" id="{EFBD374C-BD18-4172-80CC-4771DC26B02B}"/>
              </a:ext>
            </a:extLst>
          </p:cNvPr>
          <p:cNvSpPr txBox="1">
            <a:spLocks/>
          </p:cNvSpPr>
          <p:nvPr/>
        </p:nvSpPr>
        <p:spPr>
          <a:xfrm>
            <a:off x="6366846" y="1384220"/>
            <a:ext cx="4801847"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Login</a:t>
            </a:r>
          </a:p>
        </p:txBody>
      </p:sp>
    </p:spTree>
    <p:extLst>
      <p:ext uri="{BB962C8B-B14F-4D97-AF65-F5344CB8AC3E}">
        <p14:creationId xmlns:p14="http://schemas.microsoft.com/office/powerpoint/2010/main" val="66019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a:xfrm>
            <a:off x="6502400" y="1159555"/>
            <a:ext cx="5232400" cy="5296700"/>
          </a:xfrm>
        </p:spPr>
        <p:txBody>
          <a:bodyPr>
            <a:normAutofit/>
          </a:bodyPr>
          <a:lstStyle/>
          <a:p>
            <a:pPr algn="just"/>
            <a:r>
              <a:rPr lang="en-US" dirty="0"/>
              <a:t>	</a:t>
            </a:r>
            <a:r>
              <a:rPr lang="en-US" sz="1800" dirty="0">
                <a:latin typeface="Times New Roman" panose="02020603050405020304" pitchFamily="18" charset="0"/>
                <a:cs typeface="Times New Roman" panose="02020603050405020304" pitchFamily="18" charset="0"/>
              </a:rPr>
              <a:t>BodyPix uses the convolutional neural network algorithm. We trained both a ResNet model and a MobileNet model. Although the </a:t>
            </a:r>
            <a:r>
              <a:rPr lang="en-US" sz="1800"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 based model is more accurate, this post concerns the MobileNet one which has been open-sourced for its ability to run efficiently on mobile devices and the standard consumer computers. </a:t>
            </a:r>
          </a:p>
          <a:p>
            <a:pPr algn="just"/>
            <a:r>
              <a:rPr lang="en-US" sz="1800" dirty="0">
                <a:latin typeface="Times New Roman" panose="02020603050405020304" pitchFamily="18" charset="0"/>
                <a:cs typeface="Times New Roman" panose="02020603050405020304" pitchFamily="18" charset="0"/>
              </a:rPr>
              <a:t>	At the core of BodyPix is an algorithm that performs body segmentation — or, in other words, performs a binary decision for each pixel of an input image to estimate whether that pixel belongs to a person or not</a:t>
            </a:r>
          </a:p>
          <a:p>
            <a:pPr algn="just"/>
            <a:r>
              <a:rPr lang="en-US" sz="1800" dirty="0">
                <a:latin typeface="Times New Roman" panose="02020603050405020304" pitchFamily="18" charset="0"/>
                <a:cs typeface="Times New Roman" panose="02020603050405020304" pitchFamily="18" charset="0"/>
              </a:rPr>
              <a:t>	To estimate the body part segmentation, we use the same MobileNet representation, but this time repeat the above process by predicting </a:t>
            </a:r>
            <a:r>
              <a:rPr lang="en-US" sz="1800" i="1" dirty="0">
                <a:latin typeface="Times New Roman" panose="02020603050405020304" pitchFamily="18" charset="0"/>
                <a:cs typeface="Times New Roman" panose="02020603050405020304" pitchFamily="18" charset="0"/>
              </a:rPr>
              <a:t>an additional twenty-four</a:t>
            </a:r>
            <a:r>
              <a:rPr lang="en-US" sz="1800" dirty="0">
                <a:latin typeface="Times New Roman" panose="02020603050405020304" pitchFamily="18" charset="0"/>
                <a:cs typeface="Times New Roman" panose="02020603050405020304" pitchFamily="18" charset="0"/>
              </a:rPr>
              <a:t> channel output tensor P where </a:t>
            </a:r>
            <a:r>
              <a:rPr lang="en-US" sz="1800" i="1" dirty="0">
                <a:latin typeface="Times New Roman" panose="02020603050405020304" pitchFamily="18" charset="0"/>
                <a:cs typeface="Times New Roman" panose="02020603050405020304" pitchFamily="18" charset="0"/>
              </a:rPr>
              <a:t>twenty-four</a:t>
            </a:r>
            <a:r>
              <a:rPr lang="en-US" sz="1800" dirty="0">
                <a:latin typeface="Times New Roman" panose="02020603050405020304" pitchFamily="18" charset="0"/>
                <a:cs typeface="Times New Roman" panose="02020603050405020304" pitchFamily="18" charset="0"/>
              </a:rPr>
              <a:t> is the number of body parts.</a:t>
            </a: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Algorithms</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2"/>
          </p:nvPr>
        </p:nvSpPr>
        <p:spPr/>
        <p:txBody>
          <a:bodyPr>
            <a:normAutofit/>
          </a:bodyPr>
          <a:lstStyle/>
          <a:p>
            <a:r>
              <a:rPr lang="en-US" dirty="0">
                <a:latin typeface="Times New Roman" panose="02020603050405020304" pitchFamily="18" charset="0"/>
                <a:cs typeface="Times New Roman" panose="02020603050405020304" pitchFamily="18" charset="0"/>
              </a:rPr>
              <a:t>Data Structure Techniques used with complexity</a:t>
            </a:r>
          </a:p>
        </p:txBody>
      </p:sp>
      <p:pic>
        <p:nvPicPr>
          <p:cNvPr id="41" name="Picture Placeholder 40" title="Decorative"/>
          <p:cNvPicPr>
            <a:picLocks noGrp="1" noChangeAspect="1"/>
          </p:cNvPicPr>
          <p:nvPr>
            <p:ph type="pic" sz="quarter" idx="14"/>
          </p:nvPr>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xfrm>
            <a:off x="8453367" y="401745"/>
            <a:ext cx="885235" cy="885235"/>
          </a:xfrm>
          <a:prstGeom prst="rect">
            <a:avLst/>
          </a:prstGeom>
        </p:spPr>
      </p:pic>
      <p:sp>
        <p:nvSpPr>
          <p:cNvPr id="26" name="TextBox 25">
            <a:extLst>
              <a:ext uri="{FF2B5EF4-FFF2-40B4-BE49-F238E27FC236}">
                <a16:creationId xmlns:a16="http://schemas.microsoft.com/office/drawing/2014/main" id="{B3D5256D-0DED-45B5-90C8-2E796DE89E6B}"/>
              </a:ext>
            </a:extLst>
          </p:cNvPr>
          <p:cNvSpPr txBox="1"/>
          <p:nvPr/>
        </p:nvSpPr>
        <p:spPr>
          <a:xfrm>
            <a:off x="660400" y="3598690"/>
            <a:ext cx="4754880" cy="923330"/>
          </a:xfrm>
          <a:prstGeom prst="rect">
            <a:avLst/>
          </a:prstGeom>
          <a:noFill/>
        </p:spPr>
        <p:txBody>
          <a:bodyPr wrap="square">
            <a:spAutoFit/>
          </a:bodyPr>
          <a:lstStyle/>
          <a:p>
            <a:pPr algn="just"/>
            <a:r>
              <a:rPr lang="en-US" sz="1800" dirty="0">
                <a:solidFill>
                  <a:schemeClr val="bg1"/>
                </a:solidFill>
                <a:latin typeface="Times New Roman" panose="02020603050405020304" pitchFamily="18" charset="0"/>
                <a:cs typeface="Times New Roman" panose="02020603050405020304" pitchFamily="18" charset="0"/>
              </a:rPr>
              <a:t>We using Body pix which is real-time person and body part segmentation in the browser using TensorFlow.js.</a:t>
            </a:r>
          </a:p>
        </p:txBody>
      </p:sp>
    </p:spTree>
    <p:extLst>
      <p:ext uri="{BB962C8B-B14F-4D97-AF65-F5344CB8AC3E}">
        <p14:creationId xmlns:p14="http://schemas.microsoft.com/office/powerpoint/2010/main" val="203260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p:txBody>
          <a:bodyPr>
            <a:normAutofit/>
          </a:bodyPr>
          <a:lstStyle/>
          <a:p>
            <a:r>
              <a:rPr lang="en-US" dirty="0"/>
              <a:t>ER </a:t>
            </a:r>
            <a:r>
              <a:rPr lang="en-US" dirty="0">
                <a:latin typeface="Times New Roman" panose="02020603050405020304" pitchFamily="18" charset="0"/>
                <a:cs typeface="Times New Roman" panose="02020603050405020304" pitchFamily="18" charset="0"/>
              </a:rPr>
              <a:t>Diagram</a:t>
            </a:r>
            <a:r>
              <a:rPr lang="en-US" dirty="0"/>
              <a:t> </a:t>
            </a:r>
          </a:p>
        </p:txBody>
      </p:sp>
      <p:pic>
        <p:nvPicPr>
          <p:cNvPr id="8" name="Picture 7">
            <a:extLst>
              <a:ext uri="{FF2B5EF4-FFF2-40B4-BE49-F238E27FC236}">
                <a16:creationId xmlns:a16="http://schemas.microsoft.com/office/drawing/2014/main" id="{396B8312-7F5C-46DA-BBD2-A35DF5B168D4}"/>
              </a:ext>
            </a:extLst>
          </p:cNvPr>
          <p:cNvPicPr>
            <a:picLocks noChangeAspect="1"/>
          </p:cNvPicPr>
          <p:nvPr/>
        </p:nvPicPr>
        <p:blipFill>
          <a:blip r:embed="rId2"/>
          <a:stretch>
            <a:fillRect/>
          </a:stretch>
        </p:blipFill>
        <p:spPr>
          <a:xfrm>
            <a:off x="2026509" y="0"/>
            <a:ext cx="8452022" cy="4703329"/>
          </a:xfrm>
          <a:prstGeom prst="rect">
            <a:avLst/>
          </a:prstGeom>
        </p:spPr>
      </p:pic>
    </p:spTree>
    <p:extLst>
      <p:ext uri="{BB962C8B-B14F-4D97-AF65-F5344CB8AC3E}">
        <p14:creationId xmlns:p14="http://schemas.microsoft.com/office/powerpoint/2010/main" val="4148056425"/>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sophisticated presentation</Template>
  <TotalTime>674</TotalTime>
  <Words>795</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Constantia</vt:lpstr>
      <vt:lpstr>Corbel</vt:lpstr>
      <vt:lpstr>Helvetica Light</vt:lpstr>
      <vt:lpstr>Raleway</vt:lpstr>
      <vt:lpstr>Times New Roman</vt:lpstr>
      <vt:lpstr>TimesNewRomanPSMT</vt:lpstr>
      <vt:lpstr>Office Theme</vt:lpstr>
      <vt:lpstr>VIRTUAL CLOTHING SYSTEM</vt:lpstr>
      <vt:lpstr>Abstract </vt:lpstr>
      <vt:lpstr>Objectives</vt:lpstr>
      <vt:lpstr>Existing System</vt:lpstr>
      <vt:lpstr>Proposed System</vt:lpstr>
      <vt:lpstr>Architectural Design for Proposed System </vt:lpstr>
      <vt:lpstr>Modules  Split-Up </vt:lpstr>
      <vt:lpstr>Algorithms</vt:lpstr>
      <vt:lpstr>ER Diagram </vt:lpstr>
      <vt:lpstr>Data Flow Diagram (DFD)</vt:lpstr>
      <vt:lpstr>Use Case Diagram </vt:lpstr>
      <vt:lpstr>Expected Outcomes</vt:lpstr>
      <vt:lpstr>30 % Code Implement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Prahlad  J Shenoy</dc:creator>
  <cp:lastModifiedBy>Prahlad  J Shenoy</cp:lastModifiedBy>
  <cp:revision>39</cp:revision>
  <dcterms:created xsi:type="dcterms:W3CDTF">2021-03-08T16:42:05Z</dcterms:created>
  <dcterms:modified xsi:type="dcterms:W3CDTF">2021-03-11T09:11:44Z</dcterms:modified>
</cp:coreProperties>
</file>