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 Light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 Light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 Light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 Light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 Light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 Light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 Light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 Light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5EB"/>
          </a:solidFill>
        </a:fill>
      </a:tcStyle>
    </a:wholeTbl>
    <a:band2H>
      <a:tcTxStyle b="def" i="def"/>
      <a:tcStyle>
        <a:tcBdr/>
        <a:fill>
          <a:solidFill>
            <a:srgbClr val="E8F2F5"/>
          </a:solidFill>
        </a:fill>
      </a:tcStyle>
    </a:band2H>
    <a:firstCol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0"/>
          </a:solidFill>
        </a:fill>
      </a:tcStyle>
    </a:wholeTbl>
    <a:band2H>
      <a:tcTxStyle b="def" i="def"/>
      <a:tcStyle>
        <a:tcBdr/>
        <a:fill>
          <a:solidFill>
            <a:srgbClr val="EFEEE9"/>
          </a:solidFill>
        </a:fill>
      </a:tcStyle>
    </a:band2H>
    <a:firstCol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E2DE"/>
          </a:solidFill>
        </a:fill>
      </a:tcStyle>
    </a:wholeTbl>
    <a:band2H>
      <a:tcTxStyle b="def" i="def"/>
      <a:tcStyle>
        <a:tcBdr/>
        <a:fill>
          <a:solidFill>
            <a:srgbClr val="ECF1EF"/>
          </a:solidFill>
        </a:fill>
      </a:tcStyle>
    </a:band2H>
    <a:firstCol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rlito"/>
          <a:ea typeface="Carlito"/>
          <a:cs typeface="Carli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rlito"/>
          <a:ea typeface="Carlito"/>
          <a:cs typeface="Carli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rlito"/>
          <a:ea typeface="Carlito"/>
          <a:cs typeface="Carlit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rlito"/>
          <a:ea typeface="Carlito"/>
          <a:cs typeface="Carlit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rlito"/>
          <a:ea typeface="Carlito"/>
          <a:cs typeface="Carlit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 Light"/>
      </a:defRPr>
    </a:lvl1pPr>
    <a:lvl2pPr indent="228600" defTabSz="457200" latinLnBrk="0">
      <a:defRPr sz="1200">
        <a:latin typeface="+mj-lt"/>
        <a:ea typeface="+mj-ea"/>
        <a:cs typeface="+mj-cs"/>
        <a:sym typeface="Calibri Light"/>
      </a:defRPr>
    </a:lvl2pPr>
    <a:lvl3pPr indent="457200" defTabSz="457200" latinLnBrk="0">
      <a:defRPr sz="1200">
        <a:latin typeface="+mj-lt"/>
        <a:ea typeface="+mj-ea"/>
        <a:cs typeface="+mj-cs"/>
        <a:sym typeface="Calibri Light"/>
      </a:defRPr>
    </a:lvl3pPr>
    <a:lvl4pPr indent="685800" defTabSz="457200" latinLnBrk="0">
      <a:defRPr sz="1200">
        <a:latin typeface="+mj-lt"/>
        <a:ea typeface="+mj-ea"/>
        <a:cs typeface="+mj-cs"/>
        <a:sym typeface="Calibri Light"/>
      </a:defRPr>
    </a:lvl4pPr>
    <a:lvl5pPr indent="914400" defTabSz="457200" latinLnBrk="0">
      <a:defRPr sz="1200">
        <a:latin typeface="+mj-lt"/>
        <a:ea typeface="+mj-ea"/>
        <a:cs typeface="+mj-cs"/>
        <a:sym typeface="Calibri Light"/>
      </a:defRPr>
    </a:lvl5pPr>
    <a:lvl6pPr indent="1143000" defTabSz="457200" latinLnBrk="0">
      <a:defRPr sz="1200">
        <a:latin typeface="+mj-lt"/>
        <a:ea typeface="+mj-ea"/>
        <a:cs typeface="+mj-cs"/>
        <a:sym typeface="Calibri Light"/>
      </a:defRPr>
    </a:lvl6pPr>
    <a:lvl7pPr indent="1371600" defTabSz="457200" latinLnBrk="0">
      <a:defRPr sz="1200">
        <a:latin typeface="+mj-lt"/>
        <a:ea typeface="+mj-ea"/>
        <a:cs typeface="+mj-cs"/>
        <a:sym typeface="Calibri Light"/>
      </a:defRPr>
    </a:lvl7pPr>
    <a:lvl8pPr indent="1600200" defTabSz="457200" latinLnBrk="0">
      <a:defRPr sz="1200">
        <a:latin typeface="+mj-lt"/>
        <a:ea typeface="+mj-ea"/>
        <a:cs typeface="+mj-cs"/>
        <a:sym typeface="Calibri Light"/>
      </a:defRPr>
    </a:lvl8pPr>
    <a:lvl9pPr indent="1828800" defTabSz="457200" latinLnBrk="0">
      <a:defRPr sz="1200">
        <a:latin typeface="+mj-lt"/>
        <a:ea typeface="+mj-ea"/>
        <a:cs typeface="+mj-cs"/>
        <a:sym typeface="Calibri Ligh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Naslovni diapozitiv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603504" y="770467"/>
            <a:ext cx="10782301" cy="3352802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667512" y="4206876"/>
            <a:ext cx="9228202" cy="164592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sz="320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sz="320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sz="320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603504" y="767419"/>
            <a:ext cx="10780777" cy="33558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8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667512" y="4204208"/>
            <a:ext cx="9226296" cy="164592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>
                <a:solidFill>
                  <a:srgbClr val="000000"/>
                </a:solidFill>
              </a:defRPr>
            </a:lvl1pPr>
            <a:lvl2pPr marL="0" indent="0">
              <a:buSzTx/>
              <a:buFontTx/>
              <a:buNone/>
              <a:defRPr sz="3200">
                <a:solidFill>
                  <a:srgbClr val="000000"/>
                </a:solidFill>
              </a:defRPr>
            </a:lvl2pPr>
            <a:lvl3pPr marL="0" indent="0">
              <a:buSzTx/>
              <a:buFontTx/>
              <a:buNone/>
              <a:defRPr sz="3200">
                <a:solidFill>
                  <a:srgbClr val="000000"/>
                </a:solidFill>
              </a:defRPr>
            </a:lvl3pPr>
            <a:lvl4pPr marL="0" indent="0">
              <a:buSzTx/>
              <a:buFontTx/>
              <a:buNone/>
              <a:defRPr sz="3200">
                <a:solidFill>
                  <a:srgbClr val="000000"/>
                </a:solidFill>
              </a:defRPr>
            </a:lvl4pPr>
            <a:lvl5pPr marL="0" indent="0">
              <a:buSzTx/>
              <a:buFontTx/>
              <a:buNone/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676655" y="1998134"/>
            <a:ext cx="4663443" cy="3767330"/>
          </a:xfrm>
          <a:prstGeom prst="rect">
            <a:avLst/>
          </a:prstGeom>
        </p:spPr>
        <p:txBody>
          <a:bodyPr/>
          <a:lstStyle>
            <a:lvl2pPr marL="416051" indent="-411480"/>
            <a:lvl3pPr marL="731519" indent="-731519"/>
            <a:lvl4pPr marL="1234439" indent="-1234439"/>
            <a:lvl5pPr marL="1645920" indent="-164592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676655" y="2040465"/>
            <a:ext cx="4663443" cy="72340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cap="all" sz="2200"/>
            </a:lvl1pPr>
            <a:lvl2pPr marL="0" indent="0">
              <a:buSzTx/>
              <a:buFontTx/>
              <a:buNone/>
              <a:defRPr cap="all" sz="2200"/>
            </a:lvl2pPr>
            <a:lvl3pPr marL="0" indent="0">
              <a:buSzTx/>
              <a:buFontTx/>
              <a:buNone/>
              <a:defRPr cap="all" sz="2200"/>
            </a:lvl3pPr>
            <a:lvl4pPr marL="0" indent="0">
              <a:buSzTx/>
              <a:buFontTx/>
              <a:buNone/>
              <a:defRPr cap="all" sz="2200"/>
            </a:lvl4pPr>
            <a:lvl5pPr marL="0" indent="0">
              <a:buSzTx/>
              <a:buFontTx/>
              <a:buNone/>
              <a:defRPr cap="all"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/>
          <p:nvPr>
            <p:ph type="body" sz="quarter" idx="21"/>
          </p:nvPr>
        </p:nvSpPr>
        <p:spPr>
          <a:xfrm>
            <a:off x="6007608" y="2038435"/>
            <a:ext cx="4663442" cy="722378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8261404" y="542282"/>
            <a:ext cx="3383282" cy="1920240"/>
          </a:xfrm>
          <a:prstGeom prst="rect">
            <a:avLst/>
          </a:prstGeom>
        </p:spPr>
        <p:txBody>
          <a:bodyPr anchor="b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</p:spPr>
        <p:txBody>
          <a:bodyPr/>
          <a:lstStyle>
            <a:lvl1pPr marL="91438" indent="-91438">
              <a:defRPr sz="3200"/>
            </a:lvl1pPr>
            <a:lvl2pPr marL="396457" indent="-391884">
              <a:defRPr sz="3200"/>
            </a:lvl2pPr>
            <a:lvl3pPr marL="731519" indent="-731519">
              <a:defRPr sz="3200"/>
            </a:lvl3pPr>
            <a:lvl4pPr marL="1316736" indent="-1316736">
              <a:defRPr sz="3200"/>
            </a:lvl4pPr>
            <a:lvl5pPr marL="1755648" indent="-1755648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Text Placeholder 3"/>
          <p:cNvSpPr/>
          <p:nvPr>
            <p:ph type="body" sz="quarter" idx="21"/>
          </p:nvPr>
        </p:nvSpPr>
        <p:spPr>
          <a:xfrm>
            <a:off x="8275980" y="2511811"/>
            <a:ext cx="3398521" cy="312698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slov in slik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649223" y="5418666"/>
            <a:ext cx="10780779" cy="61328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Picture Placeholder 2"/>
          <p:cNvSpPr/>
          <p:nvPr>
            <p:ph type="pic" idx="21"/>
          </p:nvPr>
        </p:nvSpPr>
        <p:spPr>
          <a:xfrm>
            <a:off x="0" y="0"/>
            <a:ext cx="12192000" cy="53309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676655" y="5909735"/>
            <a:ext cx="9229346" cy="5334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SzTx/>
              <a:buFontTx/>
              <a:buNone/>
              <a:defRPr sz="1400"/>
            </a:lvl1pPr>
            <a:lvl2pPr marL="0" indent="0">
              <a:lnSpc>
                <a:spcPct val="90000"/>
              </a:lnSpc>
              <a:buSzTx/>
              <a:buFontTx/>
              <a:buNone/>
              <a:defRPr sz="1400"/>
            </a:lvl2pPr>
            <a:lvl3pPr marL="0" indent="0">
              <a:lnSpc>
                <a:spcPct val="90000"/>
              </a:lnSpc>
              <a:buSzTx/>
              <a:buFontTx/>
              <a:buNone/>
              <a:defRPr sz="1400"/>
            </a:lvl3pPr>
            <a:lvl4pPr marL="0" indent="0">
              <a:lnSpc>
                <a:spcPct val="90000"/>
              </a:lnSpc>
              <a:buSzTx/>
              <a:buFontTx/>
              <a:buNone/>
              <a:defRPr sz="1400"/>
            </a:lvl4pPr>
            <a:lvl5pPr marL="0" indent="0">
              <a:lnSpc>
                <a:spcPct val="90000"/>
              </a:lnSpc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57223" y="499532"/>
            <a:ext cx="10772776" cy="165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76655" y="2011678"/>
            <a:ext cx="10753726" cy="376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0259885" y="5870514"/>
            <a:ext cx="1430123" cy="14029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r">
              <a:defRPr sz="10300">
                <a:solidFill>
                  <a:schemeClr val="accent1">
                    <a:alpha val="25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5400" u="none">
          <a:solidFill>
            <a:schemeClr val="accent1"/>
          </a:solidFill>
          <a:uFillTx/>
          <a:latin typeface="+mj-lt"/>
          <a:ea typeface="+mj-ea"/>
          <a:cs typeface="+mj-cs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5400" u="none">
          <a:solidFill>
            <a:schemeClr val="accent1"/>
          </a:solidFill>
          <a:uFillTx/>
          <a:latin typeface="+mj-lt"/>
          <a:ea typeface="+mj-ea"/>
          <a:cs typeface="+mj-cs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5400" u="none">
          <a:solidFill>
            <a:schemeClr val="accent1"/>
          </a:solidFill>
          <a:uFillTx/>
          <a:latin typeface="+mj-lt"/>
          <a:ea typeface="+mj-ea"/>
          <a:cs typeface="+mj-cs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5400" u="none">
          <a:solidFill>
            <a:schemeClr val="accent1"/>
          </a:solidFill>
          <a:uFillTx/>
          <a:latin typeface="+mj-lt"/>
          <a:ea typeface="+mj-ea"/>
          <a:cs typeface="+mj-cs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5400" u="none">
          <a:solidFill>
            <a:schemeClr val="accent1"/>
          </a:solidFill>
          <a:uFillTx/>
          <a:latin typeface="+mj-lt"/>
          <a:ea typeface="+mj-ea"/>
          <a:cs typeface="+mj-cs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5400" u="none">
          <a:solidFill>
            <a:schemeClr val="accent1"/>
          </a:solidFill>
          <a:uFillTx/>
          <a:latin typeface="+mj-lt"/>
          <a:ea typeface="+mj-ea"/>
          <a:cs typeface="+mj-cs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5400" u="none">
          <a:solidFill>
            <a:schemeClr val="accent1"/>
          </a:solidFill>
          <a:uFillTx/>
          <a:latin typeface="+mj-lt"/>
          <a:ea typeface="+mj-ea"/>
          <a:cs typeface="+mj-cs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5400" u="none">
          <a:solidFill>
            <a:schemeClr val="accent1"/>
          </a:solidFill>
          <a:uFillTx/>
          <a:latin typeface="+mj-lt"/>
          <a:ea typeface="+mj-ea"/>
          <a:cs typeface="+mj-cs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5400" u="none">
          <a:solidFill>
            <a:schemeClr val="accent1"/>
          </a:solidFill>
          <a:uFillTx/>
          <a:latin typeface="+mj-lt"/>
          <a:ea typeface="+mj-ea"/>
          <a:cs typeface="+mj-cs"/>
          <a:sym typeface="Calibri Light"/>
        </a:defRPr>
      </a:lvl9pPr>
    </p:titleStyle>
    <p:bodyStyle>
      <a:lvl1pPr marL="91438" marR="0" indent="-91438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b="0" baseline="0" cap="none" i="0" spc="0" strike="noStrike" sz="2400" u="none">
          <a:solidFill>
            <a:srgbClr val="262626"/>
          </a:solidFill>
          <a:uFillTx/>
          <a:latin typeface="+mj-lt"/>
          <a:ea typeface="+mj-ea"/>
          <a:cs typeface="+mj-cs"/>
          <a:sym typeface="Calibri Light"/>
        </a:defRPr>
      </a:lvl1pPr>
      <a:lvl2pPr marL="347472" marR="0" indent="-342900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b="0" baseline="0" cap="none" i="0" spc="0" strike="noStrike" sz="2400" u="none">
          <a:solidFill>
            <a:srgbClr val="262626"/>
          </a:solidFill>
          <a:uFillTx/>
          <a:latin typeface="+mj-lt"/>
          <a:ea typeface="+mj-ea"/>
          <a:cs typeface="+mj-cs"/>
          <a:sym typeface="Calibri Light"/>
        </a:defRPr>
      </a:lvl2pPr>
      <a:lvl3pPr marL="658368" marR="0" indent="-658368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b="0" baseline="0" cap="none" i="0" spc="0" strike="noStrike" sz="2400" u="none">
          <a:solidFill>
            <a:srgbClr val="262626"/>
          </a:solidFill>
          <a:uFillTx/>
          <a:latin typeface="+mj-lt"/>
          <a:ea typeface="+mj-ea"/>
          <a:cs typeface="+mj-cs"/>
          <a:sym typeface="Calibri Light"/>
        </a:defRPr>
      </a:lvl3pPr>
      <a:lvl4pPr marL="1097280" marR="0" indent="-1097280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b="0" baseline="0" cap="none" i="0" spc="0" strike="noStrike" sz="2400" u="none">
          <a:solidFill>
            <a:srgbClr val="262626"/>
          </a:solidFill>
          <a:uFillTx/>
          <a:latin typeface="+mj-lt"/>
          <a:ea typeface="+mj-ea"/>
          <a:cs typeface="+mj-cs"/>
          <a:sym typeface="Calibri Light"/>
        </a:defRPr>
      </a:lvl4pPr>
      <a:lvl5pPr marL="1463039" marR="0" indent="-1463039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b="0" baseline="0" cap="none" i="0" spc="0" strike="noStrike" sz="2400" u="none">
          <a:solidFill>
            <a:srgbClr val="262626"/>
          </a:solidFill>
          <a:uFillTx/>
          <a:latin typeface="+mj-lt"/>
          <a:ea typeface="+mj-ea"/>
          <a:cs typeface="+mj-cs"/>
          <a:sym typeface="Calibri Light"/>
        </a:defRPr>
      </a:lvl5pPr>
      <a:lvl6pPr marL="1276200" marR="0" indent="-304800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b="0" baseline="0" cap="none" i="0" spc="0" strike="noStrike" sz="2400" u="none">
          <a:solidFill>
            <a:srgbClr val="262626"/>
          </a:solidFill>
          <a:uFillTx/>
          <a:latin typeface="+mj-lt"/>
          <a:ea typeface="+mj-ea"/>
          <a:cs typeface="+mj-cs"/>
          <a:sym typeface="Calibri Light"/>
        </a:defRPr>
      </a:lvl6pPr>
      <a:lvl7pPr marL="1476200" marR="0" indent="-304800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b="0" baseline="0" cap="none" i="0" spc="0" strike="noStrike" sz="2400" u="none">
          <a:solidFill>
            <a:srgbClr val="262626"/>
          </a:solidFill>
          <a:uFillTx/>
          <a:latin typeface="+mj-lt"/>
          <a:ea typeface="+mj-ea"/>
          <a:cs typeface="+mj-cs"/>
          <a:sym typeface="Calibri Light"/>
        </a:defRPr>
      </a:lvl7pPr>
      <a:lvl8pPr marL="1676200" marR="0" indent="-304800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b="0" baseline="0" cap="none" i="0" spc="0" strike="noStrike" sz="2400" u="none">
          <a:solidFill>
            <a:srgbClr val="262626"/>
          </a:solidFill>
          <a:uFillTx/>
          <a:latin typeface="+mj-lt"/>
          <a:ea typeface="+mj-ea"/>
          <a:cs typeface="+mj-cs"/>
          <a:sym typeface="Calibri Light"/>
        </a:defRPr>
      </a:lvl8pPr>
      <a:lvl9pPr marL="1876200" marR="0" indent="-304800" algn="l" defTabSz="914400" rtl="0" latinLnBrk="0">
        <a:lnSpc>
          <a:spcPct val="85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 "/>
        <a:tabLst/>
        <a:defRPr b="0" baseline="0" cap="none" i="0" spc="0" strike="noStrike" sz="2400" u="none">
          <a:solidFill>
            <a:srgbClr val="262626"/>
          </a:solidFill>
          <a:uFillTx/>
          <a:latin typeface="+mj-lt"/>
          <a:ea typeface="+mj-ea"/>
          <a:cs typeface="+mj-cs"/>
          <a:sym typeface="Calibri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3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3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3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3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3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3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3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3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3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heroku.com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Naslov 1"/>
          <p:cNvSpPr txBox="1"/>
          <p:nvPr>
            <p:ph type="ctrTitle"/>
          </p:nvPr>
        </p:nvSpPr>
        <p:spPr>
          <a:xfrm>
            <a:off x="603504" y="770466"/>
            <a:ext cx="10782301" cy="3352803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Nonogram</a:t>
            </a:r>
          </a:p>
        </p:txBody>
      </p:sp>
      <p:sp>
        <p:nvSpPr>
          <p:cNvPr id="97" name="Podnaslov 2"/>
          <p:cNvSpPr txBox="1"/>
          <p:nvPr>
            <p:ph type="subTitle" sz="quarter" idx="1"/>
          </p:nvPr>
        </p:nvSpPr>
        <p:spPr>
          <a:xfrm>
            <a:off x="667510" y="4206876"/>
            <a:ext cx="9228205" cy="1645922"/>
          </a:xfrm>
          <a:prstGeom prst="rect">
            <a:avLst/>
          </a:prstGeom>
        </p:spPr>
        <p:txBody>
          <a:bodyPr/>
          <a:lstStyle/>
          <a:p>
            <a:pPr/>
            <a:r>
              <a:t>Izdelali: Nejc Podvratnik, Juš Osojnik, Grega Rubin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Naslov 1"/>
          <p:cNvSpPr txBox="1"/>
          <p:nvPr>
            <p:ph type="title"/>
          </p:nvPr>
        </p:nvSpPr>
        <p:spPr>
          <a:xfrm>
            <a:off x="657223" y="499532"/>
            <a:ext cx="10772776" cy="165819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Označevanje Ploščic</a:t>
            </a:r>
          </a:p>
        </p:txBody>
      </p:sp>
      <p:sp>
        <p:nvSpPr>
          <p:cNvPr id="144" name="Označba mesta vsebine 2"/>
          <p:cNvSpPr txBox="1"/>
          <p:nvPr>
            <p:ph type="body" idx="1"/>
          </p:nvPr>
        </p:nvSpPr>
        <p:spPr>
          <a:xfrm>
            <a:off x="676655" y="2011678"/>
            <a:ext cx="10753726" cy="3766185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 Ploščice so slike</a:t>
            </a:r>
          </a:p>
          <a:p>
            <a:pPr>
              <a:buFontTx/>
              <a:buChar char="▪"/>
            </a:pPr>
            <a:r>
              <a:t> Imajo tri stanja: črn, bel in označen</a:t>
            </a:r>
          </a:p>
        </p:txBody>
      </p:sp>
      <p:pic>
        <p:nvPicPr>
          <p:cNvPr id="145" name="Slika 4" descr="Slika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6733" y="897414"/>
            <a:ext cx="2282357" cy="2454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lika 6" descr="Slika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40022" y="3760965"/>
            <a:ext cx="3991675" cy="2504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lika 8" descr="Slika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1104" y="3760963"/>
            <a:ext cx="3824562" cy="25045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Naslov 1"/>
          <p:cNvSpPr txBox="1"/>
          <p:nvPr>
            <p:ph type="title"/>
          </p:nvPr>
        </p:nvSpPr>
        <p:spPr>
          <a:xfrm>
            <a:off x="657223" y="499532"/>
            <a:ext cx="10772776" cy="165819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Končno stanje igre</a:t>
            </a:r>
          </a:p>
        </p:txBody>
      </p:sp>
      <p:sp>
        <p:nvSpPr>
          <p:cNvPr id="150" name="Označba mesta vsebine 2"/>
          <p:cNvSpPr txBox="1"/>
          <p:nvPr>
            <p:ph type="body" idx="1"/>
          </p:nvPr>
        </p:nvSpPr>
        <p:spPr>
          <a:xfrm>
            <a:off x="676655" y="2011678"/>
            <a:ext cx="10753726" cy="3766185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 Če uspešno rešimo igro</a:t>
            </a:r>
          </a:p>
          <a:p>
            <a:pPr>
              <a:buFontTx/>
              <a:buChar char="▪"/>
            </a:pPr>
            <a:r>
              <a:t> Če nam zmanjka časa</a:t>
            </a:r>
          </a:p>
          <a:p>
            <a:pPr>
              <a:buFontTx/>
              <a:buChar char="▪"/>
            </a:pPr>
            <a:r>
              <a:t> Gumb „Give Up“</a:t>
            </a:r>
          </a:p>
        </p:txBody>
      </p:sp>
      <p:pic>
        <p:nvPicPr>
          <p:cNvPr id="151" name="Slika 4" descr="Slika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4514" y="3669877"/>
            <a:ext cx="2596653" cy="2633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lika 6" descr="Slika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6655" y="3612655"/>
            <a:ext cx="3911556" cy="25690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aslov 1"/>
          <p:cNvSpPr txBox="1"/>
          <p:nvPr>
            <p:ph type="title"/>
          </p:nvPr>
        </p:nvSpPr>
        <p:spPr>
          <a:xfrm>
            <a:off x="657223" y="499532"/>
            <a:ext cx="10772776" cy="165819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Nastavitve</a:t>
            </a:r>
          </a:p>
        </p:txBody>
      </p:sp>
      <p:sp>
        <p:nvSpPr>
          <p:cNvPr id="155" name="Označba mesta vsebine 2"/>
          <p:cNvSpPr txBox="1"/>
          <p:nvPr>
            <p:ph type="body" idx="1"/>
          </p:nvPr>
        </p:nvSpPr>
        <p:spPr>
          <a:xfrm>
            <a:off x="676655" y="2011678"/>
            <a:ext cx="10753726" cy="3766185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 Možnost spreminjanja časa za reševanje</a:t>
            </a:r>
          </a:p>
          <a:p>
            <a:pPr>
              <a:buFontTx/>
              <a:buChar char="▪"/>
            </a:pPr>
            <a:r>
              <a:t> Nastavitev vzdevka</a:t>
            </a:r>
          </a:p>
        </p:txBody>
      </p:sp>
      <p:pic>
        <p:nvPicPr>
          <p:cNvPr id="156" name="Slika 4" descr="Slika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5045" y="1504588"/>
            <a:ext cx="4251706" cy="3036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Slika 6" descr="Slika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4871" y="3399016"/>
            <a:ext cx="2891217" cy="2885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aslov 1"/>
          <p:cNvSpPr txBox="1"/>
          <p:nvPr>
            <p:ph type="ctrTitle"/>
          </p:nvPr>
        </p:nvSpPr>
        <p:spPr>
          <a:xfrm>
            <a:off x="603504" y="770466"/>
            <a:ext cx="10782301" cy="3352803"/>
          </a:xfrm>
          <a:prstGeom prst="rect">
            <a:avLst/>
          </a:prstGeom>
        </p:spPr>
        <p:txBody>
          <a:bodyPr/>
          <a:lstStyle>
            <a:lvl1pPr algn="ctr">
              <a:defRPr spc="-200"/>
            </a:lvl1pPr>
          </a:lstStyle>
          <a:p>
            <a:pPr/>
            <a:r>
              <a:t>KONEC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Naslov 1"/>
          <p:cNvSpPr txBox="1"/>
          <p:nvPr>
            <p:ph type="title"/>
          </p:nvPr>
        </p:nvSpPr>
        <p:spPr>
          <a:xfrm>
            <a:off x="657223" y="499532"/>
            <a:ext cx="10772776" cy="165819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Pravila igre</a:t>
            </a:r>
          </a:p>
        </p:txBody>
      </p:sp>
      <p:sp>
        <p:nvSpPr>
          <p:cNvPr id="100" name="Označba mesta vsebine 2"/>
          <p:cNvSpPr txBox="1"/>
          <p:nvPr>
            <p:ph type="body" idx="1"/>
          </p:nvPr>
        </p:nvSpPr>
        <p:spPr>
          <a:xfrm>
            <a:off x="676655" y="2011678"/>
            <a:ext cx="10753726" cy="3766185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 Zapolniti ploščice po pravilih</a:t>
            </a:r>
          </a:p>
          <a:p>
            <a:pPr>
              <a:buFontTx/>
              <a:buChar char="▪"/>
            </a:pPr>
            <a:r>
              <a:t> Časovna omejitev</a:t>
            </a:r>
          </a:p>
        </p:txBody>
      </p:sp>
      <p:pic>
        <p:nvPicPr>
          <p:cNvPr id="101" name="Slika 6" descr="Slika 6"/>
          <p:cNvPicPr>
            <a:picLocks noChangeAspect="1"/>
          </p:cNvPicPr>
          <p:nvPr/>
        </p:nvPicPr>
        <p:blipFill>
          <a:blip r:embed="rId2">
            <a:extLst/>
          </a:blip>
          <a:srcRect l="0" t="1466" r="0" b="0"/>
          <a:stretch>
            <a:fillRect/>
          </a:stretch>
        </p:blipFill>
        <p:spPr>
          <a:xfrm>
            <a:off x="7166471" y="1471747"/>
            <a:ext cx="4486277" cy="4364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Naslov 1"/>
          <p:cNvSpPr txBox="1"/>
          <p:nvPr>
            <p:ph type="title"/>
          </p:nvPr>
        </p:nvSpPr>
        <p:spPr>
          <a:xfrm>
            <a:off x="657223" y="499532"/>
            <a:ext cx="10772776" cy="165819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Načini igre</a:t>
            </a:r>
          </a:p>
        </p:txBody>
      </p:sp>
      <p:sp>
        <p:nvSpPr>
          <p:cNvPr id="104" name="Označba mesta vsebine 2"/>
          <p:cNvSpPr txBox="1"/>
          <p:nvPr>
            <p:ph type="body" idx="1"/>
          </p:nvPr>
        </p:nvSpPr>
        <p:spPr>
          <a:xfrm>
            <a:off x="676655" y="2011678"/>
            <a:ext cx="10753726" cy="3766185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 Pattern</a:t>
            </a:r>
          </a:p>
          <a:p>
            <a:pPr>
              <a:buFontTx/>
              <a:buChar char="▪"/>
            </a:pPr>
            <a:r>
              <a:t> Random</a:t>
            </a:r>
          </a:p>
          <a:p>
            <a:pPr>
              <a:buFontTx/>
              <a:buChar char="▪"/>
            </a:pPr>
            <a:r>
              <a:t> Create Layout</a:t>
            </a:r>
          </a:p>
        </p:txBody>
      </p:sp>
      <p:pic>
        <p:nvPicPr>
          <p:cNvPr id="105" name="Slika 4" descr="Slika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291" y="3669877"/>
            <a:ext cx="3182548" cy="2302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Slika 6" descr="Slika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6121" y="3669877"/>
            <a:ext cx="3961194" cy="2302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Naslov 1"/>
          <p:cNvSpPr txBox="1"/>
          <p:nvPr>
            <p:ph type="title"/>
          </p:nvPr>
        </p:nvSpPr>
        <p:spPr>
          <a:xfrm>
            <a:off x="657223" y="499532"/>
            <a:ext cx="10772776" cy="165819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Lestvica-blockchain</a:t>
            </a:r>
          </a:p>
        </p:txBody>
      </p:sp>
      <p:sp>
        <p:nvSpPr>
          <p:cNvPr id="109" name="Označba mesta vsebine 2"/>
          <p:cNvSpPr txBox="1"/>
          <p:nvPr>
            <p:ph type="body" idx="1"/>
          </p:nvPr>
        </p:nvSpPr>
        <p:spPr>
          <a:xfrm>
            <a:off x="719137" y="1973055"/>
            <a:ext cx="10753726" cy="3766185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 Lestvica 10 najhitrejših časov</a:t>
            </a:r>
          </a:p>
          <a:p>
            <a:pPr>
              <a:buFontTx/>
              <a:buChar char="▪"/>
            </a:pPr>
            <a:r>
              <a:t> Shranjena na blockchainu</a:t>
            </a:r>
          </a:p>
        </p:txBody>
      </p:sp>
      <p:pic>
        <p:nvPicPr>
          <p:cNvPr id="110" name="Slika 4" descr="Slika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4130" y="1307375"/>
            <a:ext cx="2860868" cy="2829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lockchain implementacija"/>
          <p:cNvSpPr txBox="1"/>
          <p:nvPr>
            <p:ph type="title"/>
          </p:nvPr>
        </p:nvSpPr>
        <p:spPr>
          <a:xfrm>
            <a:off x="657223" y="499532"/>
            <a:ext cx="10772776" cy="165819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Blockchain implementacija</a:t>
            </a:r>
          </a:p>
        </p:txBody>
      </p:sp>
      <p:sp>
        <p:nvSpPr>
          <p:cNvPr id="113" name="Hranimo ime igralca in igralni čas"/>
          <p:cNvSpPr txBox="1"/>
          <p:nvPr>
            <p:ph type="body" sz="half" idx="1"/>
          </p:nvPr>
        </p:nvSpPr>
        <p:spPr>
          <a:xfrm>
            <a:off x="522162" y="1972385"/>
            <a:ext cx="4663444" cy="3767330"/>
          </a:xfrm>
          <a:prstGeom prst="rect">
            <a:avLst/>
          </a:prstGeom>
        </p:spPr>
        <p:txBody>
          <a:bodyPr/>
          <a:lstStyle/>
          <a:p>
            <a:pPr/>
            <a:r>
              <a:t>Hranimo ime igralca in igralni čas</a:t>
            </a:r>
          </a:p>
        </p:txBody>
      </p:sp>
      <p:pic>
        <p:nvPicPr>
          <p:cNvPr id="1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17891" y="1840058"/>
            <a:ext cx="6423099" cy="28737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2162" y="2587340"/>
            <a:ext cx="4663444" cy="2107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0769" y="4830257"/>
            <a:ext cx="9862220" cy="187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lockchain implementacija - API (server)"/>
          <p:cNvSpPr txBox="1"/>
          <p:nvPr>
            <p:ph type="title"/>
          </p:nvPr>
        </p:nvSpPr>
        <p:spPr>
          <a:xfrm>
            <a:off x="657223" y="499532"/>
            <a:ext cx="10772776" cy="165819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Blockchain implementacija - API (server)</a:t>
            </a:r>
          </a:p>
        </p:txBody>
      </p:sp>
      <p:sp>
        <p:nvSpPr>
          <p:cNvPr id="119" name="Rudarjenje novih blokov /mineBlock…"/>
          <p:cNvSpPr txBox="1"/>
          <p:nvPr>
            <p:ph type="body" sz="half" idx="1"/>
          </p:nvPr>
        </p:nvSpPr>
        <p:spPr>
          <a:xfrm>
            <a:off x="676654" y="1998134"/>
            <a:ext cx="4663444" cy="3767330"/>
          </a:xfrm>
          <a:prstGeom prst="rect">
            <a:avLst/>
          </a:prstGeom>
        </p:spPr>
        <p:txBody>
          <a:bodyPr/>
          <a:lstStyle/>
          <a:p>
            <a:pPr/>
            <a:r>
              <a:t>Rudarjenje novih blokov /mineBlock</a:t>
            </a:r>
          </a:p>
          <a:p>
            <a:pPr/>
            <a:r>
              <a:t>Vrne verigo blokov /getChain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4234" y="2339893"/>
            <a:ext cx="5588002" cy="4191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777" y="5284842"/>
            <a:ext cx="4743199" cy="122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9028" y="3212881"/>
            <a:ext cx="3937002" cy="1955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lockchain implementacija - API (igra)"/>
          <p:cNvSpPr txBox="1"/>
          <p:nvPr>
            <p:ph type="title"/>
          </p:nvPr>
        </p:nvSpPr>
        <p:spPr>
          <a:xfrm>
            <a:off x="657223" y="499532"/>
            <a:ext cx="10772776" cy="165819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Blockchain implementacija - API (igra)</a:t>
            </a:r>
          </a:p>
        </p:txBody>
      </p:sp>
      <p:sp>
        <p:nvSpPr>
          <p:cNvPr id="125" name="Na spletni streznik posiljamo http zahtevke"/>
          <p:cNvSpPr txBox="1"/>
          <p:nvPr>
            <p:ph type="body" sz="half" idx="1"/>
          </p:nvPr>
        </p:nvSpPr>
        <p:spPr>
          <a:xfrm>
            <a:off x="676654" y="1998134"/>
            <a:ext cx="4663444" cy="3767330"/>
          </a:xfrm>
          <a:prstGeom prst="rect">
            <a:avLst/>
          </a:prstGeom>
        </p:spPr>
        <p:txBody>
          <a:bodyPr/>
          <a:lstStyle/>
          <a:p>
            <a:pPr/>
            <a:r>
              <a:t>Na spletni streznik posiljamo http zahtevke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576" y="6137183"/>
            <a:ext cx="9060497" cy="483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48" y="3970454"/>
            <a:ext cx="6007994" cy="2030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73527" y="1752382"/>
            <a:ext cx="6007994" cy="4258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Blockchain implementacija - Server deployment"/>
          <p:cNvSpPr txBox="1"/>
          <p:nvPr>
            <p:ph type="title"/>
          </p:nvPr>
        </p:nvSpPr>
        <p:spPr>
          <a:xfrm>
            <a:off x="657223" y="499532"/>
            <a:ext cx="10772776" cy="165819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Blockchain implementacija - Server deployment</a:t>
            </a:r>
          </a:p>
        </p:txBody>
      </p:sp>
      <p:sp>
        <p:nvSpPr>
          <p:cNvPr id="131" name="Http strežnik deployan na Heroku…"/>
          <p:cNvSpPr txBox="1"/>
          <p:nvPr>
            <p:ph type="body" sz="half" idx="1"/>
          </p:nvPr>
        </p:nvSpPr>
        <p:spPr>
          <a:xfrm>
            <a:off x="663781" y="2139751"/>
            <a:ext cx="7320030" cy="3767329"/>
          </a:xfrm>
          <a:prstGeom prst="rect">
            <a:avLst/>
          </a:prstGeom>
        </p:spPr>
        <p:txBody>
          <a:bodyPr/>
          <a:lstStyle/>
          <a:p>
            <a:pPr/>
            <a:r>
              <a:t>Http strežnik deployan na Heroku</a:t>
            </a:r>
          </a:p>
          <a:p>
            <a:pPr/>
          </a:p>
          <a:p>
            <a:pPr>
              <a:defRPr u="sng">
                <a:solidFill>
                  <a:srgbClr val="2370CD"/>
                </a:solidFill>
                <a:uFill>
                  <a:solidFill>
                    <a:srgbClr val="2370CD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https://www.heroku.com</a:t>
            </a:r>
          </a:p>
          <a:p>
            <a:pPr>
              <a:defRPr u="sng">
                <a:solidFill>
                  <a:srgbClr val="2370CD"/>
                </a:solidFill>
                <a:uFill>
                  <a:solidFill>
                    <a:srgbClr val="2370CD"/>
                  </a:solidFill>
                </a:uFill>
              </a:defRPr>
            </a:pPr>
            <a:r>
              <a:t>https://blockchain-nonogram.herokuapp.com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6655" y="2495891"/>
            <a:ext cx="2019302" cy="68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7939" y="4360048"/>
            <a:ext cx="9964965" cy="24953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49818" y="3174999"/>
            <a:ext cx="3543302" cy="50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343468" y="2724491"/>
            <a:ext cx="3556002" cy="228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Naslov 1"/>
          <p:cNvSpPr txBox="1"/>
          <p:nvPr>
            <p:ph type="title"/>
          </p:nvPr>
        </p:nvSpPr>
        <p:spPr>
          <a:xfrm>
            <a:off x="657223" y="499532"/>
            <a:ext cx="10772776" cy="165819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Ustvarjanje Igre</a:t>
            </a:r>
          </a:p>
        </p:txBody>
      </p:sp>
      <p:sp>
        <p:nvSpPr>
          <p:cNvPr id="138" name="Označba mesta vsebine 2"/>
          <p:cNvSpPr txBox="1"/>
          <p:nvPr>
            <p:ph type="body" idx="1"/>
          </p:nvPr>
        </p:nvSpPr>
        <p:spPr>
          <a:xfrm>
            <a:off x="676655" y="2011678"/>
            <a:ext cx="10753726" cy="3766185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 Pri Pattern naključno izberemo ploščice iz json datoteke</a:t>
            </a:r>
          </a:p>
          <a:p>
            <a:pPr>
              <a:buFontTx/>
              <a:buChar char="▪"/>
            </a:pPr>
            <a:r>
              <a:t> Pri Random se ploščice naključno generirajo</a:t>
            </a:r>
          </a:p>
          <a:p>
            <a:pPr>
              <a:buFontTx/>
              <a:buChar char="▪"/>
            </a:pPr>
            <a:r>
              <a:t> Pravila izračuna program</a:t>
            </a:r>
          </a:p>
        </p:txBody>
      </p:sp>
      <p:pic>
        <p:nvPicPr>
          <p:cNvPr id="139" name="Slika 4" descr="Slika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018" y="3402329"/>
            <a:ext cx="5443226" cy="227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Slika 6" descr="Slika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7640" y="3402329"/>
            <a:ext cx="4517345" cy="29391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lika 7" descr="Slika 7"/>
          <p:cNvPicPr>
            <a:picLocks noChangeAspect="1"/>
          </p:cNvPicPr>
          <p:nvPr/>
        </p:nvPicPr>
        <p:blipFill>
          <a:blip r:embed="rId4">
            <a:extLst/>
          </a:blip>
          <a:srcRect l="0" t="1466" r="0" b="0"/>
          <a:stretch>
            <a:fillRect/>
          </a:stretch>
        </p:blipFill>
        <p:spPr>
          <a:xfrm>
            <a:off x="2045833" y="3714205"/>
            <a:ext cx="2828884" cy="2751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etropolitanska">
  <a:themeElements>
    <a:clrScheme name="Metropolitansk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0000FF"/>
      </a:hlink>
      <a:folHlink>
        <a:srgbClr val="FF00FF"/>
      </a:folHlink>
    </a:clrScheme>
    <a:fontScheme name="Metropolitanska">
      <a:majorFont>
        <a:latin typeface="Calibri Light"/>
        <a:ea typeface="Calibri Light"/>
        <a:cs typeface="Calibri Light"/>
      </a:majorFont>
      <a:minorFont>
        <a:latin typeface="Helvetica"/>
        <a:ea typeface="Helvetica"/>
        <a:cs typeface="Helvetica"/>
      </a:minorFont>
    </a:fontScheme>
    <a:fmtScheme name="Metropolitansk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etropolitanska">
  <a:themeElements>
    <a:clrScheme name="Metropolitansk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0000FF"/>
      </a:hlink>
      <a:folHlink>
        <a:srgbClr val="FF00FF"/>
      </a:folHlink>
    </a:clrScheme>
    <a:fontScheme name="Metropolitanska">
      <a:majorFont>
        <a:latin typeface="Calibri Light"/>
        <a:ea typeface="Calibri Light"/>
        <a:cs typeface="Calibri Light"/>
      </a:majorFont>
      <a:minorFont>
        <a:latin typeface="Helvetica"/>
        <a:ea typeface="Helvetica"/>
        <a:cs typeface="Helvetica"/>
      </a:minorFont>
    </a:fontScheme>
    <a:fmtScheme name="Metropolitansk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