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0011"/>
    <p:restoredTop sz="94660"/>
  </p:normalViewPr>
  <p:slideViewPr>
    <p:cSldViewPr snapToGrid="0">
      <p:cViewPr varScale="1">
        <p:scale>
          <a:sx n="114" d="100"/>
          <a:sy n="114" d="100"/>
        </p:scale>
        <p:origin x="756" y="84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47881"/>
            <a:ext cx="9144000" cy="850816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7214" y="2697247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915" y="4104377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3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1244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순서도: 지연 9"/>
          <p:cNvSpPr/>
          <p:nvPr userDrawn="1"/>
        </p:nvSpPr>
        <p:spPr>
          <a:xfrm>
            <a:off x="614538" y="212449"/>
            <a:ext cx="890171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341120" y="602599"/>
            <a:ext cx="9144000" cy="1033696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1주차 멘토링_2(</a:t>
            </a:r>
            <a:r>
              <a:rPr lang="en-US" altLang="ko-KR"/>
              <a:t>HTML</a:t>
            </a:r>
            <a:r>
              <a:rPr lang="ko-KR" altLang="en-US"/>
              <a:t>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989274" y="2510804"/>
            <a:ext cx="5596424" cy="663584"/>
            <a:chOff x="742951" y="1771650"/>
            <a:chExt cx="4010024" cy="486000"/>
          </a:xfrm>
        </p:grpSpPr>
        <p:sp>
          <p:nvSpPr>
            <p:cNvPr id="7" name="직사각형 6"/>
            <p:cNvSpPr/>
            <p:nvPr/>
          </p:nvSpPr>
          <p:spPr>
            <a:xfrm>
              <a:off x="1438276" y="17716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42951" y="17716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/>
                <a:t>01-1</a:t>
              </a:r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43060" y="1811889"/>
              <a:ext cx="3052764" cy="3448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2500">
                  <a:latin typeface="나눔스퀘어라운드 ExtraBold"/>
                  <a:ea typeface="나눔스퀘어라운드 ExtraBold"/>
                </a:rPr>
                <a:t>HTML</a:t>
              </a:r>
              <a:r>
                <a:rPr lang="ko-KR" altLang="en-US" sz="2500">
                  <a:latin typeface="나눔스퀘어라운드 ExtraBold"/>
                  <a:ea typeface="나눔스퀘어라운드 ExtraBold"/>
                </a:rPr>
                <a:t> 기본 태그 정리</a:t>
              </a: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419226" y="22383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989274" y="3676493"/>
            <a:ext cx="5921472" cy="663584"/>
            <a:chOff x="742951" y="2724150"/>
            <a:chExt cx="4242930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1438276" y="27241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2951" y="27241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/>
                <a:t>01-2</a:t>
              </a:r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3057" y="2764337"/>
              <a:ext cx="3342823" cy="3422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500">
                  <a:latin typeface="나눔스퀘어라운드 ExtraBold"/>
                  <a:ea typeface="나눔스퀘어라운드 ExtraBold"/>
                </a:rPr>
                <a:t>태그 속성 및 역할 정리</a:t>
              </a: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419226" y="31908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998799" y="4842183"/>
            <a:ext cx="5596424" cy="663584"/>
            <a:chOff x="742951" y="3671086"/>
            <a:chExt cx="4010024" cy="486000"/>
          </a:xfrm>
        </p:grpSpPr>
        <p:sp>
          <p:nvSpPr>
            <p:cNvPr id="17" name="직사각형 16"/>
            <p:cNvSpPr/>
            <p:nvPr/>
          </p:nvSpPr>
          <p:spPr>
            <a:xfrm>
              <a:off x="1438276" y="3671086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42951" y="3671086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/>
                <a:t>01-3</a:t>
              </a:r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43059" y="3711325"/>
              <a:ext cx="2861562" cy="3394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ko-KR" altLang="en-US" sz="2500">
                  <a:latin typeface="나눔스퀘어라운드 ExtraBold"/>
                  <a:ea typeface="나눔스퀘어라운드 ExtraBold"/>
                </a:rPr>
                <a:t>복습 및 실습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419226" y="4137811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2000" b="1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01-</a:t>
            </a:r>
            <a:r>
              <a:rPr lang="ko-KR" altLang="en-US" sz="2000" b="1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84463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4000" b="0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HTML</a:t>
            </a:r>
            <a:r>
              <a:rPr lang="ko-KR" altLang="en-US" sz="4000" b="0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 태그속성</a:t>
            </a:r>
          </a:p>
        </p:txBody>
      </p:sp>
      <p:sp>
        <p:nvSpPr>
          <p:cNvPr id="26" name="TextBox 6"/>
          <p:cNvSpPr txBox="1"/>
          <p:nvPr/>
        </p:nvSpPr>
        <p:spPr>
          <a:xfrm>
            <a:off x="557415" y="1433795"/>
            <a:ext cx="11524301" cy="4526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 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비슷한 태그 차이</a:t>
            </a:r>
          </a:p>
          <a:p>
            <a:pPr>
              <a:defRPr lang="ko-KR" altLang="en-US"/>
            </a:pPr>
            <a:endParaRPr lang="ko-KR" altLang="en-US" sz="20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b="1"/>
              <a:t>✓ </a:t>
            </a:r>
            <a:r>
              <a:rPr lang="en-US" altLang="ko-KR" sz="2500" b="1"/>
              <a:t>&lt;b&gt; ~ &lt;/b&gt;   //   </a:t>
            </a:r>
            <a:r>
              <a:rPr lang="en-US" altLang="ko-KR" sz="2500" b="1">
                <a:uLnTx/>
                <a:uFillTx/>
              </a:rPr>
              <a:t>&lt;strong&gt; ~ &lt;/strong&gt;</a:t>
            </a:r>
            <a:endParaRPr lang="en-US" altLang="ko-KR" b="1">
              <a:uLnTx/>
              <a:uFillTx/>
            </a:endParaRPr>
          </a:p>
          <a:p>
            <a:pPr>
              <a:defRPr lang="ko-KR" altLang="en-US"/>
            </a:pPr>
            <a:endParaRPr lang="ko-KR" altLang="en-US" b="0"/>
          </a:p>
          <a:p>
            <a:pPr marL="0" lvl="0" indent="0" algn="l" defTabSz="767897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/>
              <a:t>	☞ </a:t>
            </a:r>
            <a:r>
              <a:rPr lang="ko-KR" altLang="en-US" sz="2100"/>
              <a:t>둘 다 텍스트를 강조하는 역할을 하지만,</a:t>
            </a:r>
          </a:p>
          <a:p>
            <a:pPr marL="0" lvl="0" indent="0" algn="l" defTabSz="767897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en-US" altLang="ko-KR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 algn="l" defTabSz="743901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/>
              <a:t>	☞ </a:t>
            </a:r>
            <a:r>
              <a:rPr lang="en-US" altLang="ko-KR" sz="2100">
                <a:solidFill>
                  <a:prstClr val="black"/>
                </a:solidFill>
                <a:latin typeface="맑은 고딕"/>
                <a:ea typeface="맑은 고딕"/>
              </a:rPr>
              <a:t>&lt;b&gt;는 </a:t>
            </a:r>
            <a:r>
              <a:rPr lang="ko-KR" altLang="en-US" sz="2100">
                <a:solidFill>
                  <a:prstClr val="black"/>
                </a:solidFill>
                <a:latin typeface="맑은 고딕"/>
                <a:ea typeface="맑은 고딕"/>
              </a:rPr>
              <a:t>단순히 텍스트를 진하게 표시하는 역할만하고</a:t>
            </a:r>
          </a:p>
          <a:p>
            <a:pPr marL="0" lvl="0" indent="0" algn="l" defTabSz="743901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 algn="l" defTabSz="743901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>
                <a:solidFill>
                  <a:prstClr val="black"/>
                </a:solidFill>
                <a:latin typeface="맑은 고딕"/>
                <a:ea typeface="맑은 고딕"/>
              </a:rPr>
              <a:t>	☞ </a:t>
            </a:r>
            <a:r>
              <a:rPr lang="ko-KR" altLang="en-US" sz="2100">
                <a:solidFill>
                  <a:prstClr val="black"/>
                </a:solidFill>
                <a:latin typeface="맑은 고딕"/>
                <a:ea typeface="맑은 고딕"/>
              </a:rPr>
              <a:t>&lt;</a:t>
            </a:r>
            <a:r>
              <a:rPr lang="en-US" altLang="ko-KR" sz="2100">
                <a:solidFill>
                  <a:prstClr val="black"/>
                </a:solidFill>
                <a:latin typeface="맑은 고딕"/>
                <a:ea typeface="맑은 고딕"/>
              </a:rPr>
              <a:t>strong</a:t>
            </a:r>
            <a:r>
              <a:rPr lang="ko-KR" altLang="en-US" sz="2100">
                <a:solidFill>
                  <a:prstClr val="black"/>
                </a:solidFill>
                <a:latin typeface="맑은 고딕"/>
                <a:ea typeface="맑은 고딕"/>
              </a:rPr>
              <a:t>&gt;은  단순한 강조가 아닌 실제로 페이지 내의 중요한 부분으로 </a:t>
            </a:r>
          </a:p>
          <a:p>
            <a:pPr marL="0" lvl="0" indent="0" algn="l" defTabSz="743901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100">
                <a:solidFill>
                  <a:prstClr val="black"/>
                </a:solidFill>
                <a:latin typeface="맑은 고딕"/>
                <a:ea typeface="맑은 고딕"/>
              </a:rPr>
              <a:t>	    웹 브라우저에게 알려주는 역할을 한다.</a:t>
            </a:r>
            <a:endParaRPr lang="ko-KR" altLang="en-US" sz="2100" b="1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 algn="l" defTabSz="743901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100" b="1">
                <a:solidFill>
                  <a:prstClr val="black"/>
                </a:solidFill>
                <a:latin typeface="맑은 고딕"/>
                <a:ea typeface="맑은 고딕"/>
              </a:rPr>
              <a:t>	</a:t>
            </a:r>
          </a:p>
          <a:p>
            <a:pPr marL="0" lvl="0" indent="0" algn="l" defTabSz="743901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sz="2100" b="1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 lang="ko-KR" altLang="en-US"/>
            </a:pPr>
            <a:endParaRPr lang="ko-KR" altLang="en-US" b="0"/>
          </a:p>
          <a:p>
            <a:pPr marL="0" lvl="0" indent="0" algn="l" defTabSz="743901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01-</a:t>
            </a:r>
            <a:r>
              <a:rPr lang="ko-KR" altLang="en-US" sz="2000" b="1">
                <a:solidFill>
                  <a:schemeClr val="bg1"/>
                </a:solidFill>
              </a:rPr>
              <a:t>3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복습 및 실습</a:t>
            </a:r>
            <a:endParaRPr lang="ko-KR" altLang="en-US" sz="4000" i="0" u="none" kern="120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8127" y="4084836"/>
            <a:ext cx="3491047" cy="251784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rcRect l="1840"/>
          <a:stretch>
            <a:fillRect/>
          </a:stretch>
        </p:blipFill>
        <p:spPr>
          <a:xfrm>
            <a:off x="5965971" y="1362153"/>
            <a:ext cx="4532325" cy="39470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84963" y="1355490"/>
            <a:ext cx="3982362" cy="2635750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>
            <a:off x="5925350" y="5547644"/>
            <a:ext cx="4985048" cy="851250"/>
          </a:xfrm>
          <a:prstGeom prst="rect">
            <a:avLst/>
          </a:prstGeom>
          <a:ln w="952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p>
            <a:pPr>
              <a:defRPr lang="ko-KR" altLang="en-US"/>
            </a:pPr>
            <a:r>
              <a:rPr lang="en-US" altLang="ko-KR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Tip!!</a:t>
            </a:r>
            <a:endParaRPr lang="en-US" altLang="ko-KR" sz="25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글자색 지정은 </a:t>
            </a:r>
            <a:r>
              <a:rPr lang="en-US" altLang="ko-KR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&lt;font&gt;</a:t>
            </a:r>
            <a:r>
              <a:rPr lang="ko-KR" altLang="en-US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 태그 사용</a:t>
            </a:r>
            <a:endParaRPr lang="ko-KR" altLang="en-US" sz="25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</p:txBody>
      </p:sp>
      <p:sp>
        <p:nvSpPr>
          <p:cNvPr id="37" name=""/>
          <p:cNvSpPr/>
          <p:nvPr/>
        </p:nvSpPr>
        <p:spPr>
          <a:xfrm>
            <a:off x="4994584" y="5720640"/>
            <a:ext cx="726193" cy="5306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01-</a:t>
            </a:r>
            <a:r>
              <a:rPr lang="ko-KR" altLang="en-US" sz="2000" b="1">
                <a:solidFill>
                  <a:schemeClr val="bg1"/>
                </a:solidFill>
              </a:rPr>
              <a:t>3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18236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복습 및 실습</a:t>
            </a:r>
            <a:endParaRPr lang="ko-KR" altLang="en-US" sz="4000" i="0" u="none" kern="120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77201" y="3429000"/>
            <a:ext cx="4148668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b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Tip!!</a:t>
            </a:r>
            <a:endParaRPr lang="en-US" altLang="ko-KR" sz="2000" b="1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sz="2000" b="1">
                <a:solidFill>
                  <a:srgbClr val="42c7f1"/>
                </a:solidFill>
                <a:latin typeface="나눔스퀘어라운드 ExtraBold"/>
                <a:ea typeface="나눔스퀘어라운드 ExtraBold"/>
              </a:rPr>
              <a:t>배경 색은 = </a:t>
            </a:r>
            <a:r>
              <a:rPr lang="en-US" altLang="ko-KR" sz="2000" b="1">
                <a:solidFill>
                  <a:srgbClr val="42c7f1"/>
                </a:solidFill>
                <a:latin typeface="나눔스퀘어라운드 ExtraBold"/>
                <a:ea typeface="나눔스퀘어라운드 ExtraBold"/>
              </a:rPr>
              <a:t>lightblue</a:t>
            </a:r>
            <a:endParaRPr lang="en-US" altLang="ko-KR" sz="2000" b="1">
              <a:solidFill>
                <a:srgbClr val="42c7f1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sz="2000" b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나의 홈페이지 7과</a:t>
            </a:r>
            <a:r>
              <a:rPr lang="en-US" altLang="ko-KR" sz="2000" b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 </a:t>
            </a:r>
            <a:r>
              <a:rPr lang="ko-KR" altLang="en-US" sz="2000" b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나의 홈페이지 8은 </a:t>
            </a:r>
            <a:endParaRPr lang="ko-KR" altLang="en-US" sz="2000" b="1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sz="2000" b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서로 태그가 다릅니다!</a:t>
            </a:r>
            <a:endParaRPr lang="ko-KR" altLang="en-US" sz="2000" b="1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0405" y="1135198"/>
            <a:ext cx="2826219" cy="26946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6912" y="4011747"/>
            <a:ext cx="2799017" cy="2665730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15424" y="1212523"/>
            <a:ext cx="3721487" cy="53754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01-</a:t>
            </a:r>
            <a:r>
              <a:rPr lang="ko-KR" altLang="en-US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복습 및 실습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rcRect r="12140"/>
          <a:stretch>
            <a:fillRect/>
          </a:stretch>
        </p:blipFill>
        <p:spPr>
          <a:xfrm>
            <a:off x="961159" y="1255874"/>
            <a:ext cx="4204442" cy="3973051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66813" y="1141573"/>
            <a:ext cx="4524136" cy="405094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01975" y="5494725"/>
            <a:ext cx="7228800" cy="847020"/>
          </a:xfrm>
          <a:prstGeom prst="rect">
            <a:avLst/>
          </a:prstGeom>
          <a:ln w="0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en-US" altLang="ko-KR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Tip!!</a:t>
            </a:r>
            <a:endParaRPr lang="ko-KR" altLang="en-US" sz="25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sz="250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어떤 태그를 사용하며 어떤 차이점이 있는지 파악하기!!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01-</a:t>
            </a:r>
            <a:r>
              <a:rPr lang="ko-KR" altLang="en-US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복습 및 실습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016880"/>
            <a:ext cx="10848109" cy="5589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01-1</a:t>
            </a:r>
            <a:endParaRPr lang="en-US" altLang="ko-KR" sz="2000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7415" y="1433817"/>
            <a:ext cx="11524301" cy="3326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기본 태그</a:t>
            </a:r>
            <a:endParaRPr lang="ko-KR" altLang="en-US" sz="300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endParaRPr lang="ko-KR" altLang="en-US" sz="20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html</a:t>
            </a:r>
            <a:r>
              <a:rPr lang="ko-KR" altLang="en-US" b="1"/>
              <a:t>&gt;</a:t>
            </a:r>
            <a:r>
              <a:rPr lang="en-US" altLang="ko-KR" b="1"/>
              <a:t> ~ </a:t>
            </a:r>
            <a:r>
              <a:rPr lang="ko-KR" altLang="en-US" b="1"/>
              <a:t>&lt;</a:t>
            </a:r>
            <a:r>
              <a:rPr lang="en-US" altLang="ko-KR" b="1"/>
              <a:t>/html</a:t>
            </a:r>
            <a:r>
              <a:rPr lang="ko-KR" altLang="en-US" b="1"/>
              <a:t>&gt;</a:t>
            </a:r>
            <a:r>
              <a:rPr lang="ko-KR" altLang="en-US" b="0"/>
              <a:t> : </a:t>
            </a:r>
            <a:r>
              <a:rPr lang="en-US" altLang="ko-KR" b="0"/>
              <a:t>HTML</a:t>
            </a:r>
            <a:r>
              <a:rPr lang="ko-KR" altLang="en-US" b="0"/>
              <a:t>의 시작과 끝을 알리는 태그</a:t>
            </a:r>
            <a:endParaRPr lang="ko-KR" altLang="en-US" b="0"/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head</a:t>
            </a:r>
            <a:r>
              <a:rPr lang="ko-KR" altLang="en-US" b="1"/>
              <a:t>&gt;</a:t>
            </a:r>
            <a:r>
              <a:rPr lang="en-US" altLang="ko-KR" b="1"/>
              <a:t> ~ </a:t>
            </a:r>
            <a:r>
              <a:rPr lang="ko-KR" altLang="en-US" b="1"/>
              <a:t>&lt;</a:t>
            </a:r>
            <a:r>
              <a:rPr lang="en-US" altLang="ko-KR" b="1"/>
              <a:t>/head</a:t>
            </a:r>
            <a:r>
              <a:rPr lang="ko-KR" altLang="en-US" b="1"/>
              <a:t>&gt;</a:t>
            </a:r>
            <a:r>
              <a:rPr lang="ko-KR" altLang="en-US" b="0"/>
              <a:t> : </a:t>
            </a:r>
            <a:r>
              <a:rPr lang="en-US" altLang="ko-KR" b="0"/>
              <a:t>HTML</a:t>
            </a:r>
            <a:r>
              <a:rPr lang="ko-KR" altLang="en-US" b="0"/>
              <a:t> 문서의 머릿말이라고 할 수 있음</a:t>
            </a:r>
            <a:endParaRPr lang="ko-KR" altLang="en-US" b="0"/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body</a:t>
            </a:r>
            <a:r>
              <a:rPr lang="ko-KR" altLang="en-US" b="1"/>
              <a:t>&gt;</a:t>
            </a:r>
            <a:r>
              <a:rPr lang="en-US" altLang="ko-KR" b="1"/>
              <a:t> ~ </a:t>
            </a:r>
            <a:r>
              <a:rPr lang="ko-KR" altLang="en-US" b="1"/>
              <a:t>&lt;</a:t>
            </a:r>
            <a:r>
              <a:rPr lang="en-US" altLang="ko-KR" b="1"/>
              <a:t>/body</a:t>
            </a:r>
            <a:r>
              <a:rPr lang="ko-KR" altLang="en-US" b="1"/>
              <a:t>&gt;</a:t>
            </a:r>
            <a:r>
              <a:rPr lang="ko-KR" altLang="en-US" b="0"/>
              <a:t> : 본문의 시작을 알림(실제로 웹 브라우저 화면에 나타날 내용)</a:t>
            </a:r>
            <a:endParaRPr lang="ko-KR" altLang="en-US" b="0"/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</a:t>
            </a:r>
            <a:r>
              <a:rPr lang="en-US" altLang="ko-KR" b="1"/>
              <a:t>&lt;title&gt; ~ &lt;/title&gt; </a:t>
            </a:r>
            <a:r>
              <a:rPr lang="en-US" altLang="ko-KR"/>
              <a:t>: </a:t>
            </a:r>
            <a:r>
              <a:rPr lang="ko-KR" altLang="en-US"/>
              <a:t>브라우저의 제목 표시줄에 표시되는 내용</a:t>
            </a:r>
            <a:r>
              <a:rPr lang="en-US" altLang="ko-KR"/>
              <a:t>  </a:t>
            </a:r>
            <a:r>
              <a:rPr lang="ko-KR" altLang="en-US"/>
              <a:t> </a:t>
            </a:r>
            <a:r>
              <a:rPr lang="en-US" altLang="ko-KR"/>
              <a:t>   </a:t>
            </a:r>
            <a:r>
              <a:rPr lang="en-US" altLang="ko-KR" i="1">
                <a:solidFill>
                  <a:srgbClr val="0070c0"/>
                </a:solidFill>
              </a:rPr>
              <a:t>&lt;title&gt; </a:t>
            </a:r>
            <a:r>
              <a:rPr lang="ko-KR" altLang="en-US" i="1">
                <a:solidFill>
                  <a:srgbClr val="0070c0"/>
                </a:solidFill>
              </a:rPr>
              <a:t>문서 제목 </a:t>
            </a:r>
            <a:r>
              <a:rPr lang="en-US" altLang="ko-KR" i="1">
                <a:solidFill>
                  <a:srgbClr val="0070c0"/>
                </a:solidFill>
              </a:rPr>
              <a:t>&lt;/title&gt;</a:t>
            </a:r>
            <a:endParaRPr lang="en-US" altLang="ko-KR" i="1">
              <a:solidFill>
                <a:srgbClr val="0070c0"/>
              </a:solidFill>
            </a:endParaRPr>
          </a:p>
          <a:p>
            <a:pPr>
              <a:defRPr lang="ko-KR" altLang="en-US"/>
            </a:pPr>
            <a:endParaRPr lang="en-US" altLang="ko-KR" i="1">
              <a:solidFill>
                <a:srgbClr val="0070c0"/>
              </a:solidFill>
            </a:endParaRPr>
          </a:p>
          <a:p>
            <a:pPr>
              <a:defRPr lang="ko-KR" altLang="en-US"/>
            </a:pPr>
            <a:r>
              <a:rPr lang="ko-KR" altLang="en-US" b="1"/>
              <a:t>✓ </a:t>
            </a:r>
            <a:r>
              <a:rPr lang="en-US" altLang="ko-KR" b="1"/>
              <a:t>&lt;meta&gt; </a:t>
            </a:r>
            <a:r>
              <a:rPr lang="en-US" altLang="ko-KR"/>
              <a:t>: </a:t>
            </a:r>
            <a:r>
              <a:rPr lang="ko-KR" altLang="en-US"/>
              <a:t>문자</a:t>
            </a:r>
            <a:r>
              <a:rPr lang="en-US" altLang="ko-KR"/>
              <a:t> </a:t>
            </a:r>
            <a:r>
              <a:rPr lang="ko-KR" altLang="en-US"/>
              <a:t>인코딩 방법 및 문서의 키워드와 요약 정보를 지정     </a:t>
            </a:r>
            <a:r>
              <a:rPr lang="en-US" altLang="ko-KR" i="1">
                <a:solidFill>
                  <a:srgbClr val="0070c0"/>
                </a:solidFill>
              </a:rPr>
              <a:t>&lt;meta charset="utf-8"&gt;</a:t>
            </a:r>
            <a:endParaRPr lang="en-US" altLang="ko-KR" i="1">
              <a:solidFill>
                <a:srgbClr val="0070c0"/>
              </a:solidFill>
            </a:endParaRP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태그정리</a:t>
            </a:r>
            <a:endParaRPr lang="ko-KR" altLang="en-US" sz="4000" i="0" u="none" kern="120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>
                <a:solidFill>
                  <a:schemeClr val="bg1"/>
                </a:solidFill>
              </a:rPr>
              <a:t>01-1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415" y="1433814"/>
            <a:ext cx="11524301" cy="37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기본 태그</a:t>
            </a:r>
          </a:p>
          <a:p>
            <a:pPr>
              <a:defRPr lang="ko-KR" altLang="en-US"/>
            </a:pPr>
            <a:endParaRPr lang="ko-KR" altLang="en-US" sz="20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br</a:t>
            </a:r>
            <a:r>
              <a:rPr lang="ko-KR" altLang="en-US" b="1"/>
              <a:t>&gt;</a:t>
            </a:r>
            <a:r>
              <a:rPr lang="ko-KR" altLang="en-US" b="0"/>
              <a:t> : (강제)줄 바꿀 위치에 사용, 닫는 태그가 없음</a:t>
            </a:r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nobr</a:t>
            </a:r>
            <a:r>
              <a:rPr lang="ko-KR" altLang="en-US" b="1"/>
              <a:t>&gt;</a:t>
            </a:r>
            <a:r>
              <a:rPr lang="en-US" altLang="ko-KR" b="1"/>
              <a:t> ~ </a:t>
            </a:r>
            <a:r>
              <a:rPr lang="ko-KR" altLang="en-US" b="1"/>
              <a:t>&lt;</a:t>
            </a:r>
            <a:r>
              <a:rPr lang="en-US" altLang="ko-KR" b="1"/>
              <a:t>/nobr</a:t>
            </a:r>
            <a:r>
              <a:rPr lang="ko-KR" altLang="en-US" b="1"/>
              <a:t>&gt;</a:t>
            </a:r>
            <a:r>
              <a:rPr lang="ko-KR" altLang="en-US" b="0"/>
              <a:t> : 줄 바꿈 금지 태그(긴 문장이나 텍스트를 창 크기에 따라 자동 줄바꿈 되지 않게 함)</a:t>
            </a:r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&lt;</a:t>
            </a:r>
            <a:r>
              <a:rPr lang="en-US" altLang="ko-KR" b="1"/>
              <a:t>h1</a:t>
            </a:r>
            <a:r>
              <a:rPr lang="ko-KR" altLang="en-US" b="1"/>
              <a:t>&gt;</a:t>
            </a:r>
            <a:r>
              <a:rPr lang="ko-KR" altLang="en-US" b="0"/>
              <a:t> 제목</a:t>
            </a:r>
            <a:r>
              <a:rPr lang="en-US" altLang="ko-KR" b="0"/>
              <a:t> </a:t>
            </a:r>
            <a:r>
              <a:rPr lang="en-US" altLang="ko-KR" b="1"/>
              <a:t>&lt;/h</a:t>
            </a:r>
            <a:r>
              <a:rPr lang="en-US" altLang="ko-KR" b="1" i="1"/>
              <a:t>n</a:t>
            </a:r>
            <a:r>
              <a:rPr lang="en-US" altLang="ko-KR" b="1"/>
              <a:t>&gt;</a:t>
            </a:r>
            <a:r>
              <a:rPr lang="ko-KR" altLang="en-US" b="0"/>
              <a:t> : 각 웹 콘텐츠 영역에서 제목을 표시할 때 사용하는 태그</a:t>
            </a:r>
          </a:p>
          <a:p>
            <a:pPr>
              <a:defRPr lang="ko-KR" altLang="en-US"/>
            </a:pPr>
            <a:r>
              <a:rPr lang="ko-KR" altLang="en-US" sz="1000" b="0"/>
              <a:t>    </a:t>
            </a:r>
          </a:p>
          <a:p>
            <a:pPr>
              <a:defRPr lang="ko-KR" altLang="en-US"/>
            </a:pPr>
            <a:r>
              <a:rPr lang="en-US" altLang="ko-KR" sz="1600" b="0"/>
              <a:t>	</a:t>
            </a:r>
            <a:r>
              <a:rPr lang="ko-KR" altLang="en-US" sz="1600" b="0"/>
              <a:t>☞ </a:t>
            </a:r>
            <a:r>
              <a:rPr lang="en-US" altLang="ko-KR" sz="1600" b="0"/>
              <a:t>h1 &gt; h2 &gt; h3 &gt; h4 &gt; h5 &gt; h6</a:t>
            </a:r>
          </a:p>
          <a:p>
            <a:pPr>
              <a:defRPr lang="ko-KR" altLang="en-US"/>
            </a:pPr>
            <a:endParaRPr lang="ko-KR" altLang="en-US" b="0"/>
          </a:p>
          <a:p>
            <a:pPr>
              <a:defRPr lang="ko-KR" altLang="en-US"/>
            </a:pPr>
            <a:r>
              <a:rPr lang="ko-KR" altLang="en-US" b="1"/>
              <a:t>✓ </a:t>
            </a:r>
            <a:r>
              <a:rPr lang="en-US" altLang="ko-KR" b="1"/>
              <a:t>&lt;font&gt; ~ &lt;/font&gt;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폰트에 속성을 부여한다는 시작을 알린다.</a:t>
            </a:r>
          </a:p>
          <a:p>
            <a:pPr>
              <a:defRPr lang="ko-KR" altLang="en-US"/>
            </a:pPr>
            <a:endParaRPr lang="en-US" altLang="ko-KR" i="1">
              <a:solidFill>
                <a:srgbClr val="0070C0"/>
              </a:solidFill>
            </a:endParaRPr>
          </a:p>
          <a:p>
            <a:pPr>
              <a:defRPr lang="ko-KR" altLang="en-US"/>
            </a:pPr>
            <a:r>
              <a:rPr lang="ko-KR" altLang="en-US" b="1"/>
              <a:t>✓ </a:t>
            </a:r>
            <a:r>
              <a:rPr lang="en-US" altLang="ko-KR" b="1"/>
              <a:t>&lt;a href=</a:t>
            </a:r>
            <a:r>
              <a:rPr lang="ko-KR" altLang="en-US" b="1"/>
              <a:t>" "</a:t>
            </a:r>
            <a:r>
              <a:rPr lang="en-US" altLang="ko-KR" b="1"/>
              <a:t>&gt;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객체에 하이퍼링크 속성을 부여하며 클릭 시 정의된 주소로 페이지가 이동함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4463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en-US" altLang="ko-KR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HTML</a:t>
            </a: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 태그정리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885826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2000" b="1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01-</a:t>
            </a:r>
            <a:r>
              <a:rPr lang="ko-KR" altLang="en-US" sz="2000" b="1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lang="ko-KR" altLang="en-US" sz="2000" b="1" i="0" u="none" kern="1200" spc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831328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4000" b="0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HTML</a:t>
            </a:r>
            <a:r>
              <a:rPr lang="ko-KR" altLang="en-US" sz="4000" b="0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 태그정리</a:t>
            </a:r>
            <a:endParaRPr lang="ko-KR" altLang="en-US" sz="4000" b="0" i="0" u="none" kern="1200" spc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6" name="TextBox 6"/>
          <p:cNvSpPr txBox="1"/>
          <p:nvPr/>
        </p:nvSpPr>
        <p:spPr>
          <a:xfrm>
            <a:off x="557415" y="1433812"/>
            <a:ext cx="11524301" cy="3869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기본 태그</a:t>
            </a:r>
            <a:endParaRPr lang="ko-KR" altLang="en-US" sz="300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endParaRPr lang="ko-KR" altLang="en-US" sz="20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b="1"/>
              <a:t>✓ </a:t>
            </a:r>
            <a:r>
              <a:rPr lang="ko-KR" altLang="en-US" b="1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&amp;</a:t>
            </a:r>
            <a:r>
              <a:rPr lang="en-US" altLang="ko-KR" b="1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nbsp : </a:t>
            </a:r>
            <a:r>
              <a:rPr lang="ko-KR" altLang="en-US">
                <a:solidFill>
                  <a:prstClr val="black"/>
                </a:solidFill>
              </a:rPr>
              <a:t>공백문자</a:t>
            </a:r>
            <a:r>
              <a:rPr lang="en-US" altLang="ko-KR">
                <a:solidFill>
                  <a:prstClr val="black"/>
                </a:solidFill>
              </a:rPr>
              <a:t>(</a:t>
            </a:r>
            <a:r>
              <a:rPr lang="ko-KR" altLang="en-US">
                <a:solidFill>
                  <a:prstClr val="black"/>
                </a:solidFill>
              </a:rPr>
              <a:t>한 칸을 띄어 주는 것이다</a:t>
            </a:r>
            <a:r>
              <a:rPr lang="en-US" altLang="ko-KR">
                <a:solidFill>
                  <a:prstClr val="black"/>
                </a:solidFill>
              </a:rPr>
              <a:t>.)</a:t>
            </a:r>
            <a:endParaRPr lang="en-US" altLang="ko-KR">
              <a:solidFill>
                <a:prstClr val="black"/>
              </a:solidFill>
            </a:endParaRPr>
          </a:p>
          <a:p>
            <a:pPr>
              <a:defRPr lang="ko-KR" altLang="en-US"/>
            </a:pPr>
            <a:endParaRPr lang="ko-KR" altLang="en-US" b="0"/>
          </a:p>
          <a:p>
            <a:pPr marL="0" lvl="0" indent="0" algn="l" defTabSz="80535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b="1"/>
              <a:t>✓ </a:t>
            </a:r>
            <a:r>
              <a:rPr lang="en-US" altLang="ko-KR" b="1">
                <a:solidFill>
                  <a:prstClr val="black"/>
                </a:solidFill>
                <a:latin typeface="맑은 고딕"/>
                <a:ea typeface="맑은 고딕"/>
              </a:rPr>
              <a:t>&amp;lt;  :  </a:t>
            </a:r>
            <a:r>
              <a:rPr lang="en-US" altLang="ko-KR">
                <a:solidFill>
                  <a:prstClr val="black"/>
                </a:solidFill>
                <a:latin typeface="맑은 고딕"/>
                <a:ea typeface="맑은 고딕"/>
              </a:rPr>
              <a:t> &lt;   </a:t>
            </a:r>
            <a:r>
              <a:rPr lang="en-US" altLang="ko-KR" b="1">
                <a:solidFill>
                  <a:prstClr val="black"/>
                </a:solidFill>
                <a:latin typeface="맑은 고딕"/>
                <a:ea typeface="맑은 고딕"/>
              </a:rPr>
              <a:t>//</a:t>
            </a:r>
            <a:r>
              <a:rPr lang="en-US" altLang="ko-KR">
                <a:solidFill>
                  <a:prstClr val="black"/>
                </a:solidFill>
                <a:latin typeface="맑은 고딕"/>
                <a:ea typeface="맑은 고딕"/>
              </a:rPr>
              <a:t>   </a:t>
            </a:r>
            <a:r>
              <a:rPr lang="en-US" altLang="ko-KR" b="1" i="0" u="none" kern="1200">
                <a:solidFill>
                  <a:srgbClr val="000000"/>
                </a:solidFill>
                <a:latin typeface="맑은 고딕"/>
                <a:ea typeface="맑은 고딕"/>
              </a:rPr>
              <a:t>&amp;gt;  : </a:t>
            </a:r>
            <a:r>
              <a:rPr lang="en-US" altLang="ko-KR">
                <a:solidFill>
                  <a:prstClr val="black"/>
                </a:solidFill>
                <a:latin typeface="맑은 고딕"/>
                <a:ea typeface="맑은 고딕"/>
              </a:rPr>
              <a:t>  &gt;</a:t>
            </a:r>
            <a:endParaRPr lang="en-US" altLang="ko-KR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 lang="ko-KR" altLang="en-US"/>
            </a:pPr>
            <a:endParaRPr lang="ko-KR" altLang="en-US" b="0"/>
          </a:p>
          <a:p>
            <a:pPr marL="0" lvl="0" indent="0" algn="l" defTabSz="858145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b="1"/>
              <a:t>✓ </a:t>
            </a:r>
            <a:r>
              <a:rPr lang="ko-KR" altLang="en-US" b="1">
                <a:solidFill>
                  <a:prstClr val="black"/>
                </a:solidFill>
                <a:latin typeface="맑은 고딕"/>
                <a:ea typeface="맑은 고딕"/>
              </a:rPr>
              <a:t>&amp;#60; font &amp;#62;</a:t>
            </a:r>
            <a:r>
              <a:rPr lang="ko-KR" altLang="en-US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b="1">
                <a:solidFill>
                  <a:prstClr val="black"/>
                </a:solidFill>
                <a:latin typeface="맑은 고딕"/>
                <a:ea typeface="맑은 고딕"/>
              </a:rPr>
              <a:t>:</a:t>
            </a:r>
            <a:r>
              <a:rPr lang="ko-KR" altLang="en-US">
                <a:solidFill>
                  <a:prstClr val="black"/>
                </a:solidFill>
                <a:latin typeface="맑은 고딕"/>
                <a:ea typeface="맑은 고딕"/>
              </a:rPr>
              <a:t> 글자크기와 글자색, 글자체 지정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 lang="ko-KR" altLang="en-US"/>
            </a:pPr>
            <a:endParaRPr lang="ko-KR" altLang="en-US" b="0"/>
          </a:p>
          <a:p>
            <a:pPr lvl="0">
              <a:defRPr lang="ko-KR" altLang="en-US"/>
            </a:pPr>
            <a:r>
              <a:rPr lang="ko-KR" altLang="en-US" b="1"/>
              <a:t>✓ </a:t>
            </a:r>
            <a:r>
              <a:rPr lang="en-US" altLang="ko-KR" b="1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&amp;amp;  :  </a:t>
            </a:r>
            <a:r>
              <a:rPr lang="en-US" altLang="ko-KR" b="0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&amp;(and)를 의미함</a:t>
            </a:r>
            <a:endParaRPr lang="en-US" altLang="ko-KR" b="0" i="0" u="none" kern="1200" spc="0">
              <a:solidFill>
                <a:prstClr val="black"/>
              </a:solidFill>
              <a:uLnTx/>
              <a:uFillTx/>
              <a:latin typeface="맑은 고딕"/>
              <a:ea typeface="맑은 고딕"/>
              <a:cs typeface="+mn-cs"/>
            </a:endParaRPr>
          </a:p>
          <a:p>
            <a:pPr>
              <a:defRPr lang="ko-KR" altLang="en-US"/>
            </a:pPr>
            <a:endParaRPr lang="en-US" altLang="ko-KR" i="1">
              <a:solidFill>
                <a:srgbClr val="0070c0"/>
              </a:solidFill>
            </a:endParaRPr>
          </a:p>
          <a:p>
            <a:pPr lvl="0">
              <a:defRPr lang="ko-KR" altLang="en-US"/>
            </a:pPr>
            <a:r>
              <a:rPr lang="ko-KR" altLang="en-US" b="1"/>
              <a:t>✓ </a:t>
            </a:r>
            <a:r>
              <a:rPr lang="en-US" altLang="ko-KR" b="1">
                <a:solidFill>
                  <a:prstClr val="black"/>
                </a:solidFill>
              </a:rPr>
              <a:t>&amp;quot;  :  </a:t>
            </a:r>
            <a:r>
              <a:rPr lang="en-US" altLang="ko-KR">
                <a:solidFill>
                  <a:prstClr val="black"/>
                </a:solidFill>
              </a:rPr>
              <a:t>따옴표  </a:t>
            </a:r>
            <a:r>
              <a:rPr lang="en-US" altLang="ko-KR" b="1">
                <a:solidFill>
                  <a:prstClr val="black"/>
                </a:solidFill>
              </a:rPr>
              <a:t>//</a:t>
            </a:r>
            <a:r>
              <a:rPr lang="en-US" altLang="ko-KR">
                <a:solidFill>
                  <a:prstClr val="black"/>
                </a:solidFill>
              </a:rPr>
              <a:t>  </a:t>
            </a:r>
            <a:r>
              <a:rPr lang="ko-KR" altLang="en-US" b="1">
                <a:solidFill>
                  <a:prstClr val="black"/>
                </a:solidFill>
              </a:rPr>
              <a:t>&amp;copy;</a:t>
            </a:r>
            <a:r>
              <a:rPr lang="en-US" altLang="ko-KR" b="1">
                <a:solidFill>
                  <a:prstClr val="black"/>
                </a:solidFill>
              </a:rPr>
              <a:t>  : </a:t>
            </a:r>
            <a:r>
              <a:rPr lang="ko-KR" altLang="en-US">
                <a:solidFill>
                  <a:prstClr val="black"/>
                </a:solidFill>
              </a:rPr>
              <a:t> ©</a:t>
            </a:r>
            <a:endParaRPr lang="ko-KR" altLang="en-US">
              <a:solidFill>
                <a:prstClr val="black"/>
              </a:solidFill>
            </a:endParaRPr>
          </a:p>
          <a:p>
            <a:pPr lvl="0">
              <a:defRPr lang="ko-KR" altLang="en-US"/>
            </a:pPr>
            <a:endParaRPr lang="ko-KR" altLang="en-US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>
                <a:solidFill>
                  <a:prstClr val="black"/>
                </a:solidFill>
              </a:rPr>
              <a:t>✓</a:t>
            </a:r>
            <a:r>
              <a:rPr lang="en-US" altLang="ko-KR">
                <a:solidFill>
                  <a:prstClr val="black"/>
                </a:solidFill>
              </a:rPr>
              <a:t> </a:t>
            </a:r>
            <a:r>
              <a:rPr lang="en-US" altLang="ko-KR" b="1">
                <a:solidFill>
                  <a:prstClr val="black"/>
                </a:solidFill>
              </a:rPr>
              <a:t>&lt;!--주 석--!&gt; : </a:t>
            </a:r>
            <a:r>
              <a:rPr lang="en-US" altLang="ko-KR">
                <a:solidFill>
                  <a:prstClr val="black"/>
                </a:solidFill>
              </a:rPr>
              <a:t>주석 부분이므로 웹 브라우저에서는 보이지 않음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2000" b="1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01-</a:t>
            </a:r>
            <a:r>
              <a:rPr lang="ko-KR" altLang="en-US" sz="2000" b="1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84463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4000" b="0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HTML</a:t>
            </a:r>
            <a:r>
              <a:rPr lang="ko-KR" altLang="en-US" sz="4000" b="0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 태그정리</a:t>
            </a:r>
            <a:endParaRPr lang="ko-KR" altLang="en-US" sz="4000" b="0" i="0" u="none" kern="1200" spc="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6" name="TextBox 6"/>
          <p:cNvSpPr txBox="1"/>
          <p:nvPr/>
        </p:nvSpPr>
        <p:spPr>
          <a:xfrm>
            <a:off x="557415" y="1433813"/>
            <a:ext cx="11524301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기본 태그</a:t>
            </a:r>
          </a:p>
          <a:p>
            <a:pPr>
              <a:defRPr lang="ko-KR" altLang="en-US"/>
            </a:pPr>
            <a:endParaRPr lang="ko-KR" altLang="en-US" sz="2000" dirty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b="1" dirty="0"/>
              <a:t>✓ </a:t>
            </a:r>
            <a:r>
              <a:rPr lang="ko-KR" altLang="en-US" b="1" i="0" u="none" kern="1200" spc="0" dirty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&lt;</a:t>
            </a:r>
            <a:r>
              <a:rPr lang="ko-KR" altLang="en-US" b="1" i="0" u="none" kern="1200" spc="0" dirty="0" err="1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i</a:t>
            </a:r>
            <a:r>
              <a:rPr lang="ko-KR" altLang="en-US" b="1" i="0" u="none" kern="1200" spc="0" dirty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&gt; ~ &lt;/</a:t>
            </a:r>
            <a:r>
              <a:rPr lang="ko-KR" altLang="en-US" b="1" i="0" u="none" kern="1200" spc="0" dirty="0" err="1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i</a:t>
            </a:r>
            <a:r>
              <a:rPr lang="ko-KR" altLang="en-US" b="1" i="0" u="none" kern="1200" spc="0" dirty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&gt; : </a:t>
            </a:r>
            <a:r>
              <a:rPr lang="ko-KR" altLang="en-US" b="0" i="0" u="none" kern="1200" spc="0" dirty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글자를 기울여서 표시하는 태그로, </a:t>
            </a:r>
            <a:r>
              <a:rPr lang="ko-KR" altLang="en-US" b="0" i="0" u="none" kern="1200" spc="0" dirty="0" err="1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italic의</a:t>
            </a:r>
            <a:r>
              <a:rPr lang="ko-KR" altLang="en-US" b="0" i="0" u="none" kern="1200" spc="0" dirty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 약자입니다.</a:t>
            </a:r>
          </a:p>
          <a:p>
            <a:pPr>
              <a:defRPr lang="ko-KR" altLang="en-US"/>
            </a:pPr>
            <a:endParaRPr lang="ko-KR" altLang="en-US" b="0" dirty="0"/>
          </a:p>
          <a:p>
            <a:pPr marL="0" lvl="0" indent="0" algn="l" defTabSz="818236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b="1" dirty="0"/>
              <a:t>✓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/>
              </a:rPr>
              <a:t>&lt;u&gt; ~ &lt;/u&gt;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/>
              </a:rPr>
              <a:t>: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맑은 고딕"/>
                <a:ea typeface="맑은 고딕"/>
              </a:rPr>
              <a:t>밑줄효과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 lang="ko-KR" altLang="en-US"/>
            </a:pPr>
            <a:endParaRPr lang="ko-KR" altLang="en-US" b="0" dirty="0"/>
          </a:p>
          <a:p>
            <a:pPr marL="0" lvl="0" indent="0" algn="l" defTabSz="871876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b="1" dirty="0"/>
              <a:t>✓ 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/>
              </a:rPr>
              <a:t>&lt;</a:t>
            </a:r>
            <a:r>
              <a:rPr lang="ko-KR" altLang="en-US" b="1" dirty="0" err="1">
                <a:solidFill>
                  <a:prstClr val="black"/>
                </a:solidFill>
                <a:latin typeface="맑은 고딕"/>
                <a:ea typeface="맑은 고딕"/>
              </a:rPr>
              <a:t>strike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/>
              </a:rPr>
              <a:t>&gt; ~ &lt;/</a:t>
            </a:r>
            <a:r>
              <a:rPr lang="ko-KR" altLang="en-US" b="1" dirty="0" err="1">
                <a:solidFill>
                  <a:prstClr val="black"/>
                </a:solidFill>
                <a:latin typeface="맑은 고딕"/>
                <a:ea typeface="맑은 고딕"/>
              </a:rPr>
              <a:t>strike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/>
              </a:rPr>
              <a:t>&gt; : </a:t>
            </a: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취소선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  </a:t>
            </a:r>
            <a:r>
              <a:rPr lang="en-US" altLang="ko-KR" b="1" dirty="0">
                <a:solidFill>
                  <a:prstClr val="black"/>
                </a:solidFill>
                <a:latin typeface="맑은 고딕"/>
                <a:ea typeface="맑은 고딕"/>
              </a:rPr>
              <a:t>//  &lt;s&gt; ~ &lt;/s&gt;</a:t>
            </a:r>
            <a:r>
              <a:rPr lang="ko-KR" altLang="en-US" b="1" dirty="0">
                <a:solidFill>
                  <a:prstClr val="black"/>
                </a:solidFill>
                <a:latin typeface="맑은 고딕"/>
                <a:ea typeface="맑은 고딕"/>
              </a:rPr>
              <a:t> : </a:t>
            </a:r>
            <a:r>
              <a:rPr lang="en-US" altLang="ko-KR" dirty="0" err="1">
                <a:solidFill>
                  <a:prstClr val="black"/>
                </a:solidFill>
                <a:latin typeface="맑은 고딕"/>
                <a:ea typeface="맑은 고딕"/>
              </a:rPr>
              <a:t>가로선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 (</a:t>
            </a:r>
            <a:r>
              <a:rPr lang="en-US" altLang="ko-KR" dirty="0" err="1">
                <a:solidFill>
                  <a:prstClr val="black"/>
                </a:solidFill>
                <a:latin typeface="맑은 고딕"/>
                <a:ea typeface="맑은 고딕"/>
              </a:rPr>
              <a:t>취소선이랑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맑은 고딕"/>
                <a:ea typeface="맑은 고딕"/>
              </a:rPr>
              <a:t>동일</a:t>
            </a:r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endParaRPr lang="en-US" altLang="ko-KR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 lang="ko-KR" altLang="en-US"/>
            </a:pPr>
            <a:endParaRPr lang="ko-KR" altLang="en-US" b="0" dirty="0"/>
          </a:p>
          <a:p>
            <a:pPr lvl="0">
              <a:defRPr lang="ko-KR" altLang="en-US"/>
            </a:pPr>
            <a:r>
              <a:rPr lang="ko-KR" altLang="en-US" b="1" dirty="0"/>
              <a:t>✓ </a:t>
            </a:r>
            <a:r>
              <a:rPr lang="en-US" altLang="ko-KR" b="1" i="0" u="none" kern="1200" spc="0" dirty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&lt;sub&gt; ~ &lt;/sub&gt; </a:t>
            </a:r>
            <a:r>
              <a:rPr lang="ko-KR" altLang="en-US" b="1" i="0" u="none" kern="1200" spc="0" dirty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: </a:t>
            </a:r>
            <a:r>
              <a:rPr lang="en-US" altLang="ko-KR" b="0" i="0" u="none" kern="1200" spc="0" dirty="0" err="1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아래첨자</a:t>
            </a:r>
            <a:r>
              <a:rPr lang="en-US" altLang="ko-KR" b="1" i="0" u="none" kern="1200" spc="0" dirty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  // &lt;sup&gt; ~ &lt;/sup&gt; </a:t>
            </a:r>
            <a:r>
              <a:rPr lang="ko-KR" altLang="en-US" b="1" i="0" u="none" kern="1200" spc="0" dirty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: </a:t>
            </a:r>
            <a:r>
              <a:rPr lang="ko-KR" altLang="en-US" b="0" i="0" u="none" kern="1200" spc="0" dirty="0" err="1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윗첨자</a:t>
            </a:r>
            <a:endParaRPr lang="ko-KR" altLang="en-US" b="1" i="0" u="none" kern="1200" spc="0" dirty="0">
              <a:solidFill>
                <a:prstClr val="black"/>
              </a:solidFill>
              <a:uLnTx/>
              <a:uFillTx/>
              <a:latin typeface="맑은 고딕"/>
              <a:ea typeface="맑은 고딕"/>
              <a:cs typeface="+mn-cs"/>
            </a:endParaRPr>
          </a:p>
          <a:p>
            <a:pPr>
              <a:defRPr lang="ko-KR" altLang="en-US"/>
            </a:pPr>
            <a:endParaRPr lang="en-US" altLang="ko-KR" i="1" dirty="0">
              <a:solidFill>
                <a:srgbClr val="0070C0"/>
              </a:solidFill>
            </a:endParaRPr>
          </a:p>
          <a:p>
            <a:pPr lvl="0">
              <a:defRPr lang="ko-KR" altLang="en-US"/>
            </a:pPr>
            <a:r>
              <a:rPr lang="ko-KR" altLang="en-US" b="1" dirty="0"/>
              <a:t>✓ </a:t>
            </a:r>
            <a:r>
              <a:rPr lang="en-US" altLang="ko-KR" b="1" dirty="0">
                <a:solidFill>
                  <a:prstClr val="black"/>
                </a:solidFill>
              </a:rPr>
              <a:t>&lt;center&gt; ~ &lt;/center&gt; </a:t>
            </a:r>
            <a:r>
              <a:rPr lang="ko-KR" altLang="en-US" b="1" dirty="0">
                <a:solidFill>
                  <a:prstClr val="black"/>
                </a:solidFill>
              </a:rPr>
              <a:t>: </a:t>
            </a:r>
            <a:r>
              <a:rPr lang="en-US" altLang="ko-KR" dirty="0" err="1">
                <a:solidFill>
                  <a:prstClr val="black"/>
                </a:solidFill>
              </a:rPr>
              <a:t>가운데정렬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0">
              <a:defRPr lang="ko-KR" altLang="en-US"/>
            </a:pPr>
            <a:endParaRPr lang="ko-KR" altLang="en-US" dirty="0">
              <a:solidFill>
                <a:prstClr val="black"/>
              </a:solidFill>
            </a:endParaRPr>
          </a:p>
          <a:p>
            <a:pPr>
              <a:defRPr lang="ko-KR" altLang="en-US"/>
            </a:pPr>
            <a:r>
              <a:rPr lang="ko-KR" altLang="en-US" dirty="0">
                <a:solidFill>
                  <a:prstClr val="black"/>
                </a:solidFill>
              </a:rPr>
              <a:t>✓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b="1" dirty="0">
                <a:solidFill>
                  <a:prstClr val="black"/>
                </a:solidFill>
              </a:rPr>
              <a:t>&lt;big&gt; ~ &lt;/big&gt; </a:t>
            </a:r>
            <a:r>
              <a:rPr lang="ko-KR" altLang="en-US" b="1" dirty="0">
                <a:solidFill>
                  <a:prstClr val="black"/>
                </a:solidFill>
              </a:rPr>
              <a:t>: </a:t>
            </a:r>
            <a:r>
              <a:rPr lang="en-US" altLang="ko-KR" dirty="0" err="1">
                <a:solidFill>
                  <a:prstClr val="black"/>
                </a:solidFill>
              </a:rPr>
              <a:t>텍스트를</a:t>
            </a:r>
            <a:r>
              <a:rPr lang="en-US" altLang="ko-KR" dirty="0">
                <a:solidFill>
                  <a:prstClr val="black"/>
                </a:solidFill>
              </a:rPr>
              <a:t> 한 </a:t>
            </a:r>
            <a:r>
              <a:rPr lang="en-US" altLang="ko-KR" dirty="0" err="1">
                <a:solidFill>
                  <a:prstClr val="black"/>
                </a:solidFill>
              </a:rPr>
              <a:t>단계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err="1">
                <a:solidFill>
                  <a:prstClr val="black"/>
                </a:solidFill>
              </a:rPr>
              <a:t>크게</a:t>
            </a:r>
            <a:r>
              <a:rPr lang="en-US" altLang="ko-KR" dirty="0">
                <a:solidFill>
                  <a:prstClr val="black"/>
                </a:solidFill>
              </a:rPr>
              <a:t>  </a:t>
            </a:r>
            <a:r>
              <a:rPr lang="en-US" altLang="ko-KR" b="1" dirty="0">
                <a:solidFill>
                  <a:prstClr val="black"/>
                </a:solidFill>
              </a:rPr>
              <a:t>//  &lt;small&gt; ~ &lt;/small&gt; </a:t>
            </a:r>
            <a:r>
              <a:rPr lang="ko-KR" altLang="en-US" b="1" dirty="0">
                <a:solidFill>
                  <a:prstClr val="black"/>
                </a:solidFill>
              </a:rPr>
              <a:t>:</a:t>
            </a:r>
            <a:r>
              <a:rPr lang="en-US" altLang="ko-KR" b="1" dirty="0">
                <a:solidFill>
                  <a:prstClr val="black"/>
                </a:solidFill>
              </a:rPr>
              <a:t> </a:t>
            </a:r>
            <a:r>
              <a:rPr lang="en-US" altLang="ko-KR" dirty="0" err="1">
                <a:solidFill>
                  <a:prstClr val="black"/>
                </a:solidFill>
              </a:rPr>
              <a:t>텍스트를</a:t>
            </a:r>
            <a:r>
              <a:rPr lang="en-US" altLang="ko-KR" dirty="0">
                <a:solidFill>
                  <a:prstClr val="black"/>
                </a:solidFill>
              </a:rPr>
              <a:t> 한 </a:t>
            </a:r>
            <a:r>
              <a:rPr lang="en-US" altLang="ko-KR" dirty="0" err="1">
                <a:solidFill>
                  <a:prstClr val="black"/>
                </a:solidFill>
              </a:rPr>
              <a:t>단계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err="1">
                <a:solidFill>
                  <a:prstClr val="black"/>
                </a:solidFill>
              </a:rPr>
              <a:t>작게</a:t>
            </a:r>
            <a:endParaRPr lang="en-US" altLang="ko-KR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2000" b="1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01-</a:t>
            </a:r>
            <a:r>
              <a:rPr lang="ko-KR" altLang="en-US" sz="2000" b="1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84463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4000" b="0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HTML</a:t>
            </a:r>
            <a:r>
              <a:rPr lang="ko-KR" altLang="en-US" sz="4000" b="0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 태그속성</a:t>
            </a:r>
          </a:p>
        </p:txBody>
      </p:sp>
      <p:sp>
        <p:nvSpPr>
          <p:cNvPr id="26" name="TextBox 6"/>
          <p:cNvSpPr txBox="1"/>
          <p:nvPr/>
        </p:nvSpPr>
        <p:spPr>
          <a:xfrm>
            <a:off x="557415" y="1433811"/>
            <a:ext cx="11524301" cy="3593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</a:t>
            </a: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p&gt;, &lt;div&gt;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 태그 속성</a:t>
            </a:r>
          </a:p>
          <a:p>
            <a:pPr>
              <a:defRPr lang="ko-KR" altLang="en-US"/>
            </a:pPr>
            <a:endParaRPr lang="ko-KR" altLang="en-US" sz="20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b="1"/>
              <a:t>✓ </a:t>
            </a:r>
            <a:r>
              <a:rPr lang="ko-KR" altLang="en-US" b="1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&lt;p&gt;</a:t>
            </a:r>
            <a:r>
              <a:rPr lang="en-US" altLang="ko-KR" b="1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 : </a:t>
            </a:r>
            <a:r>
              <a:rPr lang="ko-KR" altLang="en-US" b="0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줄도 바꾸고 빈 줄도 삽입됨 (즉, 한 문단이 생성됨)</a:t>
            </a:r>
          </a:p>
          <a:p>
            <a:pPr>
              <a:defRPr lang="ko-KR" altLang="en-US"/>
            </a:pPr>
            <a:endParaRPr lang="ko-KR" altLang="en-US" b="0"/>
          </a:p>
          <a:p>
            <a:pPr marL="0" lvl="0" indent="0" algn="l" defTabSz="767897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b="1"/>
              <a:t>✓ </a:t>
            </a:r>
            <a:r>
              <a:rPr lang="en-US" altLang="ko-KR" b="1">
                <a:solidFill>
                  <a:prstClr val="black"/>
                </a:solidFill>
                <a:latin typeface="맑은 고딕"/>
                <a:ea typeface="맑은 고딕"/>
              </a:rPr>
              <a:t>&lt;p align="left, center, right, justify"&gt; ~ &lt;/p&gt; : </a:t>
            </a:r>
            <a:r>
              <a:rPr lang="ko-KR" altLang="en-US">
                <a:solidFill>
                  <a:prstClr val="black"/>
                </a:solidFill>
                <a:latin typeface="맑은 고딕"/>
                <a:ea typeface="맑은 고딕"/>
              </a:rPr>
              <a:t>&lt;</a:t>
            </a:r>
            <a:r>
              <a:rPr lang="en-US" altLang="ko-KR">
                <a:solidFill>
                  <a:prstClr val="black"/>
                </a:solidFill>
                <a:latin typeface="맑은 고딕"/>
                <a:ea typeface="맑은 고딕"/>
              </a:rPr>
              <a:t>p</a:t>
            </a:r>
            <a:r>
              <a:rPr lang="ko-KR" altLang="en-US">
                <a:solidFill>
                  <a:prstClr val="black"/>
                </a:solidFill>
                <a:latin typeface="맑은 고딕"/>
                <a:ea typeface="맑은 고딕"/>
              </a:rPr>
              <a:t>&gt; 태그를 이용한 정렬</a:t>
            </a:r>
            <a:endParaRPr lang="ko-KR" altLang="en-US" b="1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 lang="ko-KR" altLang="en-US"/>
            </a:pPr>
            <a:r>
              <a:rPr lang="ko-KR" altLang="en-US" b="0"/>
              <a:t>	</a:t>
            </a:r>
            <a:r>
              <a:rPr lang="ko-KR" altLang="en-US" sz="1400" b="1">
                <a:solidFill>
                  <a:srgbClr val="FF0000"/>
                </a:solidFill>
              </a:rPr>
              <a:t>☞ </a:t>
            </a:r>
            <a:r>
              <a:rPr lang="en-US" altLang="ko-KR" sz="1400" b="1">
                <a:solidFill>
                  <a:srgbClr val="FF0000"/>
                </a:solidFill>
              </a:rPr>
              <a:t>left → </a:t>
            </a:r>
            <a:r>
              <a:rPr lang="ko-KR" altLang="en-US" sz="1400" b="1">
                <a:solidFill>
                  <a:srgbClr val="FF0000"/>
                </a:solidFill>
              </a:rPr>
              <a:t>왼쪽정렬,   </a:t>
            </a:r>
            <a:r>
              <a:rPr lang="en-US" altLang="ko-KR" sz="1400" b="1">
                <a:solidFill>
                  <a:srgbClr val="FF0000"/>
                </a:solidFill>
              </a:rPr>
              <a:t>center</a:t>
            </a:r>
            <a:r>
              <a:rPr lang="ko-KR" altLang="en-US" sz="1400" b="1">
                <a:solidFill>
                  <a:srgbClr val="FF0000"/>
                </a:solidFill>
              </a:rPr>
              <a:t> </a:t>
            </a:r>
            <a:r>
              <a:rPr lang="en-US" altLang="ko-KR" sz="1400" b="1">
                <a:solidFill>
                  <a:srgbClr val="FF0000"/>
                </a:solidFill>
              </a:rPr>
              <a:t>→</a:t>
            </a:r>
            <a:r>
              <a:rPr lang="ko-KR" altLang="en-US" sz="1400" b="1">
                <a:solidFill>
                  <a:srgbClr val="FF0000"/>
                </a:solidFill>
              </a:rPr>
              <a:t> 가운데정렬,   </a:t>
            </a:r>
            <a:r>
              <a:rPr lang="en-US" altLang="ko-KR" sz="1400" b="1">
                <a:solidFill>
                  <a:srgbClr val="FF0000"/>
                </a:solidFill>
              </a:rPr>
              <a:t>right → </a:t>
            </a:r>
            <a:r>
              <a:rPr lang="ko-KR" altLang="en-US" sz="1400" b="1">
                <a:solidFill>
                  <a:srgbClr val="FF0000"/>
                </a:solidFill>
              </a:rPr>
              <a:t>오른쪽정렬,   </a:t>
            </a:r>
            <a:r>
              <a:rPr lang="en-US" altLang="ko-KR" sz="1400" b="1">
                <a:solidFill>
                  <a:srgbClr val="FF0000"/>
                </a:solidFill>
              </a:rPr>
              <a:t>justify → </a:t>
            </a:r>
            <a:r>
              <a:rPr lang="ko-KR" altLang="en-US" sz="1400" b="1">
                <a:solidFill>
                  <a:srgbClr val="FF0000"/>
                </a:solidFill>
              </a:rPr>
              <a:t>맞춤정렬</a:t>
            </a:r>
          </a:p>
          <a:p>
            <a:pPr>
              <a:defRPr lang="ko-KR" altLang="en-US"/>
            </a:pPr>
            <a:endParaRPr lang="ko-KR" altLang="en-US" sz="1800" b="0"/>
          </a:p>
          <a:p>
            <a:pPr marL="0" lvl="0" indent="0" algn="l" defTabSz="871876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b="1"/>
              <a:t>✓ </a:t>
            </a:r>
            <a:r>
              <a:rPr lang="ko-KR" altLang="en-US" b="1">
                <a:solidFill>
                  <a:prstClr val="black"/>
                </a:solidFill>
                <a:latin typeface="맑은 고딕"/>
                <a:ea typeface="맑은 고딕"/>
              </a:rPr>
              <a:t>&lt;div&gt; ~&lt;/div&gt; - </a:t>
            </a:r>
            <a:r>
              <a:rPr lang="ko-KR" altLang="en-US">
                <a:solidFill>
                  <a:prstClr val="black"/>
                </a:solidFill>
                <a:latin typeface="맑은 고딕"/>
                <a:ea typeface="맑은 고딕"/>
              </a:rPr>
              <a:t>영역을 나눈다는 의미, 한 페이지 내에서 영역을 지정</a:t>
            </a:r>
            <a:endParaRPr lang="ko-KR" altLang="en-US" b="1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 lang="ko-KR" altLang="en-US"/>
            </a:pPr>
            <a:endParaRPr lang="ko-KR" altLang="en-US" b="0"/>
          </a:p>
          <a:p>
            <a:pPr marL="0" lvl="0" indent="0" algn="l" defTabSz="767897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b="1"/>
              <a:t>✓ </a:t>
            </a:r>
            <a:r>
              <a:rPr lang="en-US" altLang="ko-KR" b="1">
                <a:solidFill>
                  <a:prstClr val="black"/>
                </a:solidFill>
                <a:latin typeface="맑은 고딕"/>
                <a:ea typeface="맑은 고딕"/>
              </a:rPr>
              <a:t>&lt;div align="left, center, right, justify"&gt; ~ &lt;/div&gt; : </a:t>
            </a:r>
            <a:r>
              <a:rPr lang="ko-KR" altLang="en-US">
                <a:solidFill>
                  <a:prstClr val="black"/>
                </a:solidFill>
                <a:latin typeface="맑은 고딕"/>
                <a:ea typeface="맑은 고딕"/>
              </a:rPr>
              <a:t>&lt;</a:t>
            </a:r>
            <a:r>
              <a:rPr lang="en-US" altLang="ko-KR">
                <a:solidFill>
                  <a:prstClr val="black"/>
                </a:solidFill>
                <a:latin typeface="맑은 고딕"/>
                <a:ea typeface="맑은 고딕"/>
              </a:rPr>
              <a:t>div</a:t>
            </a:r>
            <a:r>
              <a:rPr lang="ko-KR" altLang="en-US">
                <a:solidFill>
                  <a:prstClr val="black"/>
                </a:solidFill>
                <a:latin typeface="맑은 고딕"/>
                <a:ea typeface="맑은 고딕"/>
              </a:rPr>
              <a:t>&gt; 태그를 이용한 정렬</a:t>
            </a:r>
            <a:endParaRPr lang="ko-KR" altLang="en-US">
              <a:solidFill>
                <a:prstClr val="black"/>
              </a:solidFill>
              <a:uLnTx/>
              <a:uFillTx/>
              <a:latin typeface="맑은 고딕"/>
              <a:ea typeface="맑은 고딕"/>
            </a:endParaRPr>
          </a:p>
          <a:p>
            <a:pPr marL="0" algn="l" defTabSz="885826" eaLnBrk="1" latinLnBrk="1" hangingPunct="1">
              <a:defRPr lang="ko-KR" altLang="en-US"/>
            </a:pPr>
            <a:r>
              <a:rPr lang="ko-KR" altLang="en-US" sz="1800" b="0" i="0" u="none" kern="12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</a:t>
            </a:r>
            <a:r>
              <a:rPr lang="ko-KR" altLang="en-US" sz="1400" b="1" i="0" u="none" kern="12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☞ </a:t>
            </a:r>
            <a:r>
              <a:rPr lang="en-US" altLang="ko-KR" sz="1400" b="1" i="0" u="none" kern="1200">
                <a:solidFill>
                  <a:srgbClr val="FF0000"/>
                </a:solidFill>
                <a:latin typeface="맑은 고딕"/>
                <a:ea typeface="맑은 고딕"/>
              </a:rPr>
              <a:t>left → </a:t>
            </a:r>
            <a:r>
              <a:rPr lang="ko-KR" altLang="en-US" sz="1400" b="1" i="0" u="none" kern="12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왼쪽정렬,   </a:t>
            </a:r>
            <a:r>
              <a:rPr lang="en-US" altLang="ko-KR" sz="1400" b="1" i="0" u="none" kern="1200">
                <a:solidFill>
                  <a:srgbClr val="FF0000"/>
                </a:solidFill>
                <a:latin typeface="맑은 고딕"/>
                <a:ea typeface="맑은 고딕"/>
              </a:rPr>
              <a:t>center</a:t>
            </a:r>
            <a:r>
              <a:rPr lang="ko-KR" altLang="en-US" sz="1400" b="1" i="0" u="none" kern="12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1400" b="1" i="0" u="none" kern="1200">
                <a:solidFill>
                  <a:srgbClr val="FF0000"/>
                </a:solidFill>
                <a:latin typeface="맑은 고딕"/>
                <a:ea typeface="맑은 고딕"/>
              </a:rPr>
              <a:t>→</a:t>
            </a:r>
            <a:r>
              <a:rPr lang="ko-KR" altLang="en-US" sz="1400" b="1" i="0" u="none" kern="12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가운데정렬,   </a:t>
            </a:r>
            <a:r>
              <a:rPr lang="en-US" altLang="ko-KR" sz="1400" b="1" i="0" u="none" kern="1200">
                <a:solidFill>
                  <a:srgbClr val="FF0000"/>
                </a:solidFill>
                <a:latin typeface="맑은 고딕"/>
                <a:ea typeface="맑은 고딕"/>
              </a:rPr>
              <a:t>right → </a:t>
            </a:r>
            <a:r>
              <a:rPr lang="ko-KR" altLang="en-US" sz="1400" b="1" i="0" u="none" kern="12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오른쪽정렬,   </a:t>
            </a:r>
            <a:r>
              <a:rPr lang="en-US" altLang="ko-KR" sz="1400" b="1" i="0" u="none" kern="1200">
                <a:solidFill>
                  <a:srgbClr val="FF0000"/>
                </a:solidFill>
                <a:latin typeface="맑은 고딕"/>
                <a:ea typeface="맑은 고딕"/>
              </a:rPr>
              <a:t>justify → </a:t>
            </a:r>
            <a:r>
              <a:rPr lang="ko-KR" altLang="en-US" sz="1400" b="1" i="0" u="none" kern="12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맞춤정렬</a:t>
            </a:r>
            <a:endParaRPr lang="en-US" altLang="ko-KR" i="1">
              <a:solidFill>
                <a:srgbClr val="0070C0"/>
              </a:solidFill>
            </a:endParaRPr>
          </a:p>
          <a:p>
            <a:pPr lvl="0">
              <a:defRPr lang="ko-KR" altLang="en-US"/>
            </a:pP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2000" b="1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01-</a:t>
            </a:r>
            <a:r>
              <a:rPr lang="ko-KR" altLang="en-US" sz="2000" b="1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84463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4000" b="0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HTML</a:t>
            </a:r>
            <a:r>
              <a:rPr lang="ko-KR" altLang="en-US" sz="4000" b="0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 태그속성</a:t>
            </a:r>
          </a:p>
        </p:txBody>
      </p:sp>
      <p:sp>
        <p:nvSpPr>
          <p:cNvPr id="26" name="TextBox 6"/>
          <p:cNvSpPr txBox="1"/>
          <p:nvPr/>
        </p:nvSpPr>
        <p:spPr>
          <a:xfrm>
            <a:off x="557415" y="1433796"/>
            <a:ext cx="11524301" cy="3288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 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비슷한 태그 차이</a:t>
            </a:r>
          </a:p>
          <a:p>
            <a:pPr>
              <a:defRPr lang="ko-KR" altLang="en-US"/>
            </a:pPr>
            <a:endParaRPr lang="ko-KR" altLang="en-US" sz="20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b="1"/>
              <a:t>✓ </a:t>
            </a:r>
            <a:r>
              <a:rPr lang="ko-KR" altLang="en-US" sz="2500" b="1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&lt;blockquote&gt; ~ &lt;/blockquote&gt;   //   &lt;q&gt; ~ &lt;/q&gt;</a:t>
            </a:r>
            <a:endParaRPr lang="ko-KR" altLang="en-US" b="1" i="0" u="none" kern="1200" spc="0">
              <a:solidFill>
                <a:prstClr val="black"/>
              </a:solidFill>
              <a:uLnTx/>
              <a:uFillTx/>
              <a:latin typeface="맑은 고딕"/>
              <a:ea typeface="맑은 고딕"/>
              <a:cs typeface="+mn-cs"/>
            </a:endParaRPr>
          </a:p>
          <a:p>
            <a:pPr>
              <a:defRPr lang="ko-KR" altLang="en-US"/>
            </a:pPr>
            <a:endParaRPr lang="ko-KR" altLang="en-US" b="0"/>
          </a:p>
          <a:p>
            <a:pPr marL="0" lvl="0" indent="0" algn="l" defTabSz="767897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b="1"/>
              <a:t>	</a:t>
            </a:r>
            <a:r>
              <a:rPr lang="ko-KR" altLang="en-US"/>
              <a:t>☞</a:t>
            </a:r>
            <a:r>
              <a:rPr lang="ko-KR" altLang="en-US" b="1"/>
              <a:t> </a:t>
            </a:r>
            <a:r>
              <a:rPr lang="ko-KR" altLang="en-US" sz="2100"/>
              <a:t>둘 다 텍스트를 인용할 때 사용되지만,</a:t>
            </a:r>
            <a:endParaRPr lang="ko-KR" altLang="en-US" b="1"/>
          </a:p>
          <a:p>
            <a:pPr marL="0" lvl="0" indent="0" algn="l" defTabSz="767897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en-US" altLang="ko-KR" b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 algn="l" defTabSz="743901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/>
              <a:t>	☞ </a:t>
            </a:r>
            <a:r>
              <a:rPr lang="en-US" altLang="ko-KR" sz="2100">
                <a:solidFill>
                  <a:prstClr val="black"/>
                </a:solidFill>
                <a:latin typeface="맑은 고딕"/>
                <a:ea typeface="맑은 고딕"/>
              </a:rPr>
              <a:t>&lt;blockquote&gt;는 줄바꿈과 들여쓰기가 </a:t>
            </a:r>
            <a:r>
              <a:rPr lang="ko-KR" altLang="en-US" sz="2100">
                <a:solidFill>
                  <a:prstClr val="black"/>
                </a:solidFill>
                <a:latin typeface="맑은 고딕"/>
                <a:ea typeface="맑은 고딕"/>
              </a:rPr>
              <a:t>되며 새로운 문단을 만들어 인용할 때 사용</a:t>
            </a:r>
            <a:endParaRPr lang="ko-KR" altLang="en-US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 lang="ko-KR" altLang="en-US"/>
            </a:pPr>
            <a:endParaRPr lang="ko-KR" altLang="en-US"/>
          </a:p>
          <a:p>
            <a:pPr marL="0" lvl="0" indent="0" algn="l" defTabSz="743901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/>
              <a:t>	☞ </a:t>
            </a:r>
            <a:r>
              <a:rPr lang="en-US" altLang="ko-KR" sz="2100">
                <a:solidFill>
                  <a:prstClr val="black"/>
                </a:solidFill>
                <a:latin typeface="맑은 고딕"/>
                <a:ea typeface="맑은 고딕"/>
              </a:rPr>
              <a:t>&lt;q&gt;는 </a:t>
            </a:r>
            <a:r>
              <a:rPr lang="ko-KR" altLang="en-US" sz="2100">
                <a:solidFill>
                  <a:prstClr val="black"/>
                </a:solidFill>
                <a:latin typeface="맑은 고딕"/>
                <a:ea typeface="맑은 고딕"/>
              </a:rPr>
              <a:t>"따옴표"와</a:t>
            </a:r>
            <a:r>
              <a:rPr lang="en-US" altLang="ko-KR" sz="210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ko-KR" altLang="en-US" sz="2100">
                <a:solidFill>
                  <a:prstClr val="black"/>
                </a:solidFill>
                <a:latin typeface="맑은 고딕"/>
                <a:ea typeface="맑은 고딕"/>
              </a:rPr>
              <a:t>함께 </a:t>
            </a:r>
            <a:r>
              <a:rPr lang="en-US" altLang="ko-KR" sz="2100">
                <a:solidFill>
                  <a:prstClr val="black"/>
                </a:solidFill>
                <a:latin typeface="맑은 고딕"/>
                <a:ea typeface="맑은 고딕"/>
              </a:rPr>
              <a:t>한 줄에 표시</a:t>
            </a:r>
            <a:r>
              <a:rPr lang="ko-KR" altLang="en-US" sz="2100">
                <a:solidFill>
                  <a:prstClr val="black"/>
                </a:solidFill>
                <a:latin typeface="맑은 고딕"/>
                <a:ea typeface="맑은 고딕"/>
              </a:rPr>
              <a:t>되며 주로 문단 안에서 인용할 때 사용</a:t>
            </a:r>
            <a:endParaRPr lang="ko-KR" altLang="en-US" b="1">
              <a:solidFill>
                <a:prstClr val="black"/>
              </a:solidFill>
              <a:latin typeface="맑은 고딕"/>
              <a:ea typeface="맑은 고딕"/>
            </a:endParaRPr>
          </a:p>
          <a:p>
            <a:pPr lvl="0">
              <a:defRPr lang="ko-KR" altLang="en-US"/>
            </a:pPr>
            <a:endParaRPr lang="ko-KR" altLang="en-US" b="1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rcRect l="-1920" t="1630" r="12740" b="73260"/>
          <a:stretch>
            <a:fillRect/>
          </a:stretch>
        </p:blipFill>
        <p:spPr>
          <a:xfrm>
            <a:off x="1481138" y="5153026"/>
            <a:ext cx="4867275" cy="102870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rcRect t="27910"/>
          <a:stretch>
            <a:fillRect/>
          </a:stretch>
        </p:blipFill>
        <p:spPr>
          <a:xfrm>
            <a:off x="6653213" y="4580312"/>
            <a:ext cx="4210049" cy="2277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2000" b="1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01-</a:t>
            </a:r>
            <a:r>
              <a:rPr lang="ko-KR" altLang="en-US" sz="2000" b="1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84463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4000" b="0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HTML</a:t>
            </a:r>
            <a:r>
              <a:rPr lang="ko-KR" altLang="en-US" sz="4000" b="0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 태그속성</a:t>
            </a:r>
          </a:p>
        </p:txBody>
      </p:sp>
      <p:sp>
        <p:nvSpPr>
          <p:cNvPr id="26" name="TextBox 6"/>
          <p:cNvSpPr txBox="1"/>
          <p:nvPr/>
        </p:nvSpPr>
        <p:spPr>
          <a:xfrm>
            <a:off x="557415" y="1433795"/>
            <a:ext cx="1152430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 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비슷한 태그 차이</a:t>
            </a:r>
          </a:p>
          <a:p>
            <a:pPr>
              <a:defRPr lang="ko-KR" altLang="en-US"/>
            </a:pPr>
            <a:endParaRPr lang="ko-KR" altLang="en-US" sz="2000" dirty="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r>
              <a:rPr lang="ko-KR" altLang="en-US" b="1" dirty="0"/>
              <a:t>✓ </a:t>
            </a:r>
            <a:r>
              <a:rPr lang="ko-KR" altLang="en-US" sz="2500" b="1" i="0" u="none" kern="1200" spc="0" dirty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&lt;</a:t>
            </a:r>
            <a:r>
              <a:rPr lang="ko-KR" altLang="en-US" sz="2500" b="1" i="0" u="none" kern="1200" spc="0" dirty="0" err="1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xmp</a:t>
            </a:r>
            <a:r>
              <a:rPr lang="ko-KR" altLang="en-US" sz="2500" b="1" i="0" u="none" kern="1200" spc="0" dirty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&gt; ~ &lt;/</a:t>
            </a:r>
            <a:r>
              <a:rPr lang="ko-KR" altLang="en-US" sz="2500" b="1" i="0" u="none" kern="1200" spc="0" dirty="0" err="1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xmp</a:t>
            </a:r>
            <a:r>
              <a:rPr lang="ko-KR" altLang="en-US" sz="2500" b="1" i="0" u="none" kern="1200" spc="0" dirty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&gt;, &lt;</a:t>
            </a:r>
            <a:r>
              <a:rPr lang="ko-KR" altLang="en-US" sz="2500" b="1" i="0" u="none" kern="1200" spc="0" dirty="0" err="1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pre</a:t>
            </a:r>
            <a:r>
              <a:rPr lang="ko-KR" altLang="en-US" sz="2500" b="1" i="0" u="none" kern="1200" spc="0" dirty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&gt; ~ &lt;/</a:t>
            </a:r>
            <a:r>
              <a:rPr lang="ko-KR" altLang="en-US" sz="2500" b="1" i="0" u="none" kern="1200" spc="0" dirty="0" err="1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pre</a:t>
            </a:r>
            <a:r>
              <a:rPr lang="ko-KR" altLang="en-US" sz="2500" b="1" i="0" u="none" kern="1200" spc="0" dirty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&gt;</a:t>
            </a:r>
          </a:p>
          <a:p>
            <a:pPr>
              <a:defRPr lang="ko-KR" altLang="en-US"/>
            </a:pPr>
            <a:endParaRPr lang="ko-KR" altLang="en-US" b="0" dirty="0"/>
          </a:p>
          <a:p>
            <a:pPr marL="0" lvl="0" indent="0" algn="l" defTabSz="767897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b="1" dirty="0"/>
              <a:t>	</a:t>
            </a:r>
            <a:r>
              <a:rPr lang="ko-KR" altLang="en-US" dirty="0"/>
              <a:t>☞ </a:t>
            </a:r>
            <a:r>
              <a:rPr lang="ko-KR" altLang="en-US" sz="2100" dirty="0"/>
              <a:t>둘 다 태그를 입력한 그대로를 출력하지만,</a:t>
            </a:r>
            <a:endParaRPr lang="ko-KR" altLang="en-US" dirty="0"/>
          </a:p>
          <a:p>
            <a:pPr marL="0" lvl="0" indent="0" algn="l" defTabSz="767897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 algn="l" defTabSz="743901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dirty="0"/>
              <a:t>	☞ </a:t>
            </a:r>
            <a:r>
              <a:rPr lang="en-US" altLang="ko-KR" sz="2100" dirty="0">
                <a:solidFill>
                  <a:prstClr val="black"/>
                </a:solidFill>
                <a:latin typeface="맑은 고딕"/>
                <a:ea typeface="맑은 고딕"/>
              </a:rPr>
              <a:t>&lt;</a:t>
            </a:r>
            <a:r>
              <a:rPr lang="en-US" altLang="ko-KR" sz="2100" dirty="0" err="1">
                <a:solidFill>
                  <a:prstClr val="black"/>
                </a:solidFill>
                <a:latin typeface="맑은 고딕"/>
                <a:ea typeface="맑은 고딕"/>
              </a:rPr>
              <a:t>xmp</a:t>
            </a:r>
            <a:r>
              <a:rPr lang="en-US" altLang="ko-KR" sz="2100" dirty="0">
                <a:solidFill>
                  <a:prstClr val="black"/>
                </a:solidFill>
                <a:latin typeface="맑은 고딕"/>
                <a:ea typeface="맑은 고딕"/>
              </a:rPr>
              <a:t>&gt;는 </a:t>
            </a:r>
            <a:r>
              <a:rPr lang="ko-KR" altLang="en-US" sz="2100" dirty="0">
                <a:solidFill>
                  <a:prstClr val="black"/>
                </a:solidFill>
                <a:latin typeface="맑은 고딕"/>
                <a:ea typeface="맑은 고딕"/>
              </a:rPr>
              <a:t>입력한 소스 및 텍스트를 그대로 출력하고</a:t>
            </a:r>
          </a:p>
          <a:p>
            <a:pPr marL="0" lvl="0" indent="0" algn="l" defTabSz="743901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0" lvl="0" indent="0" algn="l" defTabSz="743901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	☞ </a:t>
            </a:r>
            <a:r>
              <a:rPr lang="ko-KR" altLang="en-US" sz="2100" dirty="0">
                <a:solidFill>
                  <a:prstClr val="black"/>
                </a:solidFill>
                <a:latin typeface="맑은 고딕"/>
                <a:ea typeface="맑은 고딕"/>
              </a:rPr>
              <a:t>&lt;</a:t>
            </a:r>
            <a:r>
              <a:rPr lang="en-US" altLang="ko-KR" sz="2100" dirty="0">
                <a:solidFill>
                  <a:prstClr val="black"/>
                </a:solidFill>
                <a:latin typeface="맑은 고딕"/>
                <a:ea typeface="맑은 고딕"/>
              </a:rPr>
              <a:t>pre</a:t>
            </a:r>
            <a:r>
              <a:rPr lang="ko-KR" altLang="en-US" sz="2100" dirty="0">
                <a:solidFill>
                  <a:prstClr val="black"/>
                </a:solidFill>
                <a:latin typeface="맑은 고딕"/>
                <a:ea typeface="맑은 고딕"/>
              </a:rPr>
              <a:t>&gt;는 입력한 소스를 출력하지않고 텍스트만 출력한다.</a:t>
            </a:r>
          </a:p>
          <a:p>
            <a:pPr marL="0" lvl="0" indent="0" algn="l" defTabSz="743901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100" dirty="0">
                <a:solidFill>
                  <a:prstClr val="black"/>
                </a:solidFill>
                <a:latin typeface="맑은 고딕"/>
                <a:ea typeface="맑은 고딕"/>
              </a:rPr>
              <a:t>	</a:t>
            </a:r>
          </a:p>
          <a:p>
            <a:pPr marL="0" lvl="0" indent="0" algn="l" defTabSz="743901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ko-KR" altLang="en-US" sz="2100" dirty="0">
                <a:solidFill>
                  <a:prstClr val="black"/>
                </a:solidFill>
                <a:latin typeface="맑은 고딕"/>
                <a:ea typeface="맑은 고딕"/>
              </a:rPr>
              <a:t>	</a:t>
            </a:r>
            <a:r>
              <a:rPr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☞</a:t>
            </a:r>
            <a:r>
              <a:rPr lang="ko-KR" altLang="en-US" sz="21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lang="en-US" altLang="ko-KR" sz="2100" b="1" dirty="0">
                <a:solidFill>
                  <a:srgbClr val="FF0000"/>
                </a:solidFill>
                <a:latin typeface="맑은 고딕"/>
                <a:ea typeface="맑은 고딕"/>
              </a:rPr>
              <a:t>But!! </a:t>
            </a:r>
            <a:r>
              <a:rPr lang="ko-KR" altLang="en-US" sz="2100" dirty="0">
                <a:solidFill>
                  <a:prstClr val="black"/>
                </a:solidFill>
                <a:latin typeface="맑은 고딕"/>
                <a:ea typeface="맑은 고딕"/>
              </a:rPr>
              <a:t>&lt;</a:t>
            </a:r>
            <a:r>
              <a:rPr lang="ko-KR" altLang="en-US" sz="2100" dirty="0" err="1">
                <a:solidFill>
                  <a:prstClr val="black"/>
                </a:solidFill>
                <a:latin typeface="맑은 고딕"/>
                <a:ea typeface="맑은 고딕"/>
              </a:rPr>
              <a:t>xmp</a:t>
            </a:r>
            <a:r>
              <a:rPr lang="ko-KR" altLang="en-US" sz="2100" dirty="0">
                <a:solidFill>
                  <a:prstClr val="black"/>
                </a:solidFill>
                <a:latin typeface="맑은 고딕"/>
                <a:ea typeface="맑은 고딕"/>
              </a:rPr>
              <a:t>&gt;태그는 </a:t>
            </a:r>
            <a:r>
              <a:rPr lang="ko-KR" altLang="en-US" sz="2100" dirty="0" err="1">
                <a:solidFill>
                  <a:prstClr val="black"/>
                </a:solidFill>
                <a:latin typeface="맑은 고딕"/>
                <a:ea typeface="맑은 고딕"/>
              </a:rPr>
              <a:t>html</a:t>
            </a:r>
            <a:r>
              <a:rPr lang="ko-KR" altLang="en-US" sz="2100" dirty="0">
                <a:solidFill>
                  <a:prstClr val="black"/>
                </a:solidFill>
                <a:latin typeface="맑은 고딕"/>
                <a:ea typeface="맑은 고딕"/>
              </a:rPr>
              <a:t> 5에서부터 축소된 태그로 &lt;</a:t>
            </a:r>
            <a:r>
              <a:rPr lang="ko-KR" altLang="en-US" sz="2100" dirty="0" err="1">
                <a:solidFill>
                  <a:prstClr val="black"/>
                </a:solidFill>
                <a:latin typeface="맑은 고딕"/>
                <a:ea typeface="맑은 고딕"/>
              </a:rPr>
              <a:t>pre</a:t>
            </a:r>
            <a:r>
              <a:rPr lang="ko-KR" altLang="en-US" sz="2100" dirty="0">
                <a:solidFill>
                  <a:prstClr val="black"/>
                </a:solidFill>
                <a:latin typeface="맑은 고딕"/>
                <a:ea typeface="맑은 고딕"/>
              </a:rPr>
              <a:t>&gt;태그의 사용을 권장함</a:t>
            </a:r>
            <a:endParaRPr lang="ko-KR" altLang="en-US" sz="21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>
              <a:defRPr lang="ko-KR" altLang="en-US"/>
            </a:pPr>
            <a:endParaRPr lang="ko-KR" altLang="en-US" b="0" dirty="0"/>
          </a:p>
          <a:p>
            <a:pPr marL="0" lvl="0" indent="0" algn="l" defTabSz="743901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38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000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2000" b="1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01-</a:t>
            </a:r>
            <a:r>
              <a:rPr lang="ko-KR" altLang="en-US" sz="2000" b="1" i="0" u="none" kern="1200" spc="0">
                <a:solidFill>
                  <a:prstClr val="white"/>
                </a:solidFill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84463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 altLang="en-US"/>
            </a:pPr>
            <a:r>
              <a:rPr lang="en-US" altLang="ko-KR" sz="4000" b="0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HTML</a:t>
            </a:r>
            <a:r>
              <a:rPr lang="ko-KR" altLang="en-US" sz="4000" b="0" i="0" u="none" kern="1200" spc="0">
                <a:solidFill>
                  <a:prstClr val="black"/>
                </a:solidFill>
                <a:uLnTx/>
                <a:uFillTx/>
                <a:latin typeface="맑은 고딕"/>
                <a:ea typeface="맑은 고딕"/>
                <a:cs typeface="+mn-cs"/>
              </a:rPr>
              <a:t> 태그속성</a:t>
            </a:r>
          </a:p>
        </p:txBody>
      </p:sp>
      <p:sp>
        <p:nvSpPr>
          <p:cNvPr id="26" name="TextBox 6"/>
          <p:cNvSpPr txBox="1"/>
          <p:nvPr/>
        </p:nvSpPr>
        <p:spPr>
          <a:xfrm>
            <a:off x="557415" y="1433795"/>
            <a:ext cx="11524301" cy="167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HTML </a:t>
            </a:r>
            <a:r>
              <a:rPr lang="ko-KR" altLang="en-US" sz="300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비슷한 태그 차이</a:t>
            </a:r>
          </a:p>
          <a:p>
            <a:pPr>
              <a:defRPr lang="ko-KR" altLang="en-US"/>
            </a:pPr>
            <a:endParaRPr lang="ko-KR" altLang="en-US" sz="2000">
              <a:solidFill>
                <a:srgbClr val="FF0000"/>
              </a:solidFill>
              <a:latin typeface="나눔스퀘어라운드 ExtraBold"/>
              <a:ea typeface="나눔스퀘어라운드 ExtraBold"/>
            </a:endParaRPr>
          </a:p>
          <a:p>
            <a:pPr>
              <a:defRPr lang="ko-KR" altLang="en-US"/>
            </a:pPr>
            <a:endParaRPr lang="ko-KR" altLang="en-US" b="1"/>
          </a:p>
          <a:p>
            <a:pPr>
              <a:defRPr lang="ko-KR" altLang="en-US"/>
            </a:pPr>
            <a:endParaRPr lang="ko-KR" altLang="en-US" b="0"/>
          </a:p>
          <a:p>
            <a:pPr marL="0" lvl="0" indent="0" algn="l" defTabSz="743901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 lang="ko-KR" altLang="en-US"/>
            </a:pPr>
            <a:endParaRPr lang="ko-KR" altLang="en-US" b="1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8175" y="2276473"/>
            <a:ext cx="5676900" cy="39052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10313" y="2266950"/>
            <a:ext cx="5667374" cy="3667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9525" cap="flat" cmpd="sng" algn="ctr">
          <a:solidFill>
            <a:schemeClr val="tx1"/>
          </a:solidFill>
          <a:prstDash val="solid"/>
          <a:round/>
        </a:ln>
      </a:spPr>
      <a:bodyPr vert="horz" wrap="square" lIns="91440" tIns="45720" rIns="91440" bIns="45720" anchor="t">
        <a:spAutoFit/>
      </a:bodyPr>
      <a:lstStyle>
        <a:defPPr>
          <a:defRPr sz="2500" dirty="0">
            <a:solidFill>
              <a:srgbClr val="ff0000"/>
            </a:solidFill>
            <a:latin typeface="나눔스퀘어라운드 ExtraBold"/>
            <a:ea typeface="나눔스퀘어라운드 ExtraBold"/>
          </a:defRPr>
        </a:defPPr>
      </a:lstStyle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720</ep:Words>
  <ep:PresentationFormat>와이드스크린</ep:PresentationFormat>
  <ep:Paragraphs>90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1주차 멘토링_2(HTML)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2016-12-02T05:48:21.000</dcterms:created>
  <dc:creator>Kyunghee Ko</dc:creator>
  <cp:lastModifiedBy>Arim</cp:lastModifiedBy>
  <dcterms:modified xsi:type="dcterms:W3CDTF">2019-03-28T06:50:36.105</dcterms:modified>
  <cp:revision>70</cp:revision>
  <dc:title>HTML이란 무엇일까?</dc:title>
</cp:coreProperties>
</file>