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2"/>
    <p:restoredTop sz="94660"/>
  </p:normalViewPr>
  <p:slideViewPr>
    <p:cSldViewPr snapToGrid="0">
      <p:cViewPr varScale="1">
        <p:scale>
          <a:sx n="110" d="100"/>
          <a:sy n="110" d="100"/>
        </p:scale>
        <p:origin x="-150" y="-78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2주차 멘토링(</a:t>
            </a:r>
            <a:r>
              <a:rPr lang="en-US" altLang="ko-KR"/>
              <a:t>HTML</a:t>
            </a:r>
            <a:r>
              <a:rPr lang="ko-KR" altLang="en-US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89274" y="2510804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02-1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344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>
                  <a:latin typeface="나눔스퀘어라운드 ExtraBold"/>
                  <a:ea typeface="나눔스퀘어라운드 ExtraBold"/>
                </a:rPr>
                <a:t>HTML</a:t>
              </a:r>
              <a:r>
                <a:rPr lang="ko-KR" altLang="en-US" sz="2500">
                  <a:latin typeface="나눔스퀘어라운드 ExtraBold"/>
                  <a:ea typeface="나눔스퀘어라운드 ExtraBold"/>
                </a:rPr>
                <a:t> 기본 태그 정리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989274" y="3676493"/>
            <a:ext cx="5921472" cy="663584"/>
            <a:chOff x="742951" y="2724150"/>
            <a:chExt cx="4242930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02-2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34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목록 태그 정의 및 속성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8799" y="4842183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02-3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9" y="3711325"/>
              <a:ext cx="2861562" cy="339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5814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0535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7"/>
            <a:ext cx="11524301" cy="313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ul</a:t>
            </a:r>
            <a:r>
              <a:rPr lang="ko-KR" altLang="en-US" b="1"/>
              <a:t>&gt;</a:t>
            </a:r>
            <a:r>
              <a:rPr lang="en-US" altLang="ko-KR" b="1"/>
              <a:t> ~ &lt;/ul&gt; : </a:t>
            </a:r>
            <a:r>
              <a:rPr lang="ko-KR" altLang="en-US" b="1"/>
              <a:t>순서 없는 목록(</a:t>
            </a:r>
            <a:r>
              <a:rPr lang="ko-KR" altLang="en-US" b="1">
                <a:solidFill>
                  <a:srgbClr val="FF0000"/>
                </a:solidFill>
              </a:rPr>
              <a:t>U</a:t>
            </a:r>
            <a:r>
              <a:rPr lang="ko-KR" altLang="en-US" b="1"/>
              <a:t>nordered </a:t>
            </a:r>
            <a:r>
              <a:rPr lang="ko-KR" altLang="en-US" b="1">
                <a:solidFill>
                  <a:srgbClr val="FF0000"/>
                </a:solidFill>
              </a:rPr>
              <a:t>L</a:t>
            </a:r>
            <a:r>
              <a:rPr lang="ko-KR" altLang="en-US" b="1"/>
              <a:t>ist)</a:t>
            </a:r>
            <a:r>
              <a:rPr lang="en-US" altLang="ko-KR" b="1"/>
              <a:t>,</a:t>
            </a:r>
            <a:r>
              <a:rPr lang="ko-KR" altLang="en-US" b="1"/>
              <a:t> 번호 대신 도형을 이용하여 목록을 생성함</a:t>
            </a:r>
          </a:p>
          <a:p>
            <a:pPr marL="0" lvl="0" indent="0" algn="l" defTabSz="75580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☞ </a:t>
            </a:r>
            <a:r>
              <a:rPr lang="en-US" altLang="ko-KR" b="1">
                <a:solidFill>
                  <a:srgbClr val="FF0000"/>
                </a:solidFill>
              </a:rPr>
              <a:t>&lt;ul</a:t>
            </a:r>
            <a:r>
              <a:rPr lang="ko-KR" altLang="en-US" b="1">
                <a:solidFill>
                  <a:srgbClr val="FF0000"/>
                </a:solidFill>
              </a:rPr>
              <a:t>&gt;태그는 번호 없이 점이나 사각형 등 동형을 이용해 목록생성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8018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&lt;li&gt; ~ &lt;/li&gt; : </a:t>
            </a:r>
            <a:r>
              <a:rPr lang="ko-KR" altLang="en-US" b="1"/>
              <a:t>&lt;</a:t>
            </a:r>
            <a:r>
              <a:rPr lang="en-US" altLang="ko-KR" b="1"/>
              <a:t>ul</a:t>
            </a:r>
            <a:r>
              <a:rPr lang="ko-KR" altLang="en-US" b="1"/>
              <a:t>&gt; 태그로 목록을 생성한 후 &lt;</a:t>
            </a:r>
            <a:r>
              <a:rPr lang="en-US" altLang="ko-KR" b="1"/>
              <a:t>li</a:t>
            </a:r>
            <a:r>
              <a:rPr lang="ko-KR" altLang="en-US" b="1"/>
              <a:t>&gt;태그를 이용하여 목록안의 내용을 넣음</a:t>
            </a:r>
          </a:p>
          <a:p>
            <a:pPr marL="0" lvl="0" indent="0" algn="l" defTabSz="78018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0"/>
              <a:t>      </a:t>
            </a:r>
            <a:r>
              <a:rPr lang="ko-KR" altLang="en-US" sz="3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&lt;즉석 실습&gt;</a:t>
            </a:r>
            <a:endParaRPr lang="ko-KR" altLang="en-US" sz="3000" b="1">
              <a:solidFill>
                <a:srgbClr val="FF0000"/>
              </a:solidFill>
            </a:endParaRPr>
          </a:p>
          <a:p>
            <a:pPr marL="0" lvl="0" indent="0" algn="l" defTabSz="831328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000" b="1">
              <a:solidFill>
                <a:srgbClr val="FF0000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4186818"/>
            <a:ext cx="4270103" cy="251211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897" y="4217252"/>
            <a:ext cx="4381500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5814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0535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8"/>
            <a:ext cx="11524301" cy="323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&lt;ol&gt; ~ &lt;/ol&gt; : </a:t>
            </a:r>
            <a:r>
              <a:rPr lang="ko-KR" altLang="en-US" b="1"/>
              <a:t>순서 있는 목록</a:t>
            </a:r>
            <a:r>
              <a:rPr lang="en-US" altLang="ko-KR" b="1"/>
              <a:t>(</a:t>
            </a:r>
            <a:r>
              <a:rPr lang="en-US" altLang="ko-KR" b="1">
                <a:solidFill>
                  <a:srgbClr val="FF0000"/>
                </a:solidFill>
              </a:rPr>
              <a:t>O</a:t>
            </a:r>
            <a:r>
              <a:rPr lang="en-US" altLang="ko-KR" b="1"/>
              <a:t>rdered </a:t>
            </a:r>
            <a:r>
              <a:rPr lang="en-US" altLang="ko-KR" b="1">
                <a:solidFill>
                  <a:srgbClr val="FF0000"/>
                </a:solidFill>
              </a:rPr>
              <a:t>L</a:t>
            </a:r>
            <a:r>
              <a:rPr lang="en-US" altLang="ko-KR" b="1"/>
              <a:t>ist), </a:t>
            </a:r>
            <a:r>
              <a:rPr lang="ko-KR" altLang="en-US" b="1"/>
              <a:t>보통 숫자 1부터 시작하여 목록을 생성함</a:t>
            </a:r>
          </a:p>
          <a:p>
            <a:pPr marL="0" lvl="0" indent="0" algn="l" defTabSz="73218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b="1"/>
              <a:t>	</a:t>
            </a:r>
            <a:r>
              <a:rPr lang="en-US" altLang="ko-KR" b="1">
                <a:solidFill>
                  <a:srgbClr val="FF0000"/>
                </a:solidFill>
              </a:rPr>
              <a:t>☞ </a:t>
            </a:r>
            <a:r>
              <a:rPr lang="ko-KR" altLang="en-US" b="1">
                <a:solidFill>
                  <a:srgbClr val="FF0000"/>
                </a:solidFill>
              </a:rPr>
              <a:t>&lt;</a:t>
            </a:r>
            <a:r>
              <a:rPr lang="en-US" altLang="ko-KR" b="1">
                <a:solidFill>
                  <a:srgbClr val="FF0000"/>
                </a:solidFill>
              </a:rPr>
              <a:t>ol</a:t>
            </a:r>
            <a:r>
              <a:rPr lang="ko-KR" altLang="en-US" b="1">
                <a:solidFill>
                  <a:srgbClr val="FF0000"/>
                </a:solidFill>
              </a:rPr>
              <a:t>&gt;태그는 보통 숫자 1부터 시작하지만 </a:t>
            </a:r>
            <a:r>
              <a:rPr lang="en-US" altLang="ko-KR" b="1">
                <a:solidFill>
                  <a:srgbClr val="FF0000"/>
                </a:solidFill>
              </a:rPr>
              <a:t>start</a:t>
            </a:r>
            <a:r>
              <a:rPr lang="ko-KR" altLang="en-US" b="1">
                <a:solidFill>
                  <a:srgbClr val="FF0000"/>
                </a:solidFill>
              </a:rPr>
              <a:t> 속성을 주면 해당하는 숫자부터 시작됨</a:t>
            </a:r>
            <a:endParaRPr lang="ko-KR" altLang="en-US" b="1"/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5580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&lt;li&gt; ~ &lt;/li&gt; : </a:t>
            </a:r>
            <a:r>
              <a:rPr lang="ko-KR" altLang="en-US" b="1"/>
              <a:t>&lt;</a:t>
            </a:r>
            <a:r>
              <a:rPr lang="en-US" altLang="ko-KR" b="1"/>
              <a:t>ol</a:t>
            </a:r>
            <a:r>
              <a:rPr lang="ko-KR" altLang="en-US" b="1"/>
              <a:t>&gt; 태그로 목록을 생성한 후 &lt;</a:t>
            </a:r>
            <a:r>
              <a:rPr lang="en-US" altLang="ko-KR" b="1"/>
              <a:t>li</a:t>
            </a:r>
            <a:r>
              <a:rPr lang="ko-KR" altLang="en-US" b="1"/>
              <a:t>&gt;태그를 이용하여 목록안의 내용을 넣음</a:t>
            </a:r>
          </a:p>
          <a:p>
            <a:pPr marL="0" lvl="0" indent="0" algn="l" defTabSz="75580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/>
          </a:p>
          <a:p>
            <a:pPr marL="0" lvl="0" indent="0" algn="l" defTabSz="75580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      </a:t>
            </a:r>
            <a:r>
              <a:rPr lang="ko-KR" altLang="en-US" sz="3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&lt;즉석 실습&gt;</a:t>
            </a:r>
          </a:p>
          <a:p>
            <a:pPr marL="0" lvl="0" indent="0" algn="l" defTabSz="75580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/>
          </a:p>
          <a:p>
            <a:pPr marL="0" lvl="0" indent="0" algn="l" defTabSz="755804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4193248"/>
            <a:ext cx="3863665" cy="238144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3793" y="4182635"/>
            <a:ext cx="4200525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4463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792667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8"/>
            <a:ext cx="11524301" cy="237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 lvl="0"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&lt;dl&gt; ~ &lt;/dl&gt; : </a:t>
            </a:r>
            <a:r>
              <a:rPr lang="ko-KR" altLang="en-US" b="1"/>
              <a:t>정의목록(</a:t>
            </a:r>
            <a:r>
              <a:rPr lang="en-US" altLang="ko-KR" b="1">
                <a:solidFill>
                  <a:srgbClr val="FF0000"/>
                </a:solidFill>
              </a:rPr>
              <a:t>D</a:t>
            </a:r>
            <a:r>
              <a:rPr lang="en-US" altLang="ko-KR" b="1"/>
              <a:t>escription </a:t>
            </a:r>
            <a:r>
              <a:rPr lang="en-US" altLang="ko-KR" b="1">
                <a:solidFill>
                  <a:srgbClr val="FF0000"/>
                </a:solidFill>
              </a:rPr>
              <a:t>L</a:t>
            </a:r>
            <a:r>
              <a:rPr lang="en-US" altLang="ko-KR" b="1"/>
              <a:t>ist</a:t>
            </a:r>
            <a:r>
              <a:rPr lang="ko-KR" altLang="en-US" b="1"/>
              <a:t>), 용어와 그 뜻을 나열할 목록생성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 lvl="0"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&lt;dt&gt; ~ &lt;/dt&gt; : </a:t>
            </a:r>
            <a:r>
              <a:rPr lang="ko-KR" altLang="en-US" b="1"/>
              <a:t>&lt;</a:t>
            </a:r>
            <a:r>
              <a:rPr lang="en-US" altLang="ko-KR" b="1"/>
              <a:t>dl</a:t>
            </a:r>
            <a:r>
              <a:rPr lang="ko-KR" altLang="en-US" b="1"/>
              <a:t>&gt;태그 내에 속하는 태그로 용어에 대한 정의를 함</a:t>
            </a:r>
          </a:p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</a:rPr>
              <a:t>✓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b="1">
                <a:solidFill>
                  <a:prstClr val="black"/>
                </a:solidFill>
              </a:rPr>
              <a:t>&lt;dd&gt; ~ &lt;/dd&gt; : </a:t>
            </a:r>
            <a:r>
              <a:rPr lang="ko-KR" altLang="en-US" b="1">
                <a:solidFill>
                  <a:prstClr val="black"/>
                </a:solidFill>
              </a:rPr>
              <a:t> 들여쓰기가 되면서 </a:t>
            </a:r>
            <a:r>
              <a:rPr lang="en-US" altLang="ko-KR" b="1">
                <a:solidFill>
                  <a:prstClr val="black"/>
                </a:solidFill>
              </a:rPr>
              <a:t>&lt;dt&gt;</a:t>
            </a:r>
            <a:r>
              <a:rPr lang="ko-KR" altLang="en-US" b="1">
                <a:solidFill>
                  <a:prstClr val="black"/>
                </a:solidFill>
              </a:rPr>
              <a:t>태그가 정의한 용어의 뜻을 설명</a:t>
            </a:r>
          </a:p>
          <a:p>
            <a:pPr>
              <a:defRPr lang="ko-KR" altLang="en-US"/>
            </a:pPr>
            <a:endParaRPr lang="ko-KR" altLang="en-US" sz="1000" b="1">
              <a:solidFill>
                <a:prstClr val="black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37455" y="3691635"/>
            <a:ext cx="3606955" cy="313540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0704" y="3760166"/>
            <a:ext cx="3669912" cy="305695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228853" y="3998408"/>
            <a:ext cx="650394" cy="2732049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eaVert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☜</a:t>
            </a:r>
            <a:r>
              <a:rPr lang="ko-KR" altLang="en-US" sz="30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즉석 실습</a:t>
            </a:r>
            <a:r>
              <a:rPr lang="ko-KR" altLang="en-US" sz="3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31328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780184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8"/>
            <a:ext cx="11524301" cy="318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태그의 속성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 lvl="0"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ul</a:t>
            </a:r>
            <a:r>
              <a:rPr lang="ko-KR" altLang="en-US" b="1"/>
              <a:t>&gt;</a:t>
            </a:r>
            <a:r>
              <a:rPr lang="en-US" altLang="ko-KR" b="1"/>
              <a:t> </a:t>
            </a:r>
            <a:r>
              <a:rPr lang="ko-KR" altLang="en-US" b="1"/>
              <a:t>태그의 </a:t>
            </a:r>
            <a:r>
              <a:rPr lang="en-US" altLang="ko-KR" b="1"/>
              <a:t>type</a:t>
            </a:r>
            <a:r>
              <a:rPr lang="ko-KR" altLang="en-US" b="1"/>
              <a:t> 속성 : 전체 항목에 대한 </a:t>
            </a:r>
            <a:r>
              <a:rPr lang="en-US" altLang="ko-KR" b="1"/>
              <a:t>type</a:t>
            </a:r>
            <a:r>
              <a:rPr lang="ko-KR" altLang="en-US" b="1"/>
              <a:t>을 설정함</a:t>
            </a:r>
          </a:p>
          <a:p>
            <a:pPr lvl="0">
              <a:defRPr lang="ko-KR" altLang="en-US"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☞ &lt;</a:t>
            </a:r>
            <a:r>
              <a:rPr lang="en-US" altLang="ko-KR" b="1">
                <a:solidFill>
                  <a:srgbClr val="FF0000"/>
                </a:solidFill>
              </a:rPr>
              <a:t>ul type = "disc(</a:t>
            </a:r>
            <a:r>
              <a:rPr lang="ko-KR" altLang="en-US" b="1">
                <a:solidFill>
                  <a:srgbClr val="FF0000"/>
                </a:solidFill>
              </a:rPr>
              <a:t>색칠된 동그라미</a:t>
            </a:r>
            <a:r>
              <a:rPr lang="en-US" altLang="ko-KR" b="1">
                <a:solidFill>
                  <a:srgbClr val="FF0000"/>
                </a:solidFill>
              </a:rPr>
              <a:t>), circle</a:t>
            </a:r>
            <a:r>
              <a:rPr lang="ko-KR" altLang="en-US" b="1">
                <a:solidFill>
                  <a:srgbClr val="FF0000"/>
                </a:solidFill>
              </a:rPr>
              <a:t>(비어있는 동그라미)</a:t>
            </a:r>
            <a:r>
              <a:rPr lang="en-US" altLang="ko-KR" b="1">
                <a:solidFill>
                  <a:srgbClr val="FF0000"/>
                </a:solidFill>
              </a:rPr>
              <a:t>, square</a:t>
            </a:r>
            <a:r>
              <a:rPr lang="ko-KR" altLang="en-US" b="1">
                <a:solidFill>
                  <a:srgbClr val="FF0000"/>
                </a:solidFill>
              </a:rPr>
              <a:t>(색칠된 사각형)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&gt;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 lvl="0"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li</a:t>
            </a:r>
            <a:r>
              <a:rPr lang="ko-KR" altLang="en-US" b="1"/>
              <a:t>&gt;</a:t>
            </a:r>
            <a:r>
              <a:rPr lang="en-US" altLang="ko-KR" b="1"/>
              <a:t> </a:t>
            </a:r>
            <a:r>
              <a:rPr lang="ko-KR" altLang="en-US" b="1"/>
              <a:t>태그의 </a:t>
            </a:r>
            <a:r>
              <a:rPr lang="en-US" altLang="ko-KR" b="1"/>
              <a:t>type</a:t>
            </a:r>
            <a:r>
              <a:rPr lang="ko-KR" altLang="en-US" b="1"/>
              <a:t> 속성 : 해당 항목에 대한 </a:t>
            </a:r>
            <a:r>
              <a:rPr lang="en-US" altLang="ko-KR" b="1"/>
              <a:t>type</a:t>
            </a:r>
            <a:r>
              <a:rPr lang="ko-KR" altLang="en-US" b="1"/>
              <a:t>을 설정함</a:t>
            </a:r>
          </a:p>
          <a:p>
            <a:pPr lvl="0">
              <a:defRPr lang="ko-KR" altLang="en-US"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☞ &lt;</a:t>
            </a:r>
            <a:r>
              <a:rPr lang="en-US" altLang="ko-KR" b="1">
                <a:solidFill>
                  <a:srgbClr val="FF0000"/>
                </a:solidFill>
              </a:rPr>
              <a:t>li type = "disc(</a:t>
            </a:r>
            <a:r>
              <a:rPr lang="ko-KR" altLang="en-US" b="1">
                <a:solidFill>
                  <a:srgbClr val="FF0000"/>
                </a:solidFill>
              </a:rPr>
              <a:t>색칠된 동그라미</a:t>
            </a:r>
            <a:r>
              <a:rPr lang="en-US" altLang="ko-KR" b="1">
                <a:solidFill>
                  <a:srgbClr val="FF0000"/>
                </a:solidFill>
              </a:rPr>
              <a:t>), circle</a:t>
            </a:r>
            <a:r>
              <a:rPr lang="ko-KR" altLang="en-US" b="1">
                <a:solidFill>
                  <a:srgbClr val="FF0000"/>
                </a:solidFill>
              </a:rPr>
              <a:t>(비어있는 동그라미)</a:t>
            </a:r>
            <a:r>
              <a:rPr lang="en-US" altLang="ko-KR" b="1">
                <a:solidFill>
                  <a:srgbClr val="FF0000"/>
                </a:solidFill>
              </a:rPr>
              <a:t>, square</a:t>
            </a:r>
            <a:r>
              <a:rPr lang="ko-KR" altLang="en-US" b="1">
                <a:solidFill>
                  <a:srgbClr val="FF0000"/>
                </a:solidFill>
              </a:rPr>
              <a:t>(색칠된 사각형)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&gt;</a:t>
            </a:r>
          </a:p>
          <a:p>
            <a:pPr lvl="0">
              <a:defRPr lang="ko-KR" altLang="en-US"/>
            </a:pPr>
            <a:endParaRPr lang="ko-KR" altLang="en-US" sz="150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3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    </a:t>
            </a:r>
            <a:r>
              <a:rPr lang="ko-KR" altLang="en-US" sz="28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 </a:t>
            </a:r>
            <a:r>
              <a:rPr lang="en-US" altLang="ko-KR" sz="28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ko-KR" altLang="en-US" sz="28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즉석 실습</a:t>
            </a:r>
            <a:r>
              <a:rPr lang="en-US" altLang="ko-KR" sz="28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endParaRPr lang="ko-KR" altLang="en-US" b="1">
              <a:solidFill>
                <a:prstClr val="black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t="3500"/>
          <a:stretch>
            <a:fillRect/>
          </a:stretch>
        </p:blipFill>
        <p:spPr>
          <a:xfrm>
            <a:off x="1265199" y="4405115"/>
            <a:ext cx="4248614" cy="232845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4889" y="4406822"/>
            <a:ext cx="4306460" cy="237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4463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792667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8"/>
            <a:ext cx="11524301" cy="54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태그의 속성</a:t>
            </a:r>
            <a:r>
              <a:rPr lang="ko-KR" altLang="en-US" sz="2800" b="1"/>
              <a:t>(</a:t>
            </a:r>
            <a:r>
              <a:rPr lang="en-US" altLang="ko-KR" sz="2800" b="1"/>
              <a:t>ul</a:t>
            </a:r>
            <a:r>
              <a:rPr lang="ko-KR" altLang="en-US" sz="2800" b="1"/>
              <a:t>, </a:t>
            </a:r>
            <a:r>
              <a:rPr lang="en-US" altLang="ko-KR" sz="2800" b="1"/>
              <a:t>li</a:t>
            </a:r>
            <a:r>
              <a:rPr lang="ko-KR" altLang="en-US" sz="2800" b="1"/>
              <a:t> 태그의 속성 중첩 실습</a:t>
            </a:r>
            <a:r>
              <a:rPr lang="ko-KR" altLang="en-US" sz="28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)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020" y="2214099"/>
            <a:ext cx="4876800" cy="380047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7014" y="2237097"/>
            <a:ext cx="5676203" cy="3551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4463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792667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7"/>
            <a:ext cx="11524301" cy="3964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태그의 속성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 lvl="0"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ol</a:t>
            </a:r>
            <a:r>
              <a:rPr lang="ko-KR" altLang="en-US" b="1"/>
              <a:t>&gt;</a:t>
            </a:r>
            <a:r>
              <a:rPr lang="en-US" altLang="ko-KR" b="1"/>
              <a:t> </a:t>
            </a:r>
            <a:r>
              <a:rPr lang="ko-KR" altLang="en-US" b="1"/>
              <a:t>태그의 </a:t>
            </a:r>
            <a:r>
              <a:rPr lang="en-US" altLang="ko-KR" b="1"/>
              <a:t>type</a:t>
            </a:r>
            <a:r>
              <a:rPr lang="ko-KR" altLang="en-US" b="1"/>
              <a:t> 속성 : 전체 항목에 대한 </a:t>
            </a:r>
            <a:r>
              <a:rPr lang="en-US" altLang="ko-KR" b="1"/>
              <a:t>type</a:t>
            </a:r>
            <a:r>
              <a:rPr lang="ko-KR" altLang="en-US" b="1"/>
              <a:t>을 설정함</a:t>
            </a:r>
          </a:p>
          <a:p>
            <a:pPr lvl="0">
              <a:defRPr lang="ko-KR" altLang="en-US"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☞ &lt;</a:t>
            </a:r>
            <a:r>
              <a:rPr lang="en-US" altLang="ko-KR" b="1">
                <a:solidFill>
                  <a:srgbClr val="FF0000"/>
                </a:solidFill>
              </a:rPr>
              <a:t>ol type = "</a:t>
            </a:r>
            <a:r>
              <a:rPr lang="en-US" altLang="ko-KR" b="1">
                <a:solidFill>
                  <a:srgbClr val="0000FF"/>
                </a:solidFill>
              </a:rPr>
              <a:t>1(</a:t>
            </a:r>
            <a:r>
              <a:rPr lang="ko-KR" altLang="en-US" b="1">
                <a:solidFill>
                  <a:srgbClr val="0000FF"/>
                </a:solidFill>
              </a:rPr>
              <a:t>숫자</a:t>
            </a:r>
            <a:r>
              <a:rPr lang="en-US" altLang="ko-KR" b="1">
                <a:solidFill>
                  <a:srgbClr val="0000FF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, </a:t>
            </a:r>
            <a:r>
              <a:rPr lang="en-US" altLang="ko-KR" b="1">
                <a:solidFill>
                  <a:srgbClr val="FF0000"/>
                </a:solidFill>
              </a:rPr>
              <a:t>A(</a:t>
            </a:r>
            <a:r>
              <a:rPr lang="ko-KR" altLang="en-US" b="1">
                <a:solidFill>
                  <a:srgbClr val="FF0000"/>
                </a:solidFill>
              </a:rPr>
              <a:t>알파벳 대문자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, </a:t>
            </a:r>
            <a:r>
              <a:rPr lang="en-US" altLang="ko-KR" b="1">
                <a:solidFill>
                  <a:srgbClr val="FF0000"/>
                </a:solidFill>
              </a:rPr>
              <a:t>a(</a:t>
            </a:r>
            <a:r>
              <a:rPr lang="ko-KR" altLang="en-US" b="1">
                <a:solidFill>
                  <a:srgbClr val="FF0000"/>
                </a:solidFill>
              </a:rPr>
              <a:t>알파벳 소문자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, </a:t>
            </a:r>
            <a:r>
              <a:rPr lang="en-US" altLang="ko-KR" b="1">
                <a:solidFill>
                  <a:srgbClr val="FF0000"/>
                </a:solidFill>
              </a:rPr>
              <a:t>i</a:t>
            </a:r>
            <a:r>
              <a:rPr lang="ko-KR" altLang="en-US" b="1">
                <a:solidFill>
                  <a:srgbClr val="FF0000"/>
                </a:solidFill>
              </a:rPr>
              <a:t>(</a:t>
            </a:r>
            <a:r>
              <a:rPr lang="en-US" altLang="ko-KR" b="1">
                <a:solidFill>
                  <a:srgbClr val="FF0000"/>
                </a:solidFill>
              </a:rPr>
              <a:t>로마숫자 ⅰⅱⅲ</a:t>
            </a:r>
            <a:r>
              <a:rPr lang="ko-KR" altLang="en-US" b="1">
                <a:solidFill>
                  <a:srgbClr val="FF0000"/>
                </a:solidFill>
              </a:rPr>
              <a:t>), </a:t>
            </a:r>
            <a:r>
              <a:rPr lang="en-US" altLang="ko-KR" b="1">
                <a:solidFill>
                  <a:srgbClr val="FF0000"/>
                </a:solidFill>
              </a:rPr>
              <a:t>I</a:t>
            </a:r>
            <a:r>
              <a:rPr lang="ko-KR" altLang="en-US" b="1">
                <a:solidFill>
                  <a:srgbClr val="FF0000"/>
                </a:solidFill>
              </a:rPr>
              <a:t>(</a:t>
            </a:r>
            <a:r>
              <a:rPr lang="en-US" altLang="ko-KR" b="1">
                <a:solidFill>
                  <a:srgbClr val="FF0000"/>
                </a:solidFill>
              </a:rPr>
              <a:t>로마숫자 ⅠⅡ</a:t>
            </a:r>
            <a:r>
              <a:rPr lang="ko-KR" altLang="en-US" b="1">
                <a:solidFill>
                  <a:srgbClr val="FF0000"/>
                </a:solidFill>
              </a:rPr>
              <a:t>)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&gt;</a:t>
            </a:r>
          </a:p>
          <a:p>
            <a:pPr lvl="0">
              <a:defRPr lang="ko-KR" altLang="en-US"/>
            </a:pPr>
            <a:r>
              <a:rPr lang="ko-KR" altLang="en-US" b="1">
                <a:solidFill>
                  <a:srgbClr val="FF0000"/>
                </a:solidFill>
              </a:rPr>
              <a:t>	☞ &lt;ol type="a" start="5"&gt; ~ &lt;/ol&gt; : 알파벳 소문자 기준으로 5번째에 있는 </a:t>
            </a:r>
            <a:r>
              <a:rPr lang="en-US" altLang="ko-KR" b="1">
                <a:solidFill>
                  <a:srgbClr val="FF0000"/>
                </a:solidFill>
              </a:rPr>
              <a:t>e</a:t>
            </a:r>
            <a:r>
              <a:rPr lang="ko-KR" altLang="en-US" b="1">
                <a:solidFill>
                  <a:srgbClr val="FF0000"/>
                </a:solidFill>
              </a:rPr>
              <a:t>부터 시작함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 lvl="0"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li</a:t>
            </a:r>
            <a:r>
              <a:rPr lang="ko-KR" altLang="en-US" b="1"/>
              <a:t>&gt;</a:t>
            </a:r>
            <a:r>
              <a:rPr lang="en-US" altLang="ko-KR" b="1"/>
              <a:t> </a:t>
            </a:r>
            <a:r>
              <a:rPr lang="ko-KR" altLang="en-US" b="1"/>
              <a:t>태그의 </a:t>
            </a:r>
            <a:r>
              <a:rPr lang="en-US" altLang="ko-KR" b="1"/>
              <a:t>type</a:t>
            </a:r>
            <a:r>
              <a:rPr lang="ko-KR" altLang="en-US" b="1"/>
              <a:t> 속성 : 해당 항목에 대한 </a:t>
            </a:r>
            <a:r>
              <a:rPr lang="en-US" altLang="ko-KR" b="1"/>
              <a:t>type</a:t>
            </a:r>
            <a:r>
              <a:rPr lang="ko-KR" altLang="en-US" b="1"/>
              <a:t>을 설정함</a:t>
            </a:r>
          </a:p>
          <a:p>
            <a:pPr lvl="0">
              <a:defRPr lang="ko-KR" altLang="en-US"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☞ &lt;</a:t>
            </a:r>
            <a:r>
              <a:rPr lang="en-US" altLang="ko-KR" b="1">
                <a:solidFill>
                  <a:srgbClr val="FF0000"/>
                </a:solidFill>
              </a:rPr>
              <a:t>li type = "1(</a:t>
            </a:r>
            <a:r>
              <a:rPr lang="ko-KR" altLang="en-US" b="1">
                <a:solidFill>
                  <a:srgbClr val="FF0000"/>
                </a:solidFill>
              </a:rPr>
              <a:t>숫자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, </a:t>
            </a:r>
            <a:r>
              <a:rPr lang="en-US" altLang="ko-KR" b="1">
                <a:solidFill>
                  <a:srgbClr val="FF0000"/>
                </a:solidFill>
              </a:rPr>
              <a:t>A(</a:t>
            </a:r>
            <a:r>
              <a:rPr lang="ko-KR" altLang="en-US" b="1">
                <a:solidFill>
                  <a:srgbClr val="FF0000"/>
                </a:solidFill>
              </a:rPr>
              <a:t>알파벳 대문자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, </a:t>
            </a:r>
            <a:r>
              <a:rPr lang="en-US" altLang="ko-KR" b="1">
                <a:solidFill>
                  <a:srgbClr val="FF0000"/>
                </a:solidFill>
              </a:rPr>
              <a:t>a(</a:t>
            </a:r>
            <a:r>
              <a:rPr lang="ko-KR" altLang="en-US" b="1">
                <a:solidFill>
                  <a:srgbClr val="FF0000"/>
                </a:solidFill>
              </a:rPr>
              <a:t>알파벳 소문자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, </a:t>
            </a:r>
            <a:r>
              <a:rPr lang="en-US" altLang="ko-KR" b="1">
                <a:solidFill>
                  <a:srgbClr val="FF0000"/>
                </a:solidFill>
              </a:rPr>
              <a:t>i</a:t>
            </a:r>
            <a:r>
              <a:rPr lang="ko-KR" altLang="en-US" b="1">
                <a:solidFill>
                  <a:srgbClr val="FF0000"/>
                </a:solidFill>
              </a:rPr>
              <a:t>(</a:t>
            </a:r>
            <a:r>
              <a:rPr lang="en-US" altLang="ko-KR" b="1">
                <a:solidFill>
                  <a:srgbClr val="FF0000"/>
                </a:solidFill>
              </a:rPr>
              <a:t>로마숫자 ⅰⅱⅲ</a:t>
            </a:r>
            <a:r>
              <a:rPr lang="ko-KR" altLang="en-US" b="1">
                <a:solidFill>
                  <a:srgbClr val="FF0000"/>
                </a:solidFill>
              </a:rPr>
              <a:t>), </a:t>
            </a:r>
            <a:r>
              <a:rPr lang="en-US" altLang="ko-KR" b="1">
                <a:solidFill>
                  <a:srgbClr val="FF0000"/>
                </a:solidFill>
              </a:rPr>
              <a:t>I</a:t>
            </a:r>
            <a:r>
              <a:rPr lang="ko-KR" altLang="en-US" b="1">
                <a:solidFill>
                  <a:srgbClr val="FF0000"/>
                </a:solidFill>
              </a:rPr>
              <a:t>(</a:t>
            </a:r>
            <a:r>
              <a:rPr lang="en-US" altLang="ko-KR" b="1">
                <a:solidFill>
                  <a:srgbClr val="FF0000"/>
                </a:solidFill>
              </a:rPr>
              <a:t>로마숫자 ⅠⅡ</a:t>
            </a:r>
            <a:r>
              <a:rPr lang="ko-KR" altLang="en-US" b="1">
                <a:solidFill>
                  <a:srgbClr val="FF0000"/>
                </a:solidFill>
              </a:rPr>
              <a:t>)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&gt;</a:t>
            </a:r>
          </a:p>
          <a:p>
            <a:pPr lvl="0">
              <a:defRPr lang="ko-KR" altLang="en-US"/>
            </a:pPr>
            <a:r>
              <a:rPr lang="ko-KR" altLang="en-US" b="1">
                <a:solidFill>
                  <a:srgbClr val="FF0000"/>
                </a:solidFill>
              </a:rPr>
              <a:t>	☞ &lt;li value="50"&gt; ~ &lt;/li&gt;</a:t>
            </a:r>
            <a:r>
              <a:rPr lang="en-US" altLang="ko-KR" b="1">
                <a:solidFill>
                  <a:srgbClr val="FF0000"/>
                </a:solidFill>
              </a:rPr>
              <a:t> : </a:t>
            </a:r>
            <a:r>
              <a:rPr lang="ko-KR" altLang="en-US" b="1">
                <a:solidFill>
                  <a:srgbClr val="FF0000"/>
                </a:solidFill>
              </a:rPr>
              <a:t>해당 항목부터 순서 값이 변경될 때 사용</a:t>
            </a:r>
          </a:p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sz="3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   </a:t>
            </a:r>
          </a:p>
          <a:p>
            <a:pPr>
              <a:defRPr lang="ko-KR" altLang="en-US"/>
            </a:pPr>
            <a:endParaRPr lang="en-US" altLang="ko-KR" sz="3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7779" y="4218875"/>
            <a:ext cx="3971924" cy="250594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95163" y="4251053"/>
            <a:ext cx="4351067" cy="2417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4463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792667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목록태그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08"/>
            <a:ext cx="11524301" cy="54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목록 태그의 속성</a:t>
            </a:r>
            <a:r>
              <a:rPr lang="ko-KR" altLang="en-US" sz="2800" b="1"/>
              <a:t>(</a:t>
            </a:r>
            <a:r>
              <a:rPr lang="en-US" altLang="ko-KR" sz="2800" b="1"/>
              <a:t>ol</a:t>
            </a:r>
            <a:r>
              <a:rPr lang="ko-KR" altLang="en-US" sz="2800" b="1"/>
              <a:t>, </a:t>
            </a:r>
            <a:r>
              <a:rPr lang="en-US" altLang="ko-KR" sz="2800" b="1"/>
              <a:t>li</a:t>
            </a:r>
            <a:r>
              <a:rPr lang="ko-KR" altLang="en-US" sz="2800" b="1"/>
              <a:t> 태그의 속성 중첩 실습</a:t>
            </a:r>
            <a:r>
              <a:rPr lang="ko-KR" altLang="en-US" sz="28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)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rcRect t="1520"/>
          <a:stretch>
            <a:fillRect/>
          </a:stretch>
        </p:blipFill>
        <p:spPr>
          <a:xfrm>
            <a:off x="720880" y="2209337"/>
            <a:ext cx="5116550" cy="392105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4392" y="2231405"/>
            <a:ext cx="5652970" cy="341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7730845" y="3163675"/>
            <a:ext cx="726193" cy="5306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897" y="1070863"/>
            <a:ext cx="3200122" cy="535514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661942" y="2621280"/>
            <a:ext cx="3219438" cy="161544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배경 색 = </a:t>
            </a:r>
            <a:r>
              <a:rPr lang="ko-KR" altLang="en-US" sz="2500">
                <a:solidFill>
                  <a:srgbClr val="42C7F1"/>
                </a:solidFill>
                <a:latin typeface="나눔스퀘어라운드 ExtraBold"/>
                <a:ea typeface="나눔스퀘어라운드 ExtraBold"/>
              </a:rPr>
              <a:t>"lightblue"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로마자 표기는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ㅈ </a:t>
            </a: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+ 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한자 하면 나옴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5750" y="1113496"/>
            <a:ext cx="3505200" cy="35623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9519" y="4800600"/>
            <a:ext cx="3714750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638" y="1080740"/>
            <a:ext cx="4841727" cy="50798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75934" y="5354492"/>
            <a:ext cx="2801230" cy="1306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FF00FF"/>
                </a:solidFill>
                <a:latin typeface="나눔스퀘어라운드 ExtraBold"/>
                <a:ea typeface="나눔스퀘어라운드 ExtraBold"/>
              </a:rPr>
              <a:t>배경 색은 ="</a:t>
            </a:r>
            <a:r>
              <a:rPr lang="en-US" altLang="ko-KR" sz="2000" b="1">
                <a:solidFill>
                  <a:srgbClr val="FF00FF"/>
                </a:solidFill>
                <a:latin typeface="나눔스퀘어라운드 ExtraBold"/>
                <a:ea typeface="나눔스퀘어라운드 ExtraBold"/>
              </a:rPr>
              <a:t>pink"</a:t>
            </a:r>
            <a:endParaRPr lang="en-US" altLang="ko-KR" sz="2000" b="1">
              <a:solidFill>
                <a:srgbClr val="42C7F1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이미지 가로 길이="200"</a:t>
            </a: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이미지 세로 길이="300"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r="8130"/>
          <a:stretch>
            <a:fillRect/>
          </a:stretch>
        </p:blipFill>
        <p:spPr>
          <a:xfrm>
            <a:off x="5551316" y="499481"/>
            <a:ext cx="3543825" cy="6184281"/>
          </a:xfrm>
          <a:prstGeom prst="rect">
            <a:avLst/>
          </a:prstGeom>
        </p:spPr>
      </p:pic>
      <p:sp>
        <p:nvSpPr>
          <p:cNvPr id="39" name="TextBox 30"/>
          <p:cNvSpPr txBox="1"/>
          <p:nvPr/>
        </p:nvSpPr>
        <p:spPr>
          <a:xfrm>
            <a:off x="9144000" y="3033738"/>
            <a:ext cx="3010317" cy="1614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  <a:endParaRPr lang="en-US" altLang="ko-KR" sz="2000" b="1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배경 색 =</a:t>
            </a:r>
            <a:r>
              <a:rPr lang="ko-KR" altLang="en-US" sz="2000" b="1">
                <a:solidFill>
                  <a:srgbClr val="FF00FF"/>
                </a:solidFill>
                <a:latin typeface="나눔스퀘어라운드 ExtraBold"/>
                <a:ea typeface="나눔스퀘어라운드 ExtraBold"/>
              </a:rPr>
              <a:t> "</a:t>
            </a:r>
            <a:r>
              <a:rPr lang="en-US" altLang="ko-KR" sz="2000" b="1">
                <a:solidFill>
                  <a:srgbClr val="FF00FF"/>
                </a:solidFill>
                <a:latin typeface="나눔스퀘어라운드 ExtraBold"/>
                <a:ea typeface="나눔스퀘어라운드 ExtraBold"/>
              </a:rPr>
              <a:t>pink"</a:t>
            </a: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이미지 가로 길이="200"</a:t>
            </a: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&lt;hr noshade&gt;태그사용</a:t>
            </a:r>
          </a:p>
          <a:p>
            <a:pPr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align</a:t>
            </a:r>
            <a:r>
              <a:rPr lang="ko-KR" altLang="en-US" sz="2000" b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을 사용하여 위치지정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0354" y="353442"/>
            <a:ext cx="469273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현직 현찬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원석 희재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과제 &gt;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5450" r="1710" b="6160"/>
          <a:stretch>
            <a:fillRect/>
          </a:stretch>
        </p:blipFill>
        <p:spPr>
          <a:xfrm>
            <a:off x="525736" y="1037219"/>
            <a:ext cx="11076878" cy="5395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7"/>
            <a:ext cx="11524301" cy="332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html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/html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의 시작과 끝을 알리는 태그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head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/head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 문서의 머릿말이라고 할 수 있음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/body</a:t>
            </a:r>
            <a:r>
              <a:rPr lang="ko-KR" altLang="en-US" b="1"/>
              <a:t>&gt;</a:t>
            </a:r>
            <a:r>
              <a:rPr lang="ko-KR" altLang="en-US" b="0"/>
              <a:t> : 본문의 시작을 알림(실제로 웹 브라우저 화면에 나타날 내용)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&lt;title&gt; ~ &lt;/title&gt; </a:t>
            </a:r>
            <a:r>
              <a:rPr lang="en-US" altLang="ko-KR"/>
              <a:t>: </a:t>
            </a:r>
            <a:r>
              <a:rPr lang="ko-KR" altLang="en-US"/>
              <a:t>브라우저의 제목 표시줄에 표시되는 내용</a:t>
            </a:r>
            <a:r>
              <a:rPr lang="en-US" altLang="ko-KR"/>
              <a:t>  </a:t>
            </a:r>
            <a:r>
              <a:rPr lang="ko-KR" altLang="en-US"/>
              <a:t> </a:t>
            </a:r>
            <a:r>
              <a:rPr lang="en-US" altLang="ko-KR"/>
              <a:t>   </a:t>
            </a:r>
            <a:r>
              <a:rPr lang="en-US" altLang="ko-KR" i="1">
                <a:solidFill>
                  <a:srgbClr val="0070C0"/>
                </a:solidFill>
              </a:rPr>
              <a:t>&lt;title&gt; </a:t>
            </a:r>
            <a:r>
              <a:rPr lang="ko-KR" altLang="en-US" i="1">
                <a:solidFill>
                  <a:srgbClr val="0070C0"/>
                </a:solidFill>
              </a:rPr>
              <a:t>문서 제목 </a:t>
            </a:r>
            <a:r>
              <a:rPr lang="en-US" altLang="ko-KR" i="1">
                <a:solidFill>
                  <a:srgbClr val="0070C0"/>
                </a:solidFill>
              </a:rPr>
              <a:t>&lt;/title&gt;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&lt;meta&gt;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인코딩 방법 및 문서의 키워드와 요약 정보를 지정     </a:t>
            </a:r>
            <a:r>
              <a:rPr lang="en-US" altLang="ko-KR" i="1">
                <a:solidFill>
                  <a:srgbClr val="0070C0"/>
                </a:solidFill>
              </a:rPr>
              <a:t>&lt;meta charset="utf-8"&gt;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t="5100" r="4380" b="4570"/>
          <a:stretch>
            <a:fillRect/>
          </a:stretch>
        </p:blipFill>
        <p:spPr>
          <a:xfrm>
            <a:off x="499482" y="974957"/>
            <a:ext cx="10914257" cy="558473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912718" y="315948"/>
            <a:ext cx="3287288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수연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재민 과제 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br</a:t>
            </a:r>
            <a:r>
              <a:rPr lang="ko-KR" altLang="en-US" b="1"/>
              <a:t>&gt;</a:t>
            </a:r>
            <a:r>
              <a:rPr lang="ko-KR" altLang="en-US" b="0"/>
              <a:t> : (강제)줄 바꿀 위치에 사용, 닫는 태그가 없음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nobr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/nobr</a:t>
            </a:r>
            <a:r>
              <a:rPr lang="ko-KR" altLang="en-US" b="1"/>
              <a:t>&gt;</a:t>
            </a:r>
            <a:r>
              <a:rPr lang="ko-KR" altLang="en-US" b="0"/>
              <a:t> : 줄 바꿈 금지 태그(긴 문장이나 텍스트를 창 크기에 따라 자동 줄바꿈 되지 않게 함)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h1</a:t>
            </a:r>
            <a:r>
              <a:rPr lang="ko-KR" altLang="en-US" b="1"/>
              <a:t>&gt;</a:t>
            </a:r>
            <a:r>
              <a:rPr lang="ko-KR" altLang="en-US" b="0"/>
              <a:t> 제목</a:t>
            </a:r>
            <a:r>
              <a:rPr lang="en-US" altLang="ko-KR" b="0"/>
              <a:t> </a:t>
            </a:r>
            <a:r>
              <a:rPr lang="en-US" altLang="ko-KR" b="1"/>
              <a:t>&lt;/h</a:t>
            </a:r>
            <a:r>
              <a:rPr lang="en-US" altLang="ko-KR" b="1" i="1"/>
              <a:t>n</a:t>
            </a:r>
            <a:r>
              <a:rPr lang="en-US" altLang="ko-KR" b="1"/>
              <a:t>&gt;</a:t>
            </a:r>
            <a:r>
              <a:rPr lang="ko-KR" altLang="en-US" b="0"/>
              <a:t> : 각 웹 콘텐츠 영역에서 제목을 표시할 때 사용하는 태그</a:t>
            </a:r>
          </a:p>
          <a:p>
            <a:pPr>
              <a:defRPr lang="ko-KR" altLang="en-US"/>
            </a:pPr>
            <a:r>
              <a:rPr lang="ko-KR" altLang="en-US" sz="1000" b="0"/>
              <a:t>    </a:t>
            </a:r>
          </a:p>
          <a:p>
            <a:pPr>
              <a:defRPr lang="ko-KR" altLang="en-US"/>
            </a:pPr>
            <a:r>
              <a:rPr lang="en-US" altLang="ko-KR" sz="1600" b="0"/>
              <a:t>	</a:t>
            </a:r>
            <a:r>
              <a:rPr lang="ko-KR" altLang="en-US" sz="1600" b="0"/>
              <a:t>☞ </a:t>
            </a:r>
            <a:r>
              <a:rPr lang="en-US" altLang="ko-KR" sz="1600" b="0"/>
              <a:t>h1 &gt; h2 &gt; h3 &gt; h4 &gt; h5 &gt; h6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&lt;font&gt; ~ &lt;/font&gt;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폰트에 속성을 부여한다는 시작을 알린다.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&lt;a href=</a:t>
            </a:r>
            <a:r>
              <a:rPr lang="ko-KR" altLang="en-US" b="1"/>
              <a:t>" "</a:t>
            </a:r>
            <a:r>
              <a:rPr lang="en-US" altLang="ko-KR" b="1"/>
              <a:t>&gt;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객체에 하이퍼링크 속성을 부여하며 클릭 시 정의된 주소로 페이지가 이동함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411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 (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태그에 대한 정의 및 속성)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hr</a:t>
            </a:r>
            <a:r>
              <a:rPr lang="ko-KR" altLang="en-US" b="1"/>
              <a:t>&gt; </a:t>
            </a:r>
            <a:r>
              <a:rPr lang="en-US" altLang="ko-KR" b="1"/>
              <a:t>: </a:t>
            </a:r>
            <a:r>
              <a:rPr lang="ko-KR" altLang="en-US" b="1"/>
              <a:t> 수평 줄 태그(</a:t>
            </a:r>
            <a:r>
              <a:rPr lang="en-US" altLang="ko-KR" b="1">
                <a:solidFill>
                  <a:srgbClr val="FF0000"/>
                </a:solidFill>
              </a:rPr>
              <a:t>H</a:t>
            </a:r>
            <a:r>
              <a:rPr lang="en-US" altLang="ko-KR" b="1"/>
              <a:t>orizontal </a:t>
            </a:r>
            <a:r>
              <a:rPr lang="en-US" altLang="ko-KR" b="1">
                <a:solidFill>
                  <a:srgbClr val="FF0000"/>
                </a:solidFill>
              </a:rPr>
              <a:t>R</a:t>
            </a:r>
            <a:r>
              <a:rPr lang="en-US" altLang="ko-KR" b="1"/>
              <a:t>ule</a:t>
            </a:r>
            <a:r>
              <a:rPr lang="ko-KR" altLang="en-US" b="1"/>
              <a:t>), 문단을 의미적으로 분리하고자 할 때 사용</a:t>
            </a:r>
            <a:r>
              <a:rPr lang="en-US" altLang="ko-KR" b="1"/>
              <a:t>, </a:t>
            </a:r>
            <a:r>
              <a:rPr lang="ko-KR" altLang="en-US" b="1"/>
              <a:t>닫는 태그 없음</a:t>
            </a:r>
          </a:p>
          <a:p>
            <a:pPr>
              <a:defRPr lang="ko-KR" altLang="en-US"/>
            </a:pPr>
            <a:endParaRPr lang="ko-KR" altLang="en-US" sz="2000" b="1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hr size</a:t>
            </a:r>
            <a:r>
              <a:rPr lang="ko-KR" altLang="en-US" b="1"/>
              <a:t>=</a:t>
            </a:r>
            <a:r>
              <a:rPr lang="en-US" altLang="ko-KR" b="1"/>
              <a:t>"</a:t>
            </a:r>
            <a:r>
              <a:rPr lang="ko-KR" altLang="en-US" b="1"/>
              <a:t>숫자</a:t>
            </a:r>
            <a:r>
              <a:rPr lang="en-US" altLang="ko-KR" b="1"/>
              <a:t>"</a:t>
            </a:r>
            <a:r>
              <a:rPr lang="ko-KR" altLang="en-US" b="1"/>
              <a:t> </a:t>
            </a:r>
            <a:r>
              <a:rPr lang="en-US" altLang="ko-KR" b="1"/>
              <a:t>color="</a:t>
            </a:r>
            <a:r>
              <a:rPr lang="ko-KR" altLang="en-US" b="1"/>
              <a:t>색상명</a:t>
            </a:r>
            <a:r>
              <a:rPr lang="en-US" altLang="ko-KR" b="1"/>
              <a:t>"</a:t>
            </a:r>
            <a:r>
              <a:rPr lang="ko-KR" altLang="en-US" b="1"/>
              <a:t>&gt;</a:t>
            </a:r>
          </a:p>
          <a:p>
            <a:pPr>
              <a:defRPr lang="ko-KR" altLang="en-US"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☞ </a:t>
            </a:r>
            <a:r>
              <a:rPr lang="en-US" altLang="ko-KR" b="1">
                <a:solidFill>
                  <a:srgbClr val="FF0000"/>
                </a:solidFill>
              </a:rPr>
              <a:t>size :</a:t>
            </a:r>
            <a:r>
              <a:rPr lang="ko-KR" altLang="en-US" b="1">
                <a:solidFill>
                  <a:srgbClr val="FF0000"/>
                </a:solidFill>
              </a:rPr>
              <a:t> 선의 굵기 지정, </a:t>
            </a:r>
            <a:r>
              <a:rPr lang="en-US" altLang="ko-KR" b="1">
                <a:solidFill>
                  <a:srgbClr val="FF0000"/>
                </a:solidFill>
              </a:rPr>
              <a:t>color : </a:t>
            </a:r>
            <a:r>
              <a:rPr lang="ko-KR" altLang="en-US" b="1">
                <a:solidFill>
                  <a:srgbClr val="FF0000"/>
                </a:solidFill>
              </a:rPr>
              <a:t>선의 색 지정</a:t>
            </a:r>
          </a:p>
          <a:p>
            <a:pPr>
              <a:defRPr lang="ko-KR" altLang="en-US"/>
            </a:pPr>
            <a:endParaRPr lang="en-US" altLang="ko-KR" sz="2000" b="1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hr align="</a:t>
            </a:r>
            <a:r>
              <a:rPr lang="ko-KR" altLang="en-US" b="1"/>
              <a:t>방향</a:t>
            </a:r>
            <a:r>
              <a:rPr lang="en-US" altLang="ko-KR" b="1"/>
              <a:t>"</a:t>
            </a:r>
            <a:r>
              <a:rPr lang="ko-KR" altLang="en-US" b="1"/>
              <a:t> </a:t>
            </a:r>
            <a:r>
              <a:rPr lang="en-US" altLang="ko-KR" b="1"/>
              <a:t>width="</a:t>
            </a:r>
            <a:r>
              <a:rPr lang="ko-KR" altLang="en-US" b="1"/>
              <a:t>숫자</a:t>
            </a:r>
            <a:r>
              <a:rPr lang="en-US" altLang="ko-KR" b="1"/>
              <a:t>"</a:t>
            </a:r>
            <a:r>
              <a:rPr lang="ko-KR" altLang="en-US" b="1"/>
              <a:t>&gt;</a:t>
            </a:r>
          </a:p>
          <a:p>
            <a:pPr>
              <a:defRPr lang="ko-KR" altLang="en-US"/>
            </a:pPr>
            <a:r>
              <a:rPr lang="ko-KR" altLang="en-US" sz="1000" b="1"/>
              <a:t>    </a:t>
            </a:r>
          </a:p>
          <a:p>
            <a:pPr>
              <a:defRPr lang="ko-KR" altLang="en-US"/>
            </a:pPr>
            <a:r>
              <a:rPr lang="en-US" altLang="ko-KR" sz="1800" b="1">
                <a:solidFill>
                  <a:srgbClr val="FF0000"/>
                </a:solidFill>
              </a:rPr>
              <a:t>	☞ align :</a:t>
            </a:r>
            <a:r>
              <a:rPr lang="ko-KR" altLang="en-US" sz="1800" b="1">
                <a:solidFill>
                  <a:srgbClr val="FF0000"/>
                </a:solidFill>
              </a:rPr>
              <a:t> 정렬할 방향 지정, </a:t>
            </a:r>
            <a:r>
              <a:rPr lang="en-US" altLang="ko-KR" sz="1800" b="1">
                <a:solidFill>
                  <a:srgbClr val="FF0000"/>
                </a:solidFill>
              </a:rPr>
              <a:t>width : </a:t>
            </a:r>
            <a:r>
              <a:rPr lang="ko-KR" altLang="en-US" sz="1800" b="1">
                <a:solidFill>
                  <a:srgbClr val="FF0000"/>
                </a:solidFill>
              </a:rPr>
              <a:t>선의 길이 설정</a:t>
            </a:r>
          </a:p>
          <a:p>
            <a:pPr>
              <a:defRPr lang="ko-KR" altLang="en-US"/>
            </a:pPr>
            <a:endParaRPr lang="ko-KR" altLang="en-US" sz="2000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hr noshade</a:t>
            </a:r>
            <a:r>
              <a:rPr lang="ko-KR" altLang="en-US" b="1"/>
              <a:t>&gt;</a:t>
            </a:r>
            <a:r>
              <a:rPr lang="en-US" altLang="ko-KR" b="1"/>
              <a:t> :</a:t>
            </a:r>
            <a:r>
              <a:rPr lang="ko-KR" altLang="en-US" b="1"/>
              <a:t> 수평 선의 입체감을 제거하여 평면 느낌으로 적용</a:t>
            </a:r>
          </a:p>
          <a:p>
            <a:pPr>
              <a:defRPr lang="ko-KR" altLang="en-US"/>
            </a:pPr>
            <a:r>
              <a:rPr lang="ko-KR" altLang="en-US" b="1"/>
              <a:t>	</a:t>
            </a:r>
            <a:r>
              <a:rPr lang="en-US" altLang="ko-KR" b="1">
                <a:solidFill>
                  <a:srgbClr val="FF0000"/>
                </a:solidFill>
              </a:rPr>
              <a:t>☞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hr</a:t>
            </a:r>
            <a:r>
              <a:rPr lang="ko-KR" altLang="en-US" b="1">
                <a:solidFill>
                  <a:srgbClr val="FF0000"/>
                </a:solidFill>
              </a:rPr>
              <a:t> 태그에 기본적으로 그림자가 있는데 </a:t>
            </a:r>
            <a:r>
              <a:rPr lang="en-US" altLang="ko-KR" b="1">
                <a:solidFill>
                  <a:srgbClr val="FF0000"/>
                </a:solidFill>
              </a:rPr>
              <a:t>hr noshade</a:t>
            </a:r>
            <a:r>
              <a:rPr lang="ko-KR" altLang="en-US" b="1">
                <a:solidFill>
                  <a:srgbClr val="FF0000"/>
                </a:solidFill>
              </a:rPr>
              <a:t> 태그를 사용함으로써 그림자가 사라짐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112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 (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관련 실습)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b="1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rcRect r="15360"/>
          <a:stretch>
            <a:fillRect/>
          </a:stretch>
        </p:blipFill>
        <p:spPr>
          <a:xfrm>
            <a:off x="855392" y="2064714"/>
            <a:ext cx="4289037" cy="23336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85719" y="2381567"/>
            <a:ext cx="2427409" cy="1231884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굵기 = 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3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색상 =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50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"blue"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49581" y="4404728"/>
            <a:ext cx="2776188" cy="1234260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길이 = "250"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방향 = "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center"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320"/>
          <a:stretch>
            <a:fillRect/>
          </a:stretch>
        </p:blipFill>
        <p:spPr>
          <a:xfrm>
            <a:off x="841336" y="4170904"/>
            <a:ext cx="7149094" cy="183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112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 (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관련 실습)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b="1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873" y="2200804"/>
            <a:ext cx="4467689" cy="22167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345616" y="2071329"/>
            <a:ext cx="2776188" cy="237494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굵기 = 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"5"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길이 = "2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0"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방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     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향 = "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left"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색상 =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500">
                <a:solidFill>
                  <a:srgbClr val="800080"/>
                </a:solidFill>
                <a:latin typeface="나눔스퀘어라운드 ExtraBold"/>
                <a:ea typeface="나눔스퀘어라운드 ExtraBold"/>
              </a:rPr>
              <a:t>"</a:t>
            </a:r>
            <a:r>
              <a:rPr lang="en-US" altLang="ko-KR" sz="2500">
                <a:solidFill>
                  <a:srgbClr val="800080"/>
                </a:solidFill>
                <a:latin typeface="나눔스퀘어라운드 ExtraBold"/>
                <a:ea typeface="나눔스퀘어라운드 ExtraBold"/>
              </a:rPr>
              <a:t>violet,</a:t>
            </a:r>
            <a:endParaRPr lang="en-US" altLang="ko-KR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                 </a:t>
            </a:r>
            <a:r>
              <a:rPr lang="en-US" altLang="ko-KR" sz="2500">
                <a:solidFill>
                  <a:srgbClr val="42C7F1"/>
                </a:solidFill>
                <a:latin typeface="나눔스퀘어라운드 ExtraBold"/>
                <a:ea typeface="나눔스퀘어라운드 ExtraBold"/>
              </a:rPr>
              <a:t>aqua"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21704" y="4599547"/>
            <a:ext cx="2776188" cy="199519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굵기 = 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"5"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 길이 = "2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0"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방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     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향 = "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center"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선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색상 =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50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"blue"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3681" y="4543070"/>
            <a:ext cx="6037690" cy="2153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1"/>
            <a:ext cx="11524301" cy="5241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 (</a:t>
            </a:r>
            <a:r>
              <a:rPr lang="en-US" altLang="ko-KR" sz="30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img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30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src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태그에 대한 정의 및 속성)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img</a:t>
            </a:r>
            <a:r>
              <a:rPr lang="ko-KR" altLang="en-US" b="1" dirty="0"/>
              <a:t>&gt; </a:t>
            </a:r>
            <a:r>
              <a:rPr lang="en-US" altLang="ko-KR" b="1" dirty="0"/>
              <a:t>: </a:t>
            </a:r>
            <a:r>
              <a:rPr lang="ko-KR" altLang="en-US" b="1" dirty="0"/>
              <a:t>이미지를 삽입하는 태그로 </a:t>
            </a:r>
            <a:r>
              <a:rPr lang="en-US" altLang="ko-KR" b="1" dirty="0" err="1"/>
              <a:t>src</a:t>
            </a:r>
            <a:r>
              <a:rPr lang="ko-KR" altLang="en-US" b="1" dirty="0"/>
              <a:t> 속성을 통해 이미지 경로를 지정함</a:t>
            </a:r>
          </a:p>
          <a:p>
            <a:pPr>
              <a:defRPr lang="ko-KR" altLang="en-US"/>
            </a:pPr>
            <a:endParaRPr lang="ko-KR" altLang="en-US" sz="2000" b="1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img</a:t>
            </a:r>
            <a:r>
              <a:rPr lang="en-US" altLang="ko-KR" b="1" dirty="0"/>
              <a:t> </a:t>
            </a:r>
            <a:r>
              <a:rPr lang="en-US" altLang="ko-KR" b="1" dirty="0" err="1"/>
              <a:t>src</a:t>
            </a:r>
            <a:r>
              <a:rPr lang="en-US" altLang="ko-KR" b="1" dirty="0"/>
              <a:t>="</a:t>
            </a:r>
            <a:r>
              <a:rPr lang="ko-KR" altLang="en-US" b="1" dirty="0"/>
              <a:t>그림이 있는 경로 또는 그림이름.확장명" </a:t>
            </a:r>
            <a:r>
              <a:rPr lang="en-US" altLang="ko-KR" b="1" dirty="0"/>
              <a:t>align="top, middle, bottom, right</a:t>
            </a:r>
            <a:r>
              <a:rPr lang="ko-KR" altLang="en-US" b="1" dirty="0"/>
              <a:t>" &gt;</a:t>
            </a:r>
          </a:p>
          <a:p>
            <a:pPr>
              <a:defRPr lang="ko-KR" altLang="en-US"/>
            </a:pPr>
            <a:r>
              <a:rPr lang="ko-KR" altLang="en-US" b="1" dirty="0">
                <a:solidFill>
                  <a:srgbClr val="008000"/>
                </a:solidFill>
              </a:rPr>
              <a:t>	☞ </a:t>
            </a:r>
            <a:r>
              <a:rPr lang="en-US" altLang="ko-KR" b="1" dirty="0" err="1">
                <a:solidFill>
                  <a:srgbClr val="008000"/>
                </a:solidFill>
              </a:rPr>
              <a:t>src</a:t>
            </a:r>
            <a:r>
              <a:rPr lang="en-US" altLang="ko-KR" b="1" dirty="0">
                <a:solidFill>
                  <a:srgbClr val="008000"/>
                </a:solidFill>
              </a:rPr>
              <a:t> :</a:t>
            </a:r>
            <a:r>
              <a:rPr lang="ko-KR" altLang="en-US" b="1" dirty="0">
                <a:solidFill>
                  <a:srgbClr val="008000"/>
                </a:solidFill>
              </a:rPr>
              <a:t> 이미지의 경로 또는 그림의 이름을 이용해서 이미지를 불러옴, </a:t>
            </a:r>
            <a:r>
              <a:rPr lang="en-US" altLang="ko-KR" b="1" dirty="0">
                <a:solidFill>
                  <a:srgbClr val="008000"/>
                </a:solidFill>
              </a:rPr>
              <a:t>align :</a:t>
            </a:r>
            <a:r>
              <a:rPr lang="ko-KR" altLang="en-US" b="1" dirty="0">
                <a:solidFill>
                  <a:srgbClr val="008000"/>
                </a:solidFill>
              </a:rPr>
              <a:t> 정렬할 방향 지정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000" b="1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img</a:t>
            </a:r>
            <a:r>
              <a:rPr lang="en-US" altLang="ko-KR" b="1" dirty="0"/>
              <a:t> </a:t>
            </a:r>
            <a:r>
              <a:rPr lang="en-US" altLang="ko-KR" b="1" dirty="0" err="1"/>
              <a:t>src</a:t>
            </a:r>
            <a:r>
              <a:rPr lang="en-US" altLang="ko-KR" b="1" dirty="0"/>
              <a:t>="</a:t>
            </a:r>
            <a:r>
              <a:rPr lang="ko-KR" altLang="en-US" b="1" dirty="0"/>
              <a:t>그림이 있는 경로 또는 그림이름.확장명" </a:t>
            </a:r>
            <a:r>
              <a:rPr lang="en-US" altLang="ko-KR" b="1" dirty="0"/>
              <a:t>width="</a:t>
            </a:r>
            <a:r>
              <a:rPr lang="ko-KR" altLang="en-US" b="1" dirty="0"/>
              <a:t>숫자</a:t>
            </a:r>
            <a:r>
              <a:rPr lang="en-US" altLang="ko-KR" b="1" dirty="0"/>
              <a:t>" height="</a:t>
            </a:r>
            <a:r>
              <a:rPr lang="ko-KR" altLang="en-US" b="1" dirty="0"/>
              <a:t>숫자" </a:t>
            </a:r>
            <a:r>
              <a:rPr lang="en-US" altLang="ko-KR" b="1" dirty="0"/>
              <a:t>alt="</a:t>
            </a:r>
            <a:r>
              <a:rPr lang="ko-KR" altLang="en-US" b="1" dirty="0"/>
              <a:t>대체 텍스트"&gt;</a:t>
            </a:r>
          </a:p>
          <a:p>
            <a:pPr>
              <a:defRPr lang="ko-KR" altLang="en-US"/>
            </a:pPr>
            <a:r>
              <a:rPr lang="ko-KR" altLang="en-US" sz="1000" b="1" dirty="0"/>
              <a:t>    </a:t>
            </a:r>
          </a:p>
          <a:p>
            <a:pPr>
              <a:defRPr lang="ko-KR" altLang="en-US"/>
            </a:pPr>
            <a:r>
              <a:rPr lang="en-US" altLang="ko-KR" sz="1800" b="1" dirty="0">
                <a:solidFill>
                  <a:srgbClr val="008000"/>
                </a:solidFill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☞ width : </a:t>
            </a:r>
            <a:r>
              <a:rPr lang="ko-KR" altLang="en-US" sz="1800" b="1" dirty="0">
                <a:solidFill>
                  <a:srgbClr val="FF0000"/>
                </a:solidFill>
              </a:rPr>
              <a:t>이미지의 가로 크기, </a:t>
            </a:r>
            <a:r>
              <a:rPr lang="en-US" altLang="ko-KR" sz="1800" b="1" dirty="0">
                <a:solidFill>
                  <a:srgbClr val="FF0000"/>
                </a:solidFill>
              </a:rPr>
              <a:t>height : </a:t>
            </a:r>
            <a:r>
              <a:rPr lang="ko-KR" altLang="en-US" sz="1800" b="1" dirty="0">
                <a:solidFill>
                  <a:srgbClr val="FF0000"/>
                </a:solidFill>
              </a:rPr>
              <a:t>이미지의 세로 크기, </a:t>
            </a:r>
            <a:r>
              <a:rPr lang="en-US" altLang="ko-KR" sz="1800" b="1" dirty="0">
                <a:solidFill>
                  <a:srgbClr val="FF0000"/>
                </a:solidFill>
              </a:rPr>
              <a:t>alt : </a:t>
            </a:r>
            <a:r>
              <a:rPr lang="ko-KR" altLang="en-US" sz="1800" b="1" dirty="0">
                <a:solidFill>
                  <a:srgbClr val="FF0000"/>
                </a:solidFill>
              </a:rPr>
              <a:t>파일이 깨질 경우 대체 할 텍스트</a:t>
            </a:r>
          </a:p>
          <a:p>
            <a:pPr>
              <a:defRPr lang="ko-KR" altLang="en-US"/>
            </a:pPr>
            <a:endParaRPr lang="en-US" altLang="ko-KR" sz="2000" b="1" dirty="0"/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err="1"/>
              <a:t>img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src</a:t>
            </a:r>
            <a:r>
              <a:rPr lang="en-US" altLang="ko-KR" sz="2000" b="1" dirty="0"/>
              <a:t>="</a:t>
            </a:r>
            <a:r>
              <a:rPr lang="ko-KR" altLang="en-US" sz="2000" b="1" dirty="0"/>
              <a:t>그림이 있는 경로 또는 그림이름.확장명" </a:t>
            </a:r>
            <a:r>
              <a:rPr lang="en-US" altLang="ko-KR" sz="2000" b="1" dirty="0"/>
              <a:t>alt="</a:t>
            </a:r>
            <a:r>
              <a:rPr lang="ko-KR" altLang="en-US" sz="2000" b="1" dirty="0"/>
              <a:t>대체 텍스트" </a:t>
            </a:r>
            <a:r>
              <a:rPr lang="en-US" altLang="ko-KR" sz="2000" b="1" dirty="0"/>
              <a:t>title="</a:t>
            </a:r>
            <a:r>
              <a:rPr lang="ko-KR" altLang="en-US" sz="2000" b="1" dirty="0"/>
              <a:t>이미지설명"&gt;</a:t>
            </a:r>
          </a:p>
          <a:p>
            <a:pPr>
              <a:defRPr lang="ko-KR" altLang="en-US"/>
            </a:pPr>
            <a:r>
              <a:rPr lang="en-US" altLang="ko-KR" b="1" dirty="0">
                <a:solidFill>
                  <a:srgbClr val="008000"/>
                </a:solidFill>
              </a:rPr>
              <a:t>	☞ alt : </a:t>
            </a:r>
            <a:r>
              <a:rPr lang="ko-KR" altLang="en-US" b="1" dirty="0">
                <a:solidFill>
                  <a:srgbClr val="008000"/>
                </a:solidFill>
              </a:rPr>
              <a:t>이미지가 깨질 경우 이미지 대신 대체 할 텍스트, </a:t>
            </a:r>
          </a:p>
          <a:p>
            <a:pPr>
              <a:defRPr lang="ko-KR" altLang="en-US"/>
            </a:pPr>
            <a:r>
              <a:rPr lang="ko-KR" altLang="en-US" b="1" dirty="0">
                <a:solidFill>
                  <a:srgbClr val="008000"/>
                </a:solidFill>
              </a:rPr>
              <a:t>	</a:t>
            </a:r>
            <a:r>
              <a:rPr lang="en-US" altLang="ko-KR" b="1" dirty="0">
                <a:solidFill>
                  <a:srgbClr val="008000"/>
                </a:solidFill>
              </a:rPr>
              <a:t>☞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title : </a:t>
            </a:r>
            <a:r>
              <a:rPr lang="ko-KR" altLang="en-US" b="1" dirty="0" err="1">
                <a:solidFill>
                  <a:srgbClr val="008000"/>
                </a:solidFill>
              </a:rPr>
              <a:t>말풍선을</a:t>
            </a:r>
            <a:r>
              <a:rPr lang="ko-KR" altLang="en-US" b="1" dirty="0">
                <a:solidFill>
                  <a:srgbClr val="008000"/>
                </a:solidFill>
              </a:rPr>
              <a:t> 표시해주는 속성, 이미지 위에 마우스 포인터를 올려놓으면 표시될 텍스트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img</a:t>
            </a:r>
            <a:r>
              <a:rPr lang="en-US" altLang="ko-KR" b="1" dirty="0"/>
              <a:t> </a:t>
            </a:r>
            <a:r>
              <a:rPr lang="en-US" altLang="ko-KR" b="1" dirty="0" err="1"/>
              <a:t>src</a:t>
            </a:r>
            <a:r>
              <a:rPr lang="en-US" altLang="ko-KR" b="1" dirty="0"/>
              <a:t>="</a:t>
            </a:r>
            <a:r>
              <a:rPr lang="ko-KR" altLang="en-US" b="1" dirty="0"/>
              <a:t>그림이 있는 경로 또는 그림이름.확장명" </a:t>
            </a:r>
            <a:r>
              <a:rPr lang="en-US" altLang="ko-KR" b="1" dirty="0" err="1"/>
              <a:t>vspace</a:t>
            </a:r>
            <a:r>
              <a:rPr lang="en-US" altLang="ko-KR" b="1" dirty="0"/>
              <a:t>="</a:t>
            </a:r>
            <a:r>
              <a:rPr lang="ko-KR" altLang="en-US" b="1" dirty="0"/>
              <a:t>숫자" </a:t>
            </a:r>
            <a:r>
              <a:rPr lang="en-US" altLang="ko-KR" b="1" dirty="0" err="1"/>
              <a:t>hspace</a:t>
            </a:r>
            <a:r>
              <a:rPr lang="en-US" altLang="ko-KR" b="1" dirty="0"/>
              <a:t>="</a:t>
            </a:r>
            <a:r>
              <a:rPr lang="ko-KR" altLang="en-US" b="1" dirty="0"/>
              <a:t>숫자" </a:t>
            </a:r>
            <a:r>
              <a:rPr lang="en-US" altLang="ko-KR" b="1" dirty="0"/>
              <a:t>border="</a:t>
            </a:r>
            <a:r>
              <a:rPr lang="ko-KR" altLang="en-US" b="1" dirty="0"/>
              <a:t>숫자"&gt;</a:t>
            </a:r>
          </a:p>
          <a:p>
            <a:pPr>
              <a:defRPr lang="ko-KR" altLang="en-US"/>
            </a:pPr>
            <a:r>
              <a:rPr lang="en-US" altLang="ko-KR" b="1" dirty="0">
                <a:solidFill>
                  <a:srgbClr val="FF0000"/>
                </a:solidFill>
              </a:rPr>
              <a:t>	☞ </a:t>
            </a:r>
            <a:r>
              <a:rPr lang="en-US" altLang="ko-KR" b="1" dirty="0" err="1">
                <a:solidFill>
                  <a:srgbClr val="FF0000"/>
                </a:solidFill>
              </a:rPr>
              <a:t>vspace</a:t>
            </a:r>
            <a:r>
              <a:rPr lang="en-US" altLang="ko-KR" b="1" dirty="0">
                <a:solidFill>
                  <a:srgbClr val="FF0000"/>
                </a:solidFill>
              </a:rPr>
              <a:t> : </a:t>
            </a:r>
            <a:r>
              <a:rPr lang="ko-KR" altLang="en-US" b="1" dirty="0">
                <a:solidFill>
                  <a:srgbClr val="FF0000"/>
                </a:solidFill>
              </a:rPr>
              <a:t>상하 여백의 크기를 픽셀단위로 지정, </a:t>
            </a:r>
            <a:r>
              <a:rPr lang="en-US" altLang="ko-KR" b="1" dirty="0" err="1">
                <a:solidFill>
                  <a:srgbClr val="FF0000"/>
                </a:solidFill>
              </a:rPr>
              <a:t>hspace</a:t>
            </a:r>
            <a:r>
              <a:rPr lang="en-US" altLang="ko-KR" b="1" dirty="0">
                <a:solidFill>
                  <a:srgbClr val="FF0000"/>
                </a:solidFill>
              </a:rPr>
              <a:t> : </a:t>
            </a:r>
            <a:r>
              <a:rPr lang="ko-KR" altLang="en-US" b="1" dirty="0">
                <a:solidFill>
                  <a:srgbClr val="FF0000"/>
                </a:solidFill>
              </a:rPr>
              <a:t>좌우 여백의 크기를 픽셀단위로 지정</a:t>
            </a:r>
          </a:p>
          <a:p>
            <a:pPr>
              <a:defRPr lang="ko-KR" altLang="en-US"/>
            </a:pPr>
            <a:r>
              <a:rPr lang="en-US" altLang="ko-KR" b="1" dirty="0">
                <a:solidFill>
                  <a:srgbClr val="FF0000"/>
                </a:solidFill>
              </a:rPr>
              <a:t>	☞ border : </a:t>
            </a:r>
            <a:r>
              <a:rPr lang="ko-KR" altLang="en-US" b="1" dirty="0">
                <a:solidFill>
                  <a:srgbClr val="FF0000"/>
                </a:solidFill>
              </a:rPr>
              <a:t>이미지 테두리 굵기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112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 (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img src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관련 실습)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b="1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6237" y="4538167"/>
            <a:ext cx="3565763" cy="85107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이미지 가로 크기 = 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300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1287" y="4531572"/>
            <a:ext cx="7097286" cy="122914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이미지 설명 = "인제대학교에 오신 것을 환영합니다."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대체텍스트 = "인제대 마크"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949" y="2000133"/>
            <a:ext cx="3829050" cy="24860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t="5200" r="78180" b="74990"/>
          <a:stretch>
            <a:fillRect/>
          </a:stretch>
        </p:blipFill>
        <p:spPr>
          <a:xfrm>
            <a:off x="4827552" y="2006652"/>
            <a:ext cx="5292179" cy="2601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rcRect t="5100" r="72880" b="64730"/>
          <a:stretch>
            <a:fillRect/>
          </a:stretch>
        </p:blipFill>
        <p:spPr>
          <a:xfrm>
            <a:off x="605187" y="2043615"/>
            <a:ext cx="4235138" cy="255259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t="5280" r="54590" b="34470"/>
          <a:stretch>
            <a:fillRect/>
          </a:stretch>
        </p:blipFill>
        <p:spPr>
          <a:xfrm>
            <a:off x="5354909" y="2020385"/>
            <a:ext cx="6244683" cy="44880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112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 (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img src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관련 실습)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b="1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4256" y="4780939"/>
            <a:ext cx="7062135" cy="123207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(공통)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이미지 테두리 굵기 = 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</a:t>
            </a: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4</a:t>
            </a:r>
            <a:r>
              <a:rPr lang="en-US" altLang="ko-KR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이미지 설명 = "인제대학교에 오신 것을 환영합니다."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4915" y="1432976"/>
            <a:ext cx="2845884" cy="1996024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상하여백</a:t>
            </a:r>
            <a:r>
              <a:rPr lang="en-US" altLang="ko-KR" sz="25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="50"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좌우여백</a:t>
            </a:r>
            <a:r>
              <a:rPr lang="en-US" altLang="ko-KR" sz="25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="200"</a:t>
            </a:r>
          </a:p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☟☟☟☟☟☟☟☟</a:t>
            </a:r>
          </a:p>
          <a:p>
            <a:pPr>
              <a:defRPr lang="ko-KR" altLang="en-US"/>
            </a:pPr>
            <a:r>
              <a:rPr lang="ko-KR" altLang="en-US" sz="2500">
                <a:solidFill>
                  <a:schemeClr val="tx1"/>
                </a:solidFill>
                <a:latin typeface="나눔스퀘어라운드 ExtraBold"/>
                <a:ea typeface="나눔스퀘어라운드 ExtraBold"/>
              </a:rPr>
              <a:t>좌우여백="400"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9525" cap="flat" cmpd="sng" algn="ctr">
          <a:solidFill>
            <a:schemeClr val="tx1"/>
          </a:solidFill>
          <a:prstDash val="solid"/>
          <a:round/>
        </a:ln>
      </a:spPr>
      <a:bodyPr vert="horz" wrap="square" lIns="91440" tIns="45720" rIns="91440" bIns="45720" anchor="t">
        <a:spAutoFit/>
      </a:bodyPr>
      <a:lstStyle>
        <a:defPPr>
          <a:defRPr sz="2500" dirty="0">
            <a:solidFill>
              <a:srgbClr val="FF0000"/>
            </a:solidFill>
            <a:latin typeface="나눔스퀘어라운드 ExtraBold"/>
            <a:ea typeface="나눔스퀘어라운드 ExtraBol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786</Words>
  <Application>Microsoft Office PowerPoint</Application>
  <PresentationFormat>사용자 지정</PresentationFormat>
  <Paragraphs>195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Arial</vt:lpstr>
      <vt:lpstr>나눔스퀘어라운드 ExtraBold</vt:lpstr>
      <vt:lpstr>맑은 고딕</vt:lpstr>
      <vt:lpstr>Office 테마</vt:lpstr>
      <vt:lpstr>2주차 멘토링(HTML)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Windows 사용자</cp:lastModifiedBy>
  <cp:revision>144</cp:revision>
  <dcterms:created xsi:type="dcterms:W3CDTF">2016-12-02T05:48:21Z</dcterms:created>
  <dcterms:modified xsi:type="dcterms:W3CDTF">2019-04-01T07:33:11Z</dcterms:modified>
</cp:coreProperties>
</file>