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835"/>
    <p:restoredTop sz="94660"/>
  </p:normalViewPr>
  <p:slideViewPr>
    <p:cSldViewPr snapToGrid="0">
      <p:cViewPr>
        <p:scale>
          <a:sx n="100" d="100"/>
          <a:sy n="100" d="100"/>
        </p:scale>
        <p:origin x="414" y="10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1주차 멘토링(</a:t>
            </a:r>
            <a:r>
              <a:rPr lang="en-US" altLang="ko-KR"/>
              <a:t>HTML</a:t>
            </a:r>
            <a:r>
              <a:rPr lang="ko-KR" altLang="en-US"/>
              <a:t>)</a:t>
            </a: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rot="0">
            <a:off x="989274" y="2510804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01-1</a:t>
              </a: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90"/>
              <a:ext cx="3052764" cy="344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멘토링 </a:t>
              </a:r>
              <a:r>
                <a:rPr lang="en-US" altLang="ko-KR" sz="2500">
                  <a:latin typeface="나눔스퀘어라운드 ExtraBold"/>
                  <a:ea typeface="나눔스퀘어라운드 ExtraBold"/>
                </a:rPr>
                <a:t>Point</a:t>
              </a:r>
              <a:r>
                <a:rPr lang="ko-KR" altLang="en-US" sz="2500">
                  <a:latin typeface="나눔스퀘어라운드 ExtraBold"/>
                  <a:ea typeface="나눔스퀘어라운드 ExtraBold"/>
                </a:rPr>
                <a:t> 제도</a:t>
              </a:r>
              <a:endParaRPr lang="ko-KR" altLang="en-US" sz="250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 rot="0">
            <a:off x="989274" y="3676493"/>
            <a:ext cx="5921472" cy="663584"/>
            <a:chOff x="742951" y="2724150"/>
            <a:chExt cx="4242930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01-2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8"/>
              <a:ext cx="3342823" cy="342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>
                  <a:latin typeface="나눔스퀘어라운드 ExtraBold"/>
                  <a:ea typeface="나눔스퀘어라운드 ExtraBold"/>
                </a:rPr>
                <a:t>HTML</a:t>
              </a:r>
              <a:r>
                <a:rPr lang="ko-KR" altLang="en-US" sz="2500">
                  <a:latin typeface="나눔스퀘어라운드 ExtraBold"/>
                  <a:ea typeface="나눔스퀘어라운드 ExtraBold"/>
                </a:rPr>
                <a:t> 태그정리 및 역할 설명</a:t>
              </a:r>
              <a:endParaRPr lang="ko-KR" altLang="en-US" sz="250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 rot="0">
            <a:off x="998799" y="4842183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01-3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60" y="3711326"/>
              <a:ext cx="2861562" cy="3394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복습 및 실습</a:t>
              </a:r>
              <a:endParaRPr lang="ko-KR" altLang="en-US" sz="2500">
                <a:latin typeface="나눔스퀘어라운드 ExtraBold"/>
                <a:ea typeface="나눔스퀘어라운드 ExtraBold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279" y="1286404"/>
            <a:ext cx="3533775" cy="3629025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527048" y="4910666"/>
            <a:ext cx="3920068" cy="10024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</a:t>
            </a:r>
            <a:endParaRPr lang="en-US" altLang="ko-KR" sz="2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</a:t>
            </a:r>
            <a:r>
              <a:rPr lang="en-US" altLang="ko-KR" sz="2000" b="1" i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n</a:t>
            </a:r>
            <a:r>
              <a:rPr lang="ko-KR" altLang="en-US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활용</a:t>
            </a:r>
            <a:endParaRPr lang="ko-KR" altLang="en-US" sz="2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h1 &gt; h2 &gt; h3 &gt; h4 &gt;</a:t>
            </a:r>
            <a:r>
              <a:rPr lang="ko-KR" altLang="en-US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h5 &gt;</a:t>
            </a:r>
            <a:r>
              <a:rPr lang="ko-KR" altLang="en-US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h6</a:t>
            </a:r>
            <a:endParaRPr lang="en-US" altLang="ko-KR" sz="2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01750"/>
            <a:ext cx="3495675" cy="1714500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8601075" y="2465916"/>
            <a:ext cx="3386667" cy="472229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font size="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숫자</a:t>
            </a: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활용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3196166"/>
            <a:ext cx="5019675" cy="3238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750" y="1297308"/>
            <a:ext cx="11345335" cy="1898858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2990848" y="2959947"/>
            <a:ext cx="6551084" cy="469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&lt;h2 align=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</a:t>
            </a: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right or center or left"&gt;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활용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2979" y="4230158"/>
            <a:ext cx="4333875" cy="203835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4921247" y="4858596"/>
            <a:ext cx="7228420" cy="84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글자크기 6, 글자색 #</a:t>
            </a: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ff0000, 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글꼴 휴먼옛체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500">
                <a:solidFill>
                  <a:srgbClr val="008000"/>
                </a:solidFill>
                <a:latin typeface="나눔스퀘어라운드 ExtraBold"/>
                <a:ea typeface="나눔스퀘어라운드 ExtraBold"/>
              </a:rPr>
              <a:t>글자크기 5, 글자색 </a:t>
            </a:r>
            <a:r>
              <a:rPr lang="en-US" altLang="ko-KR" sz="2500">
                <a:solidFill>
                  <a:srgbClr val="008000"/>
                </a:solidFill>
                <a:latin typeface="나눔스퀘어라운드 ExtraBold"/>
                <a:ea typeface="나눔스퀘어라운드 ExtraBold"/>
              </a:rPr>
              <a:t>green, </a:t>
            </a:r>
            <a:r>
              <a:rPr lang="ko-KR" altLang="en-US" sz="2500">
                <a:solidFill>
                  <a:srgbClr val="008000"/>
                </a:solidFill>
                <a:latin typeface="나눔스퀘어라운드 ExtraBold"/>
                <a:ea typeface="나눔스퀘어라운드 ExtraBold"/>
              </a:rPr>
              <a:t>글꼴 궁서체</a:t>
            </a:r>
            <a:endParaRPr lang="ko-KR" altLang="en-US" sz="2500">
              <a:solidFill>
                <a:srgbClr val="008000"/>
              </a:solidFill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290" y="1016880"/>
            <a:ext cx="11059586" cy="5589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546940" y="238125"/>
            <a:ext cx="9091189" cy="667587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 sz="4000" b="0"/>
              <a:t>멘토링 </a:t>
            </a:r>
            <a:r>
              <a:rPr lang="en-US" altLang="ko-KR" sz="4000" b="0">
                <a:cs typeface="맑은 고딕"/>
              </a:rPr>
              <a:t>Ponint</a:t>
            </a:r>
            <a:r>
              <a:rPr lang="ko-KR" altLang="en-US" sz="4000" b="0"/>
              <a:t> 제도</a:t>
            </a:r>
            <a:endParaRPr lang="ko-KR" altLang="en-US" sz="4000" b="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0" t="11370" r="2540" b="13470"/>
          <a:stretch>
            <a:fillRect/>
          </a:stretch>
        </p:blipFill>
        <p:spPr>
          <a:xfrm>
            <a:off x="1293510" y="893177"/>
            <a:ext cx="10279611" cy="57629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18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algn="l" defTabSz="858145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i="0" u="none" kern="1200" mc:Ignorable="hp" hp:hslEmbossed="0">
                <a:solidFill>
                  <a:schemeClr val="tx1"/>
                </a:solidFill>
                <a:cs typeface="맑은 고딕"/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</a:rPr>
              <a:t> 태그정리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1116629" y="1974225"/>
            <a:ext cx="10309793" cy="3748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/>
              <a:t>태그는 소문자로 쓴다.</a:t>
            </a:r>
            <a:br>
              <a:rPr lang="en-US" altLang="ko-KR" sz="2000">
                <a:cs typeface="맑은 고딕"/>
              </a:rPr>
            </a:br>
            <a:r>
              <a:rPr lang="en-US" altLang="ko-KR" sz="2000">
                <a:cs typeface="맑은 고딕"/>
              </a:rPr>
              <a:t>	</a:t>
            </a:r>
            <a:r>
              <a:rPr lang="ko-KR" altLang="en-US" sz="2000"/>
              <a:t>예</a:t>
            </a:r>
            <a:r>
              <a:rPr lang="en-US" altLang="ko-KR" sz="2000">
                <a:cs typeface="맑은 고딕"/>
              </a:rPr>
              <a:t>) 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&lt;</a:t>
            </a:r>
            <a:r>
              <a:rPr lang="en-US" altLang="ko-KR" sz="2000">
                <a:solidFill>
                  <a:srgbClr val="96262a"/>
                </a:solidFill>
                <a:cs typeface="맑은 고딕"/>
              </a:rPr>
              <a:t>img </a:t>
            </a:r>
            <a:r>
              <a:rPr lang="en-US" altLang="ko-KR" sz="2000">
                <a:solidFill>
                  <a:srgbClr val="ee2d28"/>
                </a:solidFill>
                <a:cs typeface="맑은 고딕"/>
              </a:rPr>
              <a:t>src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="maltese.jpg"&gt;	</a:t>
            </a:r>
            <a:r>
              <a:rPr lang="en-US" altLang="ko-KR" sz="2000">
                <a:cs typeface="맑은 고딕"/>
              </a:rPr>
              <a:t>	</a:t>
            </a:r>
            <a:endParaRPr lang="en-US" altLang="ko-KR" sz="2000">
              <a:cs typeface="맑은 고딕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/>
              <a:t>여는 태그와 닫는 태그를 정확히 입력한다. </a:t>
            </a:r>
            <a:r>
              <a:rPr lang="en-US" altLang="ko-KR" sz="2000">
                <a:cs typeface="맑은 고딕"/>
              </a:rPr>
              <a:t>(</a:t>
            </a:r>
            <a:r>
              <a:rPr lang="ko-KR" altLang="en-US" sz="2000"/>
              <a:t>닫는 태그가 없는 태그도 있음</a:t>
            </a:r>
            <a:r>
              <a:rPr lang="en-US" altLang="ko-KR" sz="2000">
                <a:cs typeface="맑은 고딕"/>
              </a:rPr>
              <a:t>)</a:t>
            </a:r>
            <a:endParaRPr lang="en-US" altLang="ko-KR" sz="2000">
              <a:cs typeface="맑은 고딕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/>
              <a:t>적당하게 들여쓴다.</a:t>
            </a:r>
            <a:endParaRPr lang="ko-KR" altLang="en-US" sz="2000"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/>
              <a:t>태그는 속성과 함께 사용된다.            </a:t>
            </a:r>
            <a:br>
              <a:rPr lang="en-US" altLang="ko-KR" sz="2000">
                <a:cs typeface="맑은 고딕"/>
              </a:rPr>
            </a:br>
            <a:r>
              <a:rPr lang="en-US" altLang="ko-KR" sz="2000">
                <a:cs typeface="맑은 고딕"/>
              </a:rPr>
              <a:t>	</a:t>
            </a:r>
            <a:r>
              <a:rPr lang="ko-KR" altLang="en-US" sz="2000"/>
              <a:t>예</a:t>
            </a:r>
            <a:r>
              <a:rPr lang="en-US" altLang="ko-KR" sz="2000">
                <a:cs typeface="맑은 고딕"/>
              </a:rPr>
              <a:t>) 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&lt;</a:t>
            </a:r>
            <a:r>
              <a:rPr lang="en-US" altLang="ko-KR" sz="2000">
                <a:solidFill>
                  <a:srgbClr val="96262a"/>
                </a:solidFill>
                <a:cs typeface="맑은 고딕"/>
              </a:rPr>
              <a:t>img </a:t>
            </a:r>
            <a:r>
              <a:rPr lang="en-US" altLang="ko-KR" sz="2000">
                <a:solidFill>
                  <a:srgbClr val="ee2d28"/>
                </a:solidFill>
                <a:cs typeface="맑은 고딕"/>
              </a:rPr>
              <a:t>src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="maltese.jpg" </a:t>
            </a:r>
            <a:r>
              <a:rPr lang="en-US" altLang="ko-KR" sz="2000">
                <a:solidFill>
                  <a:srgbClr val="ee2d28"/>
                </a:solidFill>
                <a:cs typeface="맑은 고딕"/>
              </a:rPr>
              <a:t>width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="150" </a:t>
            </a:r>
            <a:r>
              <a:rPr lang="en-US" altLang="ko-KR" sz="2000">
                <a:solidFill>
                  <a:srgbClr val="ee2d28"/>
                </a:solidFill>
                <a:cs typeface="맑은 고딕"/>
              </a:rPr>
              <a:t>height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="160"&gt;</a:t>
            </a:r>
            <a:endParaRPr lang="en-US" altLang="ko-KR" sz="2000">
              <a:solidFill>
                <a:srgbClr val="2654a6"/>
              </a:solidFill>
              <a:cs typeface="맑은 고딕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 lang="ko-KR" altLang="en-US"/>
            </a:pPr>
            <a:r>
              <a:rPr lang="ko-KR" altLang="en-US" sz="2000"/>
              <a:t>인코딩 방식은 </a:t>
            </a:r>
            <a:r>
              <a:rPr lang="en-US" altLang="ko-KR" sz="2000">
                <a:cs typeface="맑은 고딕"/>
              </a:rPr>
              <a:t>utf-8</a:t>
            </a:r>
            <a:r>
              <a:rPr lang="ko-KR" altLang="en-US" sz="2000"/>
              <a:t>로 한다. (</a:t>
            </a:r>
            <a:r>
              <a:rPr lang="en-US" altLang="ko-KR" sz="2000">
                <a:cs typeface="맑은 고딕"/>
              </a:rPr>
              <a:t>utf-8</a:t>
            </a:r>
            <a:r>
              <a:rPr lang="ko-KR" altLang="en-US" sz="2000">
                <a:cs typeface="맑은 고딕"/>
              </a:rPr>
              <a:t>로 해야 </a:t>
            </a:r>
            <a:r>
              <a:rPr lang="ko-KR" altLang="en-US" sz="2000"/>
              <a:t>한글 인식이 가능함)</a:t>
            </a:r>
            <a:br>
              <a:rPr lang="en-US" altLang="ko-KR" sz="2000">
                <a:cs typeface="맑은 고딕"/>
              </a:rPr>
            </a:br>
            <a:r>
              <a:rPr lang="en-US" altLang="ko-KR" sz="2000">
                <a:cs typeface="맑은 고딕"/>
              </a:rPr>
              <a:t>	</a:t>
            </a:r>
            <a:r>
              <a:rPr lang="ko-KR" altLang="en-US" sz="2000"/>
              <a:t>예</a:t>
            </a:r>
            <a:r>
              <a:rPr lang="en-US" altLang="ko-KR" sz="2000">
                <a:cs typeface="맑은 고딕"/>
              </a:rPr>
              <a:t>) 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&lt;</a:t>
            </a:r>
            <a:r>
              <a:rPr lang="en-US" altLang="ko-KR" sz="2000">
                <a:solidFill>
                  <a:srgbClr val="96262a"/>
                </a:solidFill>
                <a:cs typeface="맑은 고딕"/>
              </a:rPr>
              <a:t>meta </a:t>
            </a:r>
            <a:r>
              <a:rPr lang="en-US" altLang="ko-KR" sz="2000">
                <a:solidFill>
                  <a:srgbClr val="ee2d28"/>
                </a:solidFill>
                <a:cs typeface="맑은 고딕"/>
              </a:rPr>
              <a:t>charset</a:t>
            </a:r>
            <a:r>
              <a:rPr lang="en-US" altLang="ko-KR" sz="2000">
                <a:solidFill>
                  <a:srgbClr val="2654a6"/>
                </a:solidFill>
                <a:cs typeface="맑은 고딕"/>
              </a:rPr>
              <a:t>="utf-8"&gt; </a:t>
            </a:r>
            <a:endParaRPr lang="en-US" altLang="ko-KR" sz="2000">
              <a:solidFill>
                <a:srgbClr val="2654a6"/>
              </a:solidFill>
              <a:cs typeface="맑은 고딕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1078115" y="1438935"/>
            <a:ext cx="5071021" cy="46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500" b="1"/>
              <a:t>태그에 관한 기본상식</a:t>
            </a:r>
            <a:endParaRPr lang="ko-KR" altLang="en-US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4" y="1414767"/>
            <a:ext cx="11524301" cy="4145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  <a:endParaRPr lang="ko-KR" altLang="en-US" sz="300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html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/html</a:t>
            </a:r>
            <a:r>
              <a:rPr lang="ko-KR" altLang="en-US" b="1"/>
              <a:t>&gt;</a:t>
            </a:r>
            <a:r>
              <a:rPr lang="en-US" altLang="ko-KR" b="1"/>
              <a:t> 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의 시작과 끝을 알리는 태그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head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/head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 문서의 머릿말이라고 할 수 있음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/body</a:t>
            </a:r>
            <a:r>
              <a:rPr lang="ko-KR" altLang="en-US" b="1"/>
              <a:t>&gt;</a:t>
            </a:r>
            <a:r>
              <a:rPr lang="ko-KR" altLang="en-US" b="0"/>
              <a:t> : 본문의 시작을 알림(실제로 웹 브라우저 화면에 나타날 내용)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&lt;title&gt; ~ &lt;/title&gt; </a:t>
            </a:r>
            <a:r>
              <a:rPr lang="en-US" altLang="ko-KR"/>
              <a:t>: </a:t>
            </a:r>
            <a:r>
              <a:rPr lang="ko-KR" altLang="en-US"/>
              <a:t>브라우저의 제목 표시줄에 표시되는 내용</a:t>
            </a:r>
            <a:r>
              <a:rPr lang="en-US" altLang="ko-KR"/>
              <a:t>  </a:t>
            </a:r>
            <a:r>
              <a:rPr lang="ko-KR" altLang="en-US"/>
              <a:t> </a:t>
            </a:r>
            <a:r>
              <a:rPr lang="en-US" altLang="ko-KR"/>
              <a:t>   </a:t>
            </a:r>
            <a:r>
              <a:rPr lang="en-US" altLang="ko-KR" i="1">
                <a:solidFill>
                  <a:srgbClr val="0070c0"/>
                </a:solidFill>
              </a:rPr>
              <a:t>&lt;title&gt; </a:t>
            </a:r>
            <a:r>
              <a:rPr lang="ko-KR" altLang="en-US" i="1">
                <a:solidFill>
                  <a:srgbClr val="0070c0"/>
                </a:solidFill>
              </a:rPr>
              <a:t>문서 제목 </a:t>
            </a:r>
            <a:r>
              <a:rPr lang="en-US" altLang="ko-KR" i="1">
                <a:solidFill>
                  <a:srgbClr val="0070c0"/>
                </a:solidFill>
              </a:rPr>
              <a:t>&lt;/title&gt;</a:t>
            </a: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&lt;meta&gt; </a:t>
            </a:r>
            <a:r>
              <a:rPr lang="ko-KR" altLang="en-US"/>
              <a:t>태그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인코딩 방법 및 문서의 키워드와 요약 정보를 지정     </a:t>
            </a:r>
            <a:r>
              <a:rPr lang="en-US" altLang="ko-KR" i="1">
                <a:solidFill>
                  <a:srgbClr val="0070c0"/>
                </a:solidFill>
              </a:rPr>
              <a:t>&lt;meta charset="utf-8"&gt;</a:t>
            </a:r>
            <a:endParaRPr lang="en-US" altLang="ko-KR" i="1">
              <a:solidFill>
                <a:srgbClr val="0070c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26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17429" y="1029658"/>
            <a:ext cx="4156037" cy="3012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  <a:endParaRPr lang="ko-KR" altLang="en-US" sz="300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br</a:t>
            </a:r>
            <a:r>
              <a:rPr lang="ko-KR" altLang="en-US" b="1"/>
              <a:t>&gt;</a:t>
            </a:r>
            <a:r>
              <a:rPr lang="ko-KR" altLang="en-US" b="0"/>
              <a:t> : (강제)줄 바꿀 위치에 사용, 닫는 태그가 없음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nobr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/nobr</a:t>
            </a:r>
            <a:r>
              <a:rPr lang="ko-KR" altLang="en-US" b="1"/>
              <a:t>&gt;</a:t>
            </a:r>
            <a:r>
              <a:rPr lang="ko-KR" altLang="en-US" b="0"/>
              <a:t> : 줄 바꿈 금지 태그(긴 문장이나 텍스트를 창 크기에 따라 자동 줄바꿈 되지 않게 함)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h1</a:t>
            </a:r>
            <a:r>
              <a:rPr lang="ko-KR" altLang="en-US" b="1"/>
              <a:t>&gt;</a:t>
            </a:r>
            <a:r>
              <a:rPr lang="ko-KR" altLang="en-US" b="0"/>
              <a:t> 제목</a:t>
            </a:r>
            <a:r>
              <a:rPr lang="en-US" altLang="ko-KR" b="0"/>
              <a:t> </a:t>
            </a:r>
            <a:r>
              <a:rPr lang="en-US" altLang="ko-KR" b="1"/>
              <a:t>&lt;/h</a:t>
            </a:r>
            <a:r>
              <a:rPr lang="en-US" altLang="ko-KR" b="1" i="1"/>
              <a:t>n</a:t>
            </a:r>
            <a:r>
              <a:rPr lang="en-US" altLang="ko-KR" b="1"/>
              <a:t>&gt;</a:t>
            </a:r>
            <a:r>
              <a:rPr lang="ko-KR" altLang="en-US" b="0"/>
              <a:t> : 각 웹 콘텐츠 영역에서 제목을 표시할 때 사용하는 태그</a:t>
            </a:r>
            <a:endParaRPr lang="ko-KR" altLang="en-US" b="0"/>
          </a:p>
          <a:p>
            <a:pPr>
              <a:defRPr lang="ko-KR" altLang="en-US"/>
            </a:pPr>
            <a:r>
              <a:rPr lang="ko-KR" altLang="en-US" sz="1000" b="0"/>
              <a:t>    </a:t>
            </a:r>
            <a:endParaRPr lang="ko-KR" altLang="en-US" sz="1000" b="0"/>
          </a:p>
          <a:p>
            <a:pPr>
              <a:defRPr lang="ko-KR" altLang="en-US"/>
            </a:pPr>
            <a:r>
              <a:rPr lang="en-US" altLang="ko-KR" sz="1600" b="0"/>
              <a:t>	</a:t>
            </a:r>
            <a:r>
              <a:rPr lang="ko-KR" altLang="en-US" sz="1600" b="1">
                <a:solidFill>
                  <a:srgbClr val="ff0000"/>
                </a:solidFill>
              </a:rPr>
              <a:t>☞</a:t>
            </a:r>
            <a:r>
              <a:rPr lang="ko-KR" altLang="en-US" sz="1600" b="0"/>
              <a:t> </a:t>
            </a:r>
            <a:r>
              <a:rPr lang="en-US" altLang="ko-KR" sz="1600" b="1">
                <a:solidFill>
                  <a:srgbClr val="ff0000"/>
                </a:solidFill>
              </a:rPr>
              <a:t>h1 &gt; h2 &gt; h3 &gt; h4 &gt; h5 &gt; h6</a:t>
            </a:r>
            <a:endParaRPr lang="en-US" altLang="ko-KR" sz="1600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&lt;font&gt; ~ &lt;/font&gt;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폰트에 속성을 부여한다는 시작을 알린다.</a:t>
            </a:r>
            <a:endParaRPr lang="ko-KR" altLang="en-US"/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&lt;a href=</a:t>
            </a:r>
            <a:r>
              <a:rPr lang="ko-KR" altLang="en-US" b="1"/>
              <a:t>" "</a:t>
            </a:r>
            <a:r>
              <a:rPr lang="en-US" altLang="ko-KR" b="1"/>
              <a:t>&gt;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객체에 하이퍼링크 속성을 부여하며 클릭 시 정의된 주소로 페이지가 이동함</a:t>
            </a:r>
            <a:endParaRPr lang="ko-KR" altLang="en-US"/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445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body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속성</a:t>
            </a:r>
            <a:endParaRPr lang="ko-KR" altLang="en-US" sz="300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 bgcolor="</a:t>
            </a:r>
            <a:r>
              <a:rPr lang="ko-KR" altLang="en-US" b="1"/>
              <a:t>배경색명 </a:t>
            </a:r>
            <a:r>
              <a:rPr lang="en-US" altLang="ko-KR" b="1"/>
              <a:t>or</a:t>
            </a:r>
            <a:r>
              <a:rPr lang="ko-KR" altLang="en-US" b="1"/>
              <a:t> 16진수 코드 값</a:t>
            </a:r>
            <a:r>
              <a:rPr lang="en-US" altLang="ko-KR" b="1"/>
              <a:t>"</a:t>
            </a:r>
            <a:r>
              <a:rPr lang="ko-KR" altLang="en-US" b="1"/>
              <a:t>&gt;</a:t>
            </a:r>
            <a:r>
              <a:rPr lang="ko-KR" altLang="en-US" b="0"/>
              <a:t> : 문서의 배경색 설정 (기본</a:t>
            </a:r>
            <a:r>
              <a:rPr lang="en-US" altLang="ko-KR" b="0"/>
              <a:t> </a:t>
            </a:r>
            <a:r>
              <a:rPr lang="ko-KR" altLang="en-US" b="0"/>
              <a:t>값은 </a:t>
            </a:r>
            <a:r>
              <a:rPr lang="en-US" altLang="ko-KR" b="0"/>
              <a:t>white</a:t>
            </a:r>
            <a:r>
              <a:rPr lang="ko-KR" altLang="en-US" b="0"/>
              <a:t>)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 background="</a:t>
            </a:r>
            <a:r>
              <a:rPr lang="ko-KR" altLang="en-US" b="1"/>
              <a:t>이미지 파일명</a:t>
            </a:r>
            <a:r>
              <a:rPr lang="en-US" altLang="ko-KR" b="1"/>
              <a:t>"</a:t>
            </a:r>
            <a:r>
              <a:rPr lang="ko-KR" altLang="en-US" b="1"/>
              <a:t>&gt;</a:t>
            </a:r>
            <a:r>
              <a:rPr lang="ko-KR" altLang="en-US" b="0"/>
              <a:t> : 문서의 배경 이미지 설정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 text="</a:t>
            </a:r>
            <a:r>
              <a:rPr lang="ko-KR" altLang="en-US" b="1"/>
              <a:t>색상명 </a:t>
            </a:r>
            <a:r>
              <a:rPr lang="en-US" altLang="ko-KR" b="1"/>
              <a:t>or </a:t>
            </a:r>
            <a:r>
              <a:rPr lang="ko-KR" altLang="en-US" b="1"/>
              <a:t>16진수 코드 값</a:t>
            </a:r>
            <a:r>
              <a:rPr lang="en-US" altLang="ko-KR" b="1"/>
              <a:t>"</a:t>
            </a:r>
            <a:r>
              <a:rPr lang="ko-KR" altLang="en-US" b="1"/>
              <a:t>&gt;</a:t>
            </a:r>
            <a:r>
              <a:rPr lang="ko-KR" altLang="en-US" b="0"/>
              <a:t> : 글자색상 지정 (기본 값은 </a:t>
            </a:r>
            <a:r>
              <a:rPr lang="en-US" altLang="ko-KR" b="0"/>
              <a:t>black</a:t>
            </a:r>
            <a:r>
              <a:rPr lang="ko-KR" altLang="en-US" b="0"/>
              <a:t>)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&lt;body link="</a:t>
            </a:r>
            <a:r>
              <a:rPr lang="ko-KR" altLang="en-US" b="1"/>
              <a:t>글자색</a:t>
            </a:r>
            <a:r>
              <a:rPr lang="en-US" altLang="ko-KR" b="1"/>
              <a:t>" vlink="</a:t>
            </a:r>
            <a:r>
              <a:rPr lang="ko-KR" altLang="en-US" b="1"/>
              <a:t>링크 방문 후 글자색</a:t>
            </a:r>
            <a:r>
              <a:rPr lang="en-US" altLang="ko-KR" b="1"/>
              <a:t>" alink="</a:t>
            </a:r>
            <a:r>
              <a:rPr lang="ko-KR" altLang="en-US" b="1"/>
              <a:t>클릭했을 때 글자색</a:t>
            </a:r>
            <a:r>
              <a:rPr lang="en-US" altLang="ko-KR" b="1"/>
              <a:t>"&gt; </a:t>
            </a:r>
            <a:endParaRPr lang="en-US" altLang="ko-KR" b="1"/>
          </a:p>
          <a:p>
            <a:pPr>
              <a:defRPr lang="ko-KR" altLang="en-US"/>
            </a:pPr>
            <a:endParaRPr lang="en-US" altLang="ko-KR" sz="1000" b="1"/>
          </a:p>
          <a:p>
            <a:pPr>
              <a:defRPr lang="ko-KR" altLang="en-US"/>
            </a:pPr>
            <a:r>
              <a:rPr lang="ko-KR" altLang="en-US" b="1"/>
              <a:t>   </a:t>
            </a:r>
            <a:r>
              <a:rPr lang="ko-KR" altLang="en-US" sz="1500" b="1">
                <a:solidFill>
                  <a:srgbClr val="ff0000"/>
                </a:solidFill>
              </a:rPr>
              <a:t>  </a:t>
            </a:r>
            <a:r>
              <a:rPr lang="en-US" altLang="ko-KR" sz="1500" b="1">
                <a:solidFill>
                  <a:srgbClr val="ff0000"/>
                </a:solidFill>
              </a:rPr>
              <a:t>☞</a:t>
            </a:r>
            <a:r>
              <a:rPr lang="ko-KR" altLang="en-US" sz="1500" b="1">
                <a:solidFill>
                  <a:srgbClr val="ff0000"/>
                </a:solidFill>
              </a:rPr>
              <a:t> </a:t>
            </a:r>
            <a:r>
              <a:rPr lang="en-US" altLang="ko-KR" sz="1500" b="1">
                <a:solidFill>
                  <a:srgbClr val="ff0000"/>
                </a:solidFill>
              </a:rPr>
              <a:t>link</a:t>
            </a:r>
            <a:r>
              <a:rPr lang="ko-KR" altLang="en-US" sz="1500" b="1">
                <a:solidFill>
                  <a:srgbClr val="ff0000"/>
                </a:solidFill>
              </a:rPr>
              <a:t>는 링크로 설정된 글자색, </a:t>
            </a:r>
            <a:r>
              <a:rPr lang="en-US" altLang="ko-KR" sz="1500" b="1">
                <a:solidFill>
                  <a:srgbClr val="ff0000"/>
                </a:solidFill>
              </a:rPr>
              <a:t>vlink</a:t>
            </a:r>
            <a:r>
              <a:rPr lang="ko-KR" altLang="en-US" sz="1500" b="1">
                <a:solidFill>
                  <a:srgbClr val="ff0000"/>
                </a:solidFill>
              </a:rPr>
              <a:t>는 링크를 방문한 후 글자색, </a:t>
            </a:r>
            <a:r>
              <a:rPr lang="en-US" altLang="ko-KR" sz="1500" b="1">
                <a:solidFill>
                  <a:srgbClr val="ff0000"/>
                </a:solidFill>
              </a:rPr>
              <a:t>alink</a:t>
            </a:r>
            <a:r>
              <a:rPr lang="ko-KR" altLang="en-US" sz="1500" b="1">
                <a:solidFill>
                  <a:srgbClr val="ff0000"/>
                </a:solidFill>
              </a:rPr>
              <a:t>는 링크를 클릭했을 때 글자색</a:t>
            </a:r>
            <a:endParaRPr lang="ko-KR" altLang="en-US" b="1"/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✓ &lt;body leftmargin="숫자"</a:t>
            </a:r>
            <a:r>
              <a:rPr lang="en-US" altLang="ko-KR" b="1"/>
              <a:t>, </a:t>
            </a:r>
            <a:r>
              <a:rPr lang="ko-KR" altLang="en-US" b="1"/>
              <a:t>topmargin="숫자"</a:t>
            </a:r>
            <a:r>
              <a:rPr lang="en-US" altLang="ko-KR" b="1"/>
              <a:t>, </a:t>
            </a:r>
            <a:r>
              <a:rPr lang="ko-KR" altLang="en-US" b="1"/>
              <a:t>rightmargin="숫자"&gt;</a:t>
            </a:r>
            <a:r>
              <a:rPr lang="ko-KR" altLang="en-US"/>
              <a:t> </a:t>
            </a:r>
            <a:endParaRPr lang="ko-KR" altLang="en-US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en-US" altLang="ko-KR"/>
              <a:t>   </a:t>
            </a:r>
            <a:r>
              <a:rPr lang="ko-KR" altLang="en-US"/>
              <a:t>☞</a:t>
            </a:r>
            <a:r>
              <a:rPr lang="en-US" altLang="ko-KR"/>
              <a:t> </a:t>
            </a:r>
            <a:r>
              <a:rPr lang="ko-KR" altLang="en-US"/>
              <a:t>여백 조절 속성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 </a:t>
            </a:r>
            <a:r>
              <a:rPr lang="en-US" altLang="ko-KR" b="1">
                <a:solidFill>
                  <a:srgbClr val="ff0000"/>
                </a:solidFill>
              </a:rPr>
              <a:t>  </a:t>
            </a:r>
            <a:r>
              <a:rPr lang="ko-KR" altLang="en-US" b="1">
                <a:solidFill>
                  <a:srgbClr val="ff0000"/>
                </a:solidFill>
              </a:rPr>
              <a:t>☞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en-US" altLang="ko-KR" sz="1500" b="1">
                <a:solidFill>
                  <a:srgbClr val="ff0000"/>
                </a:solidFill>
              </a:rPr>
              <a:t>topmargin : </a:t>
            </a:r>
            <a:r>
              <a:rPr lang="ko-KR" altLang="en-US" sz="1500" b="1">
                <a:solidFill>
                  <a:srgbClr val="ff0000"/>
                </a:solidFill>
              </a:rPr>
              <a:t>위쪽 여백,  </a:t>
            </a:r>
            <a:r>
              <a:rPr lang="en-US" altLang="ko-KR" sz="1500" b="1">
                <a:solidFill>
                  <a:srgbClr val="ff0000"/>
                </a:solidFill>
              </a:rPr>
              <a:t>rightmargin : </a:t>
            </a:r>
            <a:r>
              <a:rPr lang="ko-KR" altLang="en-US" sz="1500" b="1">
                <a:solidFill>
                  <a:srgbClr val="ff0000"/>
                </a:solidFill>
              </a:rPr>
              <a:t>오른쪽 여백,  </a:t>
            </a:r>
            <a:r>
              <a:rPr lang="en-US" altLang="ko-KR" sz="1500" b="1">
                <a:solidFill>
                  <a:srgbClr val="ff0000"/>
                </a:solidFill>
              </a:rPr>
              <a:t>bottomargin : </a:t>
            </a:r>
            <a:r>
              <a:rPr lang="ko-KR" altLang="en-US" sz="1500" b="1">
                <a:solidFill>
                  <a:srgbClr val="ff0000"/>
                </a:solidFill>
              </a:rPr>
              <a:t>밑쪽 여백,  </a:t>
            </a:r>
            <a:r>
              <a:rPr lang="en-US" altLang="ko-KR" sz="1500" b="1">
                <a:solidFill>
                  <a:srgbClr val="ff0000"/>
                </a:solidFill>
              </a:rPr>
              <a:t>lefrmargin : </a:t>
            </a:r>
            <a:r>
              <a:rPr lang="ko-KR" altLang="en-US" sz="1500" b="1">
                <a:solidFill>
                  <a:srgbClr val="ff0000"/>
                </a:solidFill>
              </a:rPr>
              <a:t>왼쪽 여백</a:t>
            </a:r>
            <a:endParaRPr lang="ko-KR" altLang="en-US" sz="1500" b="1">
              <a:solidFill>
                <a:srgbClr val="ff0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58145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2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47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</a:t>
            </a:r>
            <a:r>
              <a:rPr lang="en-US" altLang="ko-KR" sz="3000" i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n</a:t>
            </a:r>
            <a:r>
              <a:rPr lang="ko-KR" altLang="en-US" sz="3000" i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태그와 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font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태그 속성</a:t>
            </a:r>
            <a:endParaRPr lang="ko-KR" altLang="en-US" sz="300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</a:t>
            </a:r>
            <a:r>
              <a:rPr lang="en-US" altLang="ko-KR" b="1" i="1"/>
              <a:t>n</a:t>
            </a:r>
            <a:r>
              <a:rPr lang="en-US" altLang="ko-KR" b="1"/>
              <a:t> align</a:t>
            </a:r>
            <a:r>
              <a:rPr lang="ko-KR" altLang="en-US" b="1"/>
              <a:t>="</a:t>
            </a:r>
            <a:r>
              <a:rPr lang="en-US" altLang="ko-KR" b="1"/>
              <a:t>left </a:t>
            </a:r>
            <a:r>
              <a:rPr lang="en-US" altLang="ko-KR" sz="1500" b="1"/>
              <a:t>or</a:t>
            </a:r>
            <a:r>
              <a:rPr lang="en-US" altLang="ko-KR" b="1"/>
              <a:t> center </a:t>
            </a:r>
            <a:r>
              <a:rPr lang="en-US" altLang="ko-KR" sz="1500" b="1"/>
              <a:t>or</a:t>
            </a:r>
            <a:r>
              <a:rPr lang="en-US" altLang="ko-KR" b="1"/>
              <a:t> right"</a:t>
            </a:r>
            <a:r>
              <a:rPr lang="ko-KR" altLang="en-US" b="1"/>
              <a:t>&gt;</a:t>
            </a:r>
            <a:r>
              <a:rPr lang="ko-KR" altLang="en-US" b="0"/>
              <a:t> : 텍스트 위치를 지정함</a:t>
            </a:r>
            <a:endParaRPr lang="ko-KR" altLang="en-US" b="0"/>
          </a:p>
          <a:p>
            <a:pPr>
              <a:defRPr lang="ko-KR" altLang="en-US"/>
            </a:pPr>
            <a:endParaRPr lang="ko-KR" altLang="en-US" sz="2000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font size="</a:t>
            </a:r>
            <a:r>
              <a:rPr lang="ko-KR" altLang="en-US" b="1"/>
              <a:t>숫자</a:t>
            </a:r>
            <a:r>
              <a:rPr lang="en-US" altLang="ko-KR" b="1"/>
              <a:t>"</a:t>
            </a:r>
            <a:r>
              <a:rPr lang="ko-KR" altLang="en-US" b="1"/>
              <a:t>&gt;</a:t>
            </a:r>
            <a:r>
              <a:rPr lang="ko-KR" altLang="en-US" b="0"/>
              <a:t> : 텍스트 크기를 지정함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font color="</a:t>
            </a:r>
            <a:r>
              <a:rPr lang="ko-KR" altLang="en-US" b="1"/>
              <a:t>색상명"&gt;</a:t>
            </a:r>
            <a:r>
              <a:rPr lang="ko-KR" altLang="en-US" b="0"/>
              <a:t> : 텍스트의 색상을 지정함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font face="</a:t>
            </a:r>
            <a:r>
              <a:rPr lang="ko-KR" altLang="en-US" b="1"/>
              <a:t>글꼴명"&gt;</a:t>
            </a:r>
            <a:r>
              <a:rPr lang="ko-KR" altLang="en-US" b="0"/>
              <a:t> : 텍스트의 글꼴을 지정함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font size="6" color="</a:t>
            </a:r>
            <a:r>
              <a:rPr lang="en-US" altLang="ko-KR" b="1">
                <a:solidFill>
                  <a:srgbClr val="ff0000"/>
                </a:solidFill>
              </a:rPr>
              <a:t>#ff0000</a:t>
            </a:r>
            <a:r>
              <a:rPr lang="en-US" altLang="ko-KR" b="1"/>
              <a:t>" face="</a:t>
            </a:r>
            <a:r>
              <a:rPr lang="ko-KR" altLang="en-US" b="1"/>
              <a:t>휴먼옛체"</a:t>
            </a:r>
            <a:r>
              <a:rPr lang="en-US" altLang="ko-KR" b="1"/>
              <a:t>&gt; </a:t>
            </a:r>
            <a:endParaRPr lang="en-US" altLang="ko-KR" b="1"/>
          </a:p>
          <a:p>
            <a:pPr>
              <a:defRPr lang="ko-KR" altLang="en-US"/>
            </a:pPr>
            <a:endParaRPr lang="en-US" altLang="ko-KR" sz="1000" b="1"/>
          </a:p>
          <a:p>
            <a:pPr>
              <a:defRPr lang="ko-KR" altLang="en-US"/>
            </a:pPr>
            <a:r>
              <a:rPr lang="ko-KR" altLang="en-US" b="1"/>
              <a:t>    </a:t>
            </a:r>
            <a:r>
              <a:rPr lang="en-US" altLang="ko-KR" b="1">
                <a:solidFill>
                  <a:srgbClr val="ff0000"/>
                </a:solidFill>
              </a:rPr>
              <a:t>☞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ko-KR" altLang="en-US" sz="1500" b="1">
                <a:solidFill>
                  <a:srgbClr val="ff0000"/>
                </a:solidFill>
              </a:rPr>
              <a:t>글자크기 6인 텍스트를 빨간색으로 색지정을 하고 글꼴은 휴먼옛체로 함</a:t>
            </a:r>
            <a:endParaRPr lang="ko-KR" altLang="en-US" sz="1500" b="1">
              <a:solidFill>
                <a:srgbClr val="ff0000"/>
              </a:solidFill>
            </a:endParaRPr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font size="5" color="</a:t>
            </a:r>
            <a:r>
              <a:rPr lang="en-US" altLang="ko-KR" b="1">
                <a:solidFill>
                  <a:srgbClr val="008000"/>
                </a:solidFill>
              </a:rPr>
              <a:t>green</a:t>
            </a:r>
            <a:r>
              <a:rPr lang="en-US" altLang="ko-KR" b="1"/>
              <a:t>" face="</a:t>
            </a:r>
            <a:r>
              <a:rPr lang="ko-KR" altLang="en-US" b="1"/>
              <a:t>궁서체"</a:t>
            </a:r>
            <a:r>
              <a:rPr lang="en-US" altLang="ko-KR" b="1"/>
              <a:t>&gt; </a:t>
            </a:r>
            <a:endParaRPr lang="en-US" altLang="ko-KR" b="1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en-US" altLang="ko-KR"/>
              <a:t> </a:t>
            </a:r>
            <a:r>
              <a:rPr lang="en-US" altLang="ko-KR" b="1">
                <a:solidFill>
                  <a:srgbClr val="ff0000"/>
                </a:solidFill>
              </a:rPr>
              <a:t>  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008000"/>
                </a:solidFill>
              </a:rPr>
              <a:t>☞</a:t>
            </a:r>
            <a:r>
              <a:rPr lang="en-US" altLang="ko-KR" b="1">
                <a:solidFill>
                  <a:srgbClr val="008000"/>
                </a:solidFill>
              </a:rPr>
              <a:t> </a:t>
            </a:r>
            <a:r>
              <a:rPr lang="ko-KR" altLang="en-US" sz="1500" b="1">
                <a:solidFill>
                  <a:srgbClr val="008000"/>
                </a:solidFill>
              </a:rPr>
              <a:t>글자크기 6인 텍스트를 녹색으로 색지정을 하고 글꼴은 궁서체로 함</a:t>
            </a:r>
            <a:endParaRPr lang="ko-KR" altLang="en-US" sz="1500" b="1">
              <a:solidFill>
                <a:srgbClr val="00800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rcRect t="3490" b="30050"/>
          <a:stretch>
            <a:fillRect/>
          </a:stretch>
        </p:blipFill>
        <p:spPr>
          <a:xfrm>
            <a:off x="781579" y="1306512"/>
            <a:ext cx="9972675" cy="100647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2433" y="3566057"/>
            <a:ext cx="3543300" cy="2181225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695" y="2381250"/>
            <a:ext cx="10772775" cy="1047750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3639079"/>
            <a:ext cx="4152900" cy="1590675"/>
          </a:xfrm>
          <a:prstGeom prst="rect">
            <a:avLst/>
          </a:prstGeom>
        </p:spPr>
      </p:pic>
      <p:sp>
        <p:nvSpPr>
          <p:cNvPr id="34" name=""/>
          <p:cNvSpPr/>
          <p:nvPr/>
        </p:nvSpPr>
        <p:spPr>
          <a:xfrm>
            <a:off x="8847667" y="4445000"/>
            <a:ext cx="592666" cy="37041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5" name=""/>
          <p:cNvSpPr txBox="1"/>
          <p:nvPr/>
        </p:nvSpPr>
        <p:spPr>
          <a:xfrm>
            <a:off x="9524998" y="4445000"/>
            <a:ext cx="2508252" cy="410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100"/>
              <a:t>배경색 #ff00ff사용</a:t>
            </a: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000" i="0" u="none" kern="1200" mc:Ignorable="hp" hp:hslEmbossed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xmlns:mc="http://schemas.openxmlformats.org/markup-compatibility/2006" xmlns:hp="http://schemas.haansoft.com/office/presentation/8.0" lang="ko-KR" altLang="en-US" sz="4000" i="0" u="none" kern="1200" mc:Ignorable="hp" hp:hslEmbossed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2125" y="1079500"/>
            <a:ext cx="6011333" cy="5326497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1325" y="1227666"/>
            <a:ext cx="2990850" cy="152400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rcRect b="18520"/>
          <a:stretch>
            <a:fillRect/>
          </a:stretch>
        </p:blipFill>
        <p:spPr>
          <a:xfrm>
            <a:off x="6792382" y="2535766"/>
            <a:ext cx="3581400" cy="1955801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9317" y="4724400"/>
            <a:ext cx="3829050" cy="2133600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7661201" y="6085216"/>
            <a:ext cx="3448800" cy="639645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여백설정 활용</a:t>
            </a:r>
            <a:endParaRPr lang="ko-KR" altLang="en-US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왼쪽 30, 위쪽 50, 오른쪽 30</a:t>
            </a:r>
            <a:endParaRPr lang="ko-KR" altLang="en-US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35" name=""/>
          <p:cNvSpPr/>
          <p:nvPr/>
        </p:nvSpPr>
        <p:spPr>
          <a:xfrm rot="5414014">
            <a:off x="7154333" y="6074834"/>
            <a:ext cx="539750" cy="34925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/>
          </a:solidFill>
          <a:ln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6" name=""/>
          <p:cNvSpPr txBox="1"/>
          <p:nvPr/>
        </p:nvSpPr>
        <p:spPr>
          <a:xfrm>
            <a:off x="7746999" y="3476625"/>
            <a:ext cx="2794002" cy="9029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ko-KR" altLang="en-US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링크색=빨강</a:t>
            </a:r>
            <a:endParaRPr lang="ko-KR" altLang="en-US"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ffff00"/>
                </a:solidFill>
                <a:latin typeface="나눔스퀘어라운드 ExtraBold"/>
                <a:ea typeface="나눔스퀘어라운드 ExtraBold"/>
              </a:rPr>
              <a:t>링크 클릭=노랑</a:t>
            </a:r>
            <a:endParaRPr lang="ko-KR" altLang="en-US"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>
                <a:solidFill>
                  <a:srgbClr val="008000"/>
                </a:solidFill>
                <a:latin typeface="나눔스퀘어라운드 ExtraBold"/>
                <a:ea typeface="나눔스퀘어라운드 ExtraBold"/>
              </a:rPr>
              <a:t>링크 클릭한 후=녹색</a:t>
            </a:r>
            <a:endParaRPr lang="ko-KR" altLang="en-US">
              <a:solidFill>
                <a:srgbClr val="008000"/>
              </a:solidFill>
              <a:latin typeface="나눔스퀘어라운드 ExtraBold"/>
              <a:ea typeface="나눔스퀘어라운드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627</ep:Words>
  <ep:PresentationFormat>와이드스크린</ep:PresentationFormat>
  <ep:Paragraphs>74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테마</vt:lpstr>
      <vt:lpstr>1주차 멘토링(HTML)</vt:lpstr>
      <vt:lpstr>멘토링 Ponint 제도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2016-12-02T05:48:21.000</dcterms:created>
  <dc:creator>Kyunghee Ko</dc:creator>
  <cp:lastModifiedBy>Arim</cp:lastModifiedBy>
  <dcterms:modified xsi:type="dcterms:W3CDTF">2019-03-25T07:39:17.543</dcterms:modified>
  <cp:revision>47</cp:revision>
  <dc:title>HTML이란 무엇일까?</dc:title>
</cp:coreProperties>
</file>