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4" r:id="rId12"/>
    <p:sldId id="274" r:id="rId13"/>
    <p:sldId id="275" r:id="rId14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2"/>
    <p:restoredTop sz="94660"/>
  </p:normalViewPr>
  <p:slideViewPr>
    <p:cSldViewPr snapToGrid="0">
      <p:cViewPr varScale="1">
        <p:scale>
          <a:sx n="67" d="100"/>
          <a:sy n="67" d="100"/>
        </p:scale>
        <p:origin x="90" y="48"/>
      </p:cViewPr>
      <p:guideLst>
        <p:guide orient="horz" pos="2155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nje.ac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3</a:t>
            </a:r>
            <a:r>
              <a:rPr lang="ko-KR" altLang="en-US" dirty="0" smtClean="0"/>
              <a:t>주차 </a:t>
            </a:r>
            <a:r>
              <a:rPr lang="ko-KR" altLang="en-US" dirty="0" err="1"/>
              <a:t>멘토링</a:t>
            </a:r>
            <a:r>
              <a:rPr lang="ko-KR" altLang="en-US" dirty="0"/>
              <a:t>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89274" y="2510804"/>
            <a:ext cx="5596424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03-1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88"/>
              <a:ext cx="3052764" cy="344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>
                  <a:latin typeface="나눔스퀘어라운드 ExtraBold"/>
                  <a:ea typeface="나눔스퀘어라운드 ExtraBold"/>
                </a:rPr>
                <a:t>HTML</a:t>
              </a:r>
              <a:r>
                <a:rPr lang="ko-KR" altLang="en-US" sz="2500">
                  <a:latin typeface="나눔스퀘어라운드 ExtraBold"/>
                  <a:ea typeface="나눔스퀘어라운드 ExtraBold"/>
                </a:rPr>
                <a:t> 기본 태그 정리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989274" y="3676493"/>
            <a:ext cx="5921471" cy="663584"/>
            <a:chOff x="742951" y="2724150"/>
            <a:chExt cx="4242929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03-2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7"/>
              <a:ext cx="3342823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하이퍼링크 및 표 만들기</a:t>
              </a:r>
              <a:endParaRPr lang="ko-KR" altLang="en-US" sz="2500" dirty="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98799" y="4842183"/>
            <a:ext cx="5596424" cy="663584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03-3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59" y="3711325"/>
              <a:ext cx="2861562" cy="339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>
                  <a:latin typeface="나눔스퀘어라운드 ExtraBold"/>
                  <a:ea typeface="나눔스퀘어라운드 ExtraBold"/>
                </a:rPr>
                <a:t>복습 및 실습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표 만들기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바로 바로 실습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!!)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표 만들기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4" b="19145"/>
          <a:stretch/>
        </p:blipFill>
        <p:spPr bwMode="auto">
          <a:xfrm>
            <a:off x="649904" y="2466549"/>
            <a:ext cx="4333875" cy="212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2306" y="4937324"/>
            <a:ext cx="4417043" cy="800219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&lt; </a:t>
            </a:r>
            <a:r>
              <a:rPr lang="en-US" altLang="ko-KR" sz="2300" dirty="0" err="1" smtClean="0"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 color=</a:t>
            </a:r>
            <a:r>
              <a:rPr lang="en-US" altLang="ko-KR" sz="23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“red” 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width=“350”&gt;</a:t>
            </a:r>
          </a:p>
          <a:p>
            <a:pPr algn="ctr"/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2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행 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3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열 테이블</a:t>
            </a:r>
            <a:endParaRPr lang="ko-KR" altLang="en-US" sz="2300" dirty="0">
              <a:latin typeface="나눔스퀘어라운드 ExtraBold"/>
              <a:ea typeface="나눔스퀘어라운드 ExtraBold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7" b="13819"/>
          <a:stretch/>
        </p:blipFill>
        <p:spPr bwMode="auto">
          <a:xfrm>
            <a:off x="5417591" y="2385759"/>
            <a:ext cx="6086475" cy="228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4773" y="4995462"/>
            <a:ext cx="3864135" cy="707886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&lt; </a:t>
            </a:r>
            <a:r>
              <a:rPr lang="en-US" altLang="ko-KR" sz="2000" dirty="0" err="1" smtClean="0"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 color=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“red” </a:t>
            </a:r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width=“200”&gt;</a:t>
            </a:r>
          </a:p>
          <a:p>
            <a:pPr algn="ctr"/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2</a:t>
            </a:r>
            <a:r>
              <a:rPr lang="ko-KR" altLang="en-US" sz="2000" dirty="0" smtClean="0">
                <a:latin typeface="나눔스퀘어라운드 ExtraBold"/>
                <a:ea typeface="나눔스퀘어라운드 ExtraBold"/>
              </a:rPr>
              <a:t>행 </a:t>
            </a:r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2</a:t>
            </a:r>
            <a:r>
              <a:rPr lang="ko-KR" altLang="en-US" sz="2000" dirty="0" smtClean="0">
                <a:latin typeface="나눔스퀘어라운드 ExtraBold"/>
                <a:ea typeface="나눔스퀘어라운드 ExtraBold"/>
              </a:rPr>
              <a:t>열 테이블</a:t>
            </a:r>
            <a:endParaRPr lang="ko-KR" altLang="en-US" sz="2000" dirty="0"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1345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표 만들기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바로 바로 실습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!!)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표 만들기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9564" y="5002399"/>
            <a:ext cx="4417043" cy="800219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&lt; </a:t>
            </a:r>
            <a:r>
              <a:rPr lang="en-US" altLang="ko-KR" sz="2300" dirty="0" err="1" smtClean="0"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 color=</a:t>
            </a:r>
            <a:r>
              <a:rPr lang="en-US" altLang="ko-KR" sz="23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“red” 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width=“200”&gt;</a:t>
            </a:r>
          </a:p>
          <a:p>
            <a:pPr algn="ctr"/>
            <a:r>
              <a:rPr lang="ko-KR" altLang="en-US" sz="2300" dirty="0">
                <a:latin typeface="나눔스퀘어라운드 ExtraBold"/>
                <a:ea typeface="나눔스퀘어라운드 ExtraBold"/>
              </a:rPr>
              <a:t>열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 병합 태그 사용</a:t>
            </a:r>
            <a:endParaRPr lang="ko-KR" altLang="en-US" sz="2300" dirty="0">
              <a:latin typeface="나눔스퀘어라운드 ExtraBold"/>
              <a:ea typeface="나눔스퀘어라운드 ExtraBold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5" r="6038" b="14929"/>
          <a:stretch/>
        </p:blipFill>
        <p:spPr bwMode="auto">
          <a:xfrm>
            <a:off x="733988" y="2301764"/>
            <a:ext cx="4752412" cy="206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6" b="12883"/>
          <a:stretch/>
        </p:blipFill>
        <p:spPr bwMode="auto">
          <a:xfrm>
            <a:off x="6319565" y="2091558"/>
            <a:ext cx="4191000" cy="264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32727" y="5036820"/>
            <a:ext cx="4460195" cy="800219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&lt; </a:t>
            </a:r>
            <a:r>
              <a:rPr lang="en-US" altLang="ko-KR" sz="2300" dirty="0" err="1" smtClean="0"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 color=</a:t>
            </a:r>
            <a:r>
              <a:rPr lang="en-US" altLang="ko-KR" sz="23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“red” 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width=“200”&gt;</a:t>
            </a:r>
          </a:p>
          <a:p>
            <a:pPr algn="ctr"/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행 병합 태그 사용</a:t>
            </a:r>
            <a:endParaRPr lang="ko-KR" altLang="en-US" sz="2300" dirty="0"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520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</a:t>
            </a:r>
            <a:r>
              <a:rPr lang="ko-KR" alt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0354" y="353442"/>
            <a:ext cx="469273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현직 현찬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원석 희재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과제 &gt;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4"/>
          <a:stretch/>
        </p:blipFill>
        <p:spPr bwMode="auto">
          <a:xfrm>
            <a:off x="649904" y="1032117"/>
            <a:ext cx="10823186" cy="5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</a:t>
            </a:r>
            <a:r>
              <a:rPr lang="ko-KR" alt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12718" y="315948"/>
            <a:ext cx="3287288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수연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재민 과제 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1"/>
          <a:stretch/>
        </p:blipFill>
        <p:spPr bwMode="auto">
          <a:xfrm>
            <a:off x="649904" y="1078191"/>
            <a:ext cx="10900965" cy="553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7"/>
            <a:ext cx="11524301" cy="332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html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/html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의 시작과 끝을 알리는 태그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head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/head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 문서의 머릿말이라고 할 수 있음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/body</a:t>
            </a:r>
            <a:r>
              <a:rPr lang="ko-KR" altLang="en-US" b="1"/>
              <a:t>&gt;</a:t>
            </a:r>
            <a:r>
              <a:rPr lang="ko-KR" altLang="en-US" b="0"/>
              <a:t> : 본문의 시작을 알림(실제로 웹 브라우저 화면에 나타날 내용)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&lt;title&gt; ~ &lt;/title&gt; </a:t>
            </a:r>
            <a:r>
              <a:rPr lang="en-US" altLang="ko-KR"/>
              <a:t>: </a:t>
            </a:r>
            <a:r>
              <a:rPr lang="ko-KR" altLang="en-US"/>
              <a:t>브라우저의 제목 표시줄에 표시되는 내용</a:t>
            </a:r>
            <a:r>
              <a:rPr lang="en-US" altLang="ko-KR"/>
              <a:t>  </a:t>
            </a:r>
            <a:r>
              <a:rPr lang="ko-KR" altLang="en-US"/>
              <a:t> </a:t>
            </a:r>
            <a:r>
              <a:rPr lang="en-US" altLang="ko-KR"/>
              <a:t>   </a:t>
            </a:r>
            <a:r>
              <a:rPr lang="en-US" altLang="ko-KR" i="1">
                <a:solidFill>
                  <a:srgbClr val="0070C0"/>
                </a:solidFill>
              </a:rPr>
              <a:t>&lt;title&gt; </a:t>
            </a:r>
            <a:r>
              <a:rPr lang="ko-KR" altLang="en-US" i="1">
                <a:solidFill>
                  <a:srgbClr val="0070C0"/>
                </a:solidFill>
              </a:rPr>
              <a:t>문서 제목 </a:t>
            </a:r>
            <a:r>
              <a:rPr lang="en-US" altLang="ko-KR" i="1">
                <a:solidFill>
                  <a:srgbClr val="0070C0"/>
                </a:solidFill>
              </a:rPr>
              <a:t>&lt;/title&gt;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&lt;meta&gt; </a:t>
            </a:r>
            <a:r>
              <a:rPr lang="en-US" altLang="ko-KR"/>
              <a:t>: </a:t>
            </a:r>
            <a:r>
              <a:rPr lang="ko-KR" altLang="en-US"/>
              <a:t>문자</a:t>
            </a:r>
            <a:r>
              <a:rPr lang="en-US" altLang="ko-KR"/>
              <a:t> </a:t>
            </a:r>
            <a:r>
              <a:rPr lang="ko-KR" altLang="en-US"/>
              <a:t>인코딩 방법 및 문서의 키워드와 요약 정보를 지정     </a:t>
            </a:r>
            <a:r>
              <a:rPr lang="en-US" altLang="ko-KR" i="1">
                <a:solidFill>
                  <a:srgbClr val="0070C0"/>
                </a:solidFill>
              </a:rPr>
              <a:t>&lt;meta charset="utf-8"&gt;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7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br</a:t>
            </a:r>
            <a:r>
              <a:rPr lang="ko-KR" altLang="en-US" b="1" dirty="0"/>
              <a:t>&gt;</a:t>
            </a:r>
            <a:r>
              <a:rPr lang="ko-KR" altLang="en-US" b="0" dirty="0"/>
              <a:t> : (강제)줄 바꿀 위치에 사용, 닫는 태그가 없음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nobr</a:t>
            </a:r>
            <a:r>
              <a:rPr lang="ko-KR" altLang="en-US" b="1" dirty="0"/>
              <a:t>&gt;</a:t>
            </a:r>
            <a:r>
              <a:rPr lang="en-US" altLang="ko-KR" b="1" dirty="0"/>
              <a:t> ~ </a:t>
            </a:r>
            <a:r>
              <a:rPr lang="ko-KR" altLang="en-US" b="1" dirty="0"/>
              <a:t>&lt;</a:t>
            </a:r>
            <a:r>
              <a:rPr lang="en-US" altLang="ko-KR" b="1" dirty="0"/>
              <a:t>/</a:t>
            </a:r>
            <a:r>
              <a:rPr lang="en-US" altLang="ko-KR" b="1" dirty="0" err="1"/>
              <a:t>nobr</a:t>
            </a:r>
            <a:r>
              <a:rPr lang="ko-KR" altLang="en-US" b="1" dirty="0"/>
              <a:t>&gt;</a:t>
            </a:r>
            <a:r>
              <a:rPr lang="ko-KR" altLang="en-US" b="0" dirty="0"/>
              <a:t> : 줄 바꿈 금지 태그(긴 문장이나 텍스트를 창 크기에 따라 자동 </a:t>
            </a:r>
            <a:r>
              <a:rPr lang="ko-KR" altLang="en-US" b="0" dirty="0" err="1"/>
              <a:t>줄바꿈</a:t>
            </a:r>
            <a:r>
              <a:rPr lang="ko-KR" altLang="en-US" b="0" dirty="0"/>
              <a:t> 되지 않게 함)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/>
              <a:t>h1</a:t>
            </a:r>
            <a:r>
              <a:rPr lang="ko-KR" altLang="en-US" b="1" dirty="0"/>
              <a:t>&gt;</a:t>
            </a:r>
            <a:r>
              <a:rPr lang="ko-KR" altLang="en-US" b="0" dirty="0"/>
              <a:t> 제목</a:t>
            </a:r>
            <a:r>
              <a:rPr lang="en-US" altLang="ko-KR" b="0" dirty="0"/>
              <a:t> </a:t>
            </a:r>
            <a:r>
              <a:rPr lang="en-US" altLang="ko-KR" b="1" dirty="0"/>
              <a:t>&lt;/</a:t>
            </a:r>
            <a:r>
              <a:rPr lang="en-US" altLang="ko-KR" b="1" dirty="0" err="1"/>
              <a:t>h</a:t>
            </a:r>
            <a:r>
              <a:rPr lang="en-US" altLang="ko-KR" b="1" i="1" dirty="0" err="1"/>
              <a:t>n</a:t>
            </a:r>
            <a:r>
              <a:rPr lang="en-US" altLang="ko-KR" b="1" dirty="0"/>
              <a:t>&gt;</a:t>
            </a:r>
            <a:r>
              <a:rPr lang="ko-KR" altLang="en-US" b="0" dirty="0"/>
              <a:t> : 각 웹 </a:t>
            </a:r>
            <a:r>
              <a:rPr lang="ko-KR" altLang="en-US" b="0" dirty="0" err="1"/>
              <a:t>콘텐츠</a:t>
            </a:r>
            <a:r>
              <a:rPr lang="ko-KR" altLang="en-US" b="0" dirty="0"/>
              <a:t> 영역에서 제목을 표시할 때 사용하는 태그</a:t>
            </a:r>
          </a:p>
          <a:p>
            <a:pPr>
              <a:defRPr lang="ko-KR" altLang="en-US"/>
            </a:pPr>
            <a:r>
              <a:rPr lang="ko-KR" altLang="en-US" sz="1000" b="0" dirty="0"/>
              <a:t>    </a:t>
            </a:r>
          </a:p>
          <a:p>
            <a:pPr>
              <a:defRPr lang="ko-KR" altLang="en-US"/>
            </a:pPr>
            <a:r>
              <a:rPr lang="en-US" altLang="ko-KR" sz="1600" b="0" dirty="0"/>
              <a:t>	</a:t>
            </a:r>
            <a:r>
              <a:rPr lang="ko-KR" altLang="en-US" sz="1600" b="0" dirty="0"/>
              <a:t>☞ </a:t>
            </a:r>
            <a:r>
              <a:rPr lang="en-US" altLang="ko-KR" sz="1600" b="0" dirty="0"/>
              <a:t>h1 &gt; h2 &gt; h3 &gt; h4 &gt; h5 &gt; h6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dirty="0"/>
              <a:t>&lt;font&gt; ~ &lt;/font&gt;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폰트에 속성을 부여한다는 시작을 알린다.</a:t>
            </a:r>
          </a:p>
          <a:p>
            <a:pPr>
              <a:defRPr lang="ko-KR" altLang="en-US"/>
            </a:pPr>
            <a:endParaRPr lang="en-US" altLang="ko-KR" i="1" dirty="0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dirty="0"/>
              <a:t>&lt;a </a:t>
            </a:r>
            <a:r>
              <a:rPr lang="en-US" altLang="ko-KR" b="1" dirty="0" err="1"/>
              <a:t>href</a:t>
            </a:r>
            <a:r>
              <a:rPr lang="en-US" altLang="ko-KR" b="1" dirty="0"/>
              <a:t>=</a:t>
            </a:r>
            <a:r>
              <a:rPr lang="ko-KR" altLang="en-US" b="1" dirty="0"/>
              <a:t>" "</a:t>
            </a:r>
            <a:r>
              <a:rPr lang="en-US" altLang="ko-KR" b="1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객체에 하이퍼링크 속성을 부여하며 클릭 시 정의된 주소로 페이지가 이동함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하이퍼링크 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( &lt;a&gt;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활용 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)</a:t>
            </a: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/>
              <a:t>a </a:t>
            </a:r>
            <a:r>
              <a:rPr lang="en-US" altLang="ko-KR" sz="2000" b="1" dirty="0" err="1"/>
              <a:t>href</a:t>
            </a:r>
            <a:r>
              <a:rPr lang="en-US" altLang="ko-KR" sz="2000" b="1" dirty="0"/>
              <a:t>=“</a:t>
            </a:r>
            <a:r>
              <a:rPr lang="ko-KR" altLang="en-US" sz="2000" b="1" dirty="0"/>
              <a:t>링크</a:t>
            </a:r>
            <a:r>
              <a:rPr lang="en-US" altLang="ko-KR" sz="2000" b="1" dirty="0"/>
              <a:t>” </a:t>
            </a:r>
            <a:r>
              <a:rPr lang="en-US" altLang="ko-KR" sz="2000" b="1" dirty="0" smtClean="0"/>
              <a:t>title=“</a:t>
            </a:r>
            <a:r>
              <a:rPr lang="ko-KR" altLang="en-US" sz="2000" b="1" dirty="0" smtClean="0"/>
              <a:t>링크에 대한 설명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&gt;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링크를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생성함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ko-KR" altLang="en-US" sz="1000" b="1" dirty="0"/>
          </a:p>
          <a:p>
            <a:pPr>
              <a:defRPr lang="ko-KR" altLang="en-US"/>
            </a:pPr>
            <a:r>
              <a:rPr lang="ko-KR" altLang="en-US" b="1" dirty="0"/>
              <a:t>	☞ &lt;</a:t>
            </a:r>
            <a:r>
              <a:rPr lang="en-US" altLang="ko-KR" b="1" dirty="0"/>
              <a:t>a</a:t>
            </a:r>
            <a:r>
              <a:rPr lang="ko-KR" altLang="en-US" b="1" dirty="0"/>
              <a:t>&gt;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anchor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줄임말</a:t>
            </a:r>
            <a:r>
              <a:rPr lang="en-US" altLang="ko-KR" b="1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링크를 생성</a:t>
            </a:r>
            <a:r>
              <a:rPr lang="ko-KR" altLang="en-US" b="1" dirty="0" smtClean="0"/>
              <a:t>하며 링크의 </a:t>
            </a:r>
            <a:r>
              <a:rPr lang="ko-KR" altLang="en-US" b="1" dirty="0"/>
              <a:t>대상은 웹 페이지</a:t>
            </a:r>
            <a:r>
              <a:rPr lang="en-US" altLang="ko-KR" b="1" dirty="0"/>
              <a:t>, </a:t>
            </a:r>
            <a:r>
              <a:rPr lang="ko-KR" altLang="en-US" b="1" dirty="0"/>
              <a:t>파일</a:t>
            </a:r>
            <a:r>
              <a:rPr lang="en-US" altLang="ko-KR" b="1" dirty="0"/>
              <a:t>, e-mail</a:t>
            </a:r>
            <a:r>
              <a:rPr lang="ko-KR" altLang="en-US" b="1" dirty="0"/>
              <a:t> 등이 될 수 </a:t>
            </a:r>
            <a:r>
              <a:rPr lang="ko-KR" altLang="en-US" b="1" dirty="0" smtClean="0"/>
              <a:t>있음</a:t>
            </a:r>
            <a:endParaRPr lang="en-US" altLang="ko-KR" b="1" dirty="0" smtClean="0"/>
          </a:p>
          <a:p>
            <a:pPr>
              <a:defRPr lang="ko-KR" altLang="en-US"/>
            </a:pPr>
            <a:endParaRPr lang="en-US" altLang="ko-KR" sz="500" b="1" dirty="0" smtClean="0"/>
          </a:p>
          <a:p>
            <a:pPr>
              <a:defRPr lang="ko-KR" altLang="en-US"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☞ &lt;</a:t>
            </a:r>
            <a:r>
              <a:rPr lang="en-US" altLang="ko-KR" b="1" dirty="0" err="1" smtClean="0"/>
              <a:t>href</a:t>
            </a:r>
            <a:r>
              <a:rPr lang="ko-KR" altLang="en-US" b="1" dirty="0" smtClean="0"/>
              <a:t>&gt;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H</a:t>
            </a:r>
            <a:r>
              <a:rPr lang="en-US" altLang="ko-KR" b="1" dirty="0" smtClean="0"/>
              <a:t>ypertext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ref</a:t>
            </a:r>
            <a:r>
              <a:rPr lang="en-US" altLang="ko-KR" b="1" dirty="0" smtClean="0"/>
              <a:t>erence</a:t>
            </a:r>
            <a:r>
              <a:rPr lang="ko-KR" altLang="en-US" b="1" dirty="0" smtClean="0"/>
              <a:t>의 약자로 연결할 주소를 지정하는 속성</a:t>
            </a:r>
            <a:endParaRPr lang="en-US" altLang="ko-KR" b="1" dirty="0" smtClean="0"/>
          </a:p>
          <a:p>
            <a:pPr>
              <a:defRPr lang="ko-KR" altLang="en-US"/>
            </a:pPr>
            <a:endParaRPr lang="en-US" altLang="ko-KR" sz="500" b="1" dirty="0" smtClean="0"/>
          </a:p>
          <a:p>
            <a:pPr>
              <a:defRPr lang="ko-KR" altLang="en-US"/>
            </a:pPr>
            <a:r>
              <a:rPr lang="en-US" altLang="ko-KR" b="1" dirty="0"/>
              <a:t>	</a:t>
            </a:r>
            <a:r>
              <a:rPr lang="ko-KR" altLang="en-US" b="1" dirty="0"/>
              <a:t>☞ </a:t>
            </a:r>
            <a:r>
              <a:rPr lang="ko-KR" altLang="en-US" b="1" dirty="0" smtClean="0"/>
              <a:t>&lt;</a:t>
            </a:r>
            <a:r>
              <a:rPr lang="en-US" altLang="ko-KR" b="1" dirty="0" smtClean="0"/>
              <a:t>title</a:t>
            </a:r>
            <a:r>
              <a:rPr lang="ko-KR" altLang="en-US" b="1" dirty="0" smtClean="0"/>
              <a:t>&gt;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링크에 대한 설명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링크 위에 마우스를 올려놓으면 설명이 나옴</a:t>
            </a:r>
            <a:endParaRPr lang="en-US" altLang="ko-KR" b="1" dirty="0"/>
          </a:p>
          <a:p>
            <a:pPr>
              <a:defRPr lang="ko-KR" altLang="en-US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a name=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“top”</a:t>
            </a:r>
            <a:r>
              <a:rPr lang="ko-KR" altLang="en-US" sz="2000" b="1" dirty="0" smtClean="0"/>
              <a:t>&gt;</a:t>
            </a:r>
            <a:r>
              <a:rPr lang="en-US" altLang="ko-KR" sz="2000" b="1" dirty="0"/>
              <a:t>, &lt;a </a:t>
            </a:r>
            <a:r>
              <a:rPr lang="en-US" altLang="ko-KR" sz="2000" b="1" dirty="0" err="1"/>
              <a:t>href</a:t>
            </a:r>
            <a:r>
              <a:rPr lang="en-US" altLang="ko-KR" sz="2000" b="1" dirty="0"/>
              <a:t>=</a:t>
            </a:r>
            <a:r>
              <a:rPr lang="en-US" altLang="ko-KR" sz="2000" b="1" dirty="0">
                <a:solidFill>
                  <a:srgbClr val="FF0000"/>
                </a:solidFill>
              </a:rPr>
              <a:t>"#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top“</a:t>
            </a:r>
            <a:r>
              <a:rPr lang="en-US" altLang="ko-KR" sz="2000" b="1" dirty="0" smtClean="0"/>
              <a:t>&gt; : </a:t>
            </a:r>
            <a:r>
              <a:rPr lang="ko-KR" altLang="en-US" sz="2000" b="1" dirty="0" smtClean="0"/>
              <a:t>동일 문서 내에서의 연결</a:t>
            </a:r>
          </a:p>
          <a:p>
            <a:pPr>
              <a:defRPr lang="ko-KR" altLang="en-US"/>
            </a:pPr>
            <a:r>
              <a:rPr lang="ko-KR" altLang="en-US" sz="1000" b="1" dirty="0" smtClean="0"/>
              <a:t>    </a:t>
            </a:r>
          </a:p>
          <a:p>
            <a:pPr>
              <a:defRPr lang="ko-KR" altLang="en-US"/>
            </a:pPr>
            <a:r>
              <a:rPr lang="en-US" altLang="ko-KR" sz="1800" b="1" dirty="0"/>
              <a:t>	</a:t>
            </a:r>
            <a:r>
              <a:rPr lang="en-US" altLang="ko-KR" sz="1800" b="1" dirty="0" smtClean="0"/>
              <a:t>☞ </a:t>
            </a:r>
            <a:r>
              <a:rPr lang="en-US" altLang="ko-KR" b="1" dirty="0" smtClean="0"/>
              <a:t>name </a:t>
            </a:r>
            <a:r>
              <a:rPr lang="ko-KR" altLang="en-US" b="1" dirty="0" smtClean="0"/>
              <a:t>속성을 사용하면 </a:t>
            </a:r>
            <a:r>
              <a:rPr lang="ko-KR" altLang="en-US" b="1" dirty="0" smtClean="0">
                <a:solidFill>
                  <a:srgbClr val="FF0000"/>
                </a:solidFill>
              </a:rPr>
              <a:t>동일 문서 내에서 특정 위치로 바로 연결 </a:t>
            </a:r>
            <a:r>
              <a:rPr lang="ko-KR" altLang="en-US" b="1" dirty="0" smtClean="0"/>
              <a:t>할 수 있음</a:t>
            </a:r>
            <a:endParaRPr lang="en-US" altLang="ko-KR" b="1" dirty="0" smtClean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하이퍼링크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하이퍼링크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바로 바로 실습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!!)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하이퍼링크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2117506"/>
            <a:ext cx="7850142" cy="169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35230" y="2520104"/>
            <a:ext cx="3257623" cy="446276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링크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=“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링크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.html”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로 지정</a:t>
            </a:r>
            <a:endParaRPr lang="ko-KR" altLang="en-US" sz="2300" dirty="0">
              <a:latin typeface="나눔스퀘어라운드 ExtraBold"/>
              <a:ea typeface="나눔스퀘어라운드 ExtraBold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904" y="4004442"/>
            <a:ext cx="7850142" cy="261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52533" y="4836695"/>
            <a:ext cx="3538276" cy="115416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이미지  </a:t>
            </a:r>
            <a:endParaRPr lang="en-US" altLang="ko-KR" sz="2300" dirty="0" smtClean="0">
              <a:latin typeface="나눔스퀘어라운드 ExtraBold"/>
              <a:ea typeface="나눔스퀘어라운드 ExtraBold"/>
            </a:endParaRPr>
          </a:p>
          <a:p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width=“200” border=“4”</a:t>
            </a:r>
          </a:p>
          <a:p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링크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=“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사진</a:t>
            </a:r>
            <a:r>
              <a:rPr lang="en-US" altLang="ko-KR" sz="2300" dirty="0">
                <a:latin typeface="나눔스퀘어라운드 ExtraBold"/>
                <a:ea typeface="나눔스퀘어라운드 ExtraBold"/>
              </a:rPr>
              <a:t>.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html”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로 지정</a:t>
            </a:r>
            <a:endParaRPr lang="en-US" altLang="ko-KR" sz="2300" dirty="0">
              <a:latin typeface="나눔스퀘어라운드 ExtraBold"/>
              <a:ea typeface="나눔스퀘어라운드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3633" y="3307621"/>
            <a:ext cx="3094117" cy="124649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ko-KR" altLang="en-US" sz="25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공통 </a:t>
            </a:r>
            <a:r>
              <a:rPr lang="en-US" altLang="ko-KR" sz="25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</a:p>
          <a:p>
            <a:r>
              <a:rPr lang="ko-KR" altLang="en-US" sz="2500" dirty="0" smtClean="0">
                <a:latin typeface="나눔스퀘어라운드 ExtraBold"/>
                <a:ea typeface="나눔스퀘어라운드 ExtraBold"/>
              </a:rPr>
              <a:t>배경색</a:t>
            </a:r>
            <a:r>
              <a:rPr lang="en-US" altLang="ko-KR" sz="2500" dirty="0" smtClean="0">
                <a:latin typeface="나눔스퀘어라운드 ExtraBold"/>
                <a:ea typeface="나눔스퀘어라운드 ExtraBold"/>
              </a:rPr>
              <a:t>=</a:t>
            </a:r>
            <a:r>
              <a:rPr lang="en-US" altLang="ko-KR" sz="2500" dirty="0" smtClean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“</a:t>
            </a:r>
            <a:r>
              <a:rPr lang="en-US" altLang="ko-KR" sz="2500" dirty="0" err="1" smtClean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lightgreen</a:t>
            </a:r>
            <a:r>
              <a:rPr lang="en-US" altLang="ko-KR" sz="2500" dirty="0" smtClean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”</a:t>
            </a:r>
          </a:p>
          <a:p>
            <a:r>
              <a:rPr lang="en-US" altLang="ko-KR" sz="2500" dirty="0" err="1" smtClean="0"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sz="2500" dirty="0" smtClean="0">
                <a:latin typeface="나눔스퀘어라운드 ExtraBold"/>
                <a:ea typeface="나눔스퀘어라운드 ExtraBold"/>
              </a:rPr>
              <a:t> color=</a:t>
            </a:r>
            <a:r>
              <a:rPr lang="en-US" altLang="ko-KR" sz="2500" dirty="0" smtClean="0">
                <a:solidFill>
                  <a:srgbClr val="0070C0"/>
                </a:solidFill>
                <a:latin typeface="나눔스퀘어라운드 ExtraBold"/>
                <a:ea typeface="나눔스퀘어라운드 ExtraBold"/>
              </a:rPr>
              <a:t>“navy”</a:t>
            </a:r>
          </a:p>
        </p:txBody>
      </p:sp>
    </p:spTree>
    <p:extLst>
      <p:ext uri="{BB962C8B-B14F-4D97-AF65-F5344CB8AC3E}">
        <p14:creationId xmlns:p14="http://schemas.microsoft.com/office/powerpoint/2010/main" val="17769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하이퍼링크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바로 바로 실습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!!)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하이퍼링크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4972" y="2941697"/>
            <a:ext cx="4391111" cy="2292935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ko-KR" altLang="en-US" sz="2000" dirty="0" smtClean="0">
                <a:latin typeface="나눔스퀘어라운드 ExtraBold"/>
                <a:ea typeface="나눔스퀘어라운드 ExtraBold"/>
              </a:rPr>
              <a:t>이미지  </a:t>
            </a:r>
            <a:endParaRPr lang="en-US" altLang="ko-KR" sz="2000" dirty="0" smtClean="0">
              <a:latin typeface="나눔스퀘어라운드 ExtraBold"/>
              <a:ea typeface="나눔스퀘어라운드 ExtraBold"/>
            </a:endParaRPr>
          </a:p>
          <a:p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width=“200” border=“4”</a:t>
            </a:r>
          </a:p>
          <a:p>
            <a:endParaRPr lang="en-US" altLang="ko-KR" sz="2000" dirty="0" smtClean="0">
              <a:latin typeface="나눔스퀘어라운드 ExtraBold"/>
              <a:ea typeface="나눔스퀘어라운드 ExtraBold"/>
            </a:endParaRPr>
          </a:p>
          <a:p>
            <a:r>
              <a:rPr lang="ko-KR" altLang="en-US" sz="2000" dirty="0" smtClean="0">
                <a:latin typeface="나눔스퀘어라운드 ExtraBold"/>
                <a:ea typeface="나눔스퀘어라운드 ExtraBold"/>
              </a:rPr>
              <a:t>인제대 링크</a:t>
            </a:r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=“</a:t>
            </a:r>
            <a:r>
              <a:rPr lang="en-US" altLang="ko-KR" sz="2000" dirty="0" smtClean="0">
                <a:latin typeface="나눔스퀘어라운드 ExtraBold"/>
                <a:ea typeface="나눔스퀘어라운드 ExtraBold"/>
                <a:hlinkClick r:id="rId2"/>
              </a:rPr>
              <a:t>http</a:t>
            </a:r>
            <a:r>
              <a:rPr lang="en-US" altLang="ko-KR" sz="2000" dirty="0">
                <a:latin typeface="나눔스퀘어라운드 ExtraBold"/>
                <a:ea typeface="나눔스퀘어라운드 ExtraBold"/>
                <a:hlinkClick r:id="rId2"/>
              </a:rPr>
              <a:t>://</a:t>
            </a:r>
            <a:r>
              <a:rPr lang="en-US" altLang="ko-KR" sz="2000" dirty="0" smtClean="0">
                <a:latin typeface="나눔스퀘어라운드 ExtraBold"/>
                <a:ea typeface="나눔스퀘어라운드 ExtraBold"/>
                <a:hlinkClick r:id="rId2"/>
              </a:rPr>
              <a:t>www.inje.ac.kr</a:t>
            </a:r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”</a:t>
            </a:r>
          </a:p>
          <a:p>
            <a:endParaRPr lang="en-US" altLang="ko-KR" sz="2000" dirty="0">
              <a:latin typeface="나눔스퀘어라운드 ExtraBold"/>
              <a:ea typeface="나눔스퀘어라운드 ExtraBold"/>
            </a:endParaRPr>
          </a:p>
          <a:p>
            <a:r>
              <a:rPr lang="ko-KR" altLang="en-US" sz="2000" dirty="0" smtClean="0">
                <a:latin typeface="나눔스퀘어라운드 ExtraBold"/>
                <a:ea typeface="나눔스퀘어라운드 ExtraBold"/>
              </a:rPr>
              <a:t>링크설명</a:t>
            </a:r>
            <a:endParaRPr lang="en-US" altLang="ko-KR" sz="2000" dirty="0">
              <a:latin typeface="나눔스퀘어라운드 ExtraBold"/>
              <a:ea typeface="나눔스퀘어라운드 ExtraBold"/>
            </a:endParaRPr>
          </a:p>
          <a:p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=“</a:t>
            </a:r>
            <a:r>
              <a:rPr lang="ko-KR" altLang="en-US" sz="2000" dirty="0" smtClean="0">
                <a:latin typeface="나눔스퀘어라운드 ExtraBold"/>
                <a:ea typeface="나눔스퀘어라운드 ExtraBold"/>
              </a:rPr>
              <a:t>인제대학교 홈페이지로 이동합니다</a:t>
            </a:r>
            <a:r>
              <a:rPr lang="en-US" altLang="ko-KR" sz="2000" dirty="0" smtClean="0">
                <a:latin typeface="나눔스퀘어라운드 ExtraBold"/>
                <a:ea typeface="나눔스퀘어라운드 ExtraBold"/>
              </a:rPr>
              <a:t>.”</a:t>
            </a:r>
            <a:endParaRPr lang="en-US" altLang="ko-KR" sz="2000" dirty="0">
              <a:latin typeface="나눔스퀘어라운드 ExtraBold"/>
              <a:ea typeface="나눔스퀘어라운드 ExtraBold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3"/>
          <a:stretch/>
        </p:blipFill>
        <p:spPr bwMode="auto">
          <a:xfrm>
            <a:off x="649904" y="2575035"/>
            <a:ext cx="7130379" cy="392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9902" y="1985694"/>
            <a:ext cx="7297190" cy="446276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sz="23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 </a:t>
            </a:r>
            <a:r>
              <a:rPr lang="ko-KR" altLang="en-US" sz="23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인제대학교 글과 </a:t>
            </a:r>
            <a:r>
              <a:rPr lang="ko-KR" altLang="en-US" sz="23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사진 눌렀을 때 학교홈페이지로 </a:t>
            </a:r>
            <a:r>
              <a:rPr lang="ko-KR" altLang="en-US" sz="23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이동 </a:t>
            </a:r>
            <a:r>
              <a:rPr lang="en-US" altLang="ko-KR" sz="23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  <a:endParaRPr lang="en-US" altLang="ko-KR" sz="23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061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하이퍼링크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바로 바로 실습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!!)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하이퍼링크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5550" y="3317895"/>
            <a:ext cx="6014393" cy="2569934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이미지  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width=“200” border=“4”</a:t>
            </a:r>
          </a:p>
          <a:p>
            <a:endParaRPr lang="en-US" altLang="ko-KR" sz="2300" dirty="0" smtClean="0">
              <a:latin typeface="나눔스퀘어라운드 ExtraBold"/>
              <a:ea typeface="나눔스퀘어라운드 ExtraBold"/>
            </a:endParaRPr>
          </a:p>
          <a:p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&lt;a name&gt;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과</a:t>
            </a:r>
            <a:r>
              <a:rPr lang="en-US" altLang="ko-KR" sz="2300" dirty="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&lt;a </a:t>
            </a:r>
            <a:r>
              <a:rPr lang="en-US" altLang="ko-KR" sz="2300" dirty="0" err="1" smtClean="0">
                <a:latin typeface="나눔스퀘어라운드 ExtraBold"/>
                <a:ea typeface="나눔스퀘어라운드 ExtraBold"/>
              </a:rPr>
              <a:t>href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&gt; 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태그활용</a:t>
            </a:r>
            <a:endParaRPr lang="en-US" altLang="ko-KR" sz="2300" dirty="0" smtClean="0">
              <a:latin typeface="나눔스퀘어라운드 ExtraBold"/>
              <a:ea typeface="나눔스퀘어라운드 ExtraBold"/>
            </a:endParaRPr>
          </a:p>
          <a:p>
            <a:endParaRPr lang="en-US" altLang="ko-KR" sz="2300" dirty="0">
              <a:latin typeface="나눔스퀘어라운드 ExtraBold"/>
              <a:ea typeface="나눔스퀘어라운드 ExtraBold"/>
            </a:endParaRPr>
          </a:p>
          <a:p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인제대학교는 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h1 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태그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나머지는 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h3 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태그 활용</a:t>
            </a:r>
            <a:endParaRPr lang="en-US" altLang="ko-KR" sz="2300" dirty="0" smtClean="0">
              <a:latin typeface="나눔스퀘어라운드 ExtraBold"/>
              <a:ea typeface="나눔스퀘어라운드 ExtraBold"/>
            </a:endParaRPr>
          </a:p>
          <a:p>
            <a:endParaRPr lang="en-US" altLang="ko-KR" sz="2300" dirty="0">
              <a:latin typeface="나눔스퀘어라운드 ExtraBold"/>
              <a:ea typeface="나눔스퀘어라운드 ExtraBold"/>
            </a:endParaRPr>
          </a:p>
          <a:p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링크설명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=“Top</a:t>
            </a:r>
            <a:r>
              <a:rPr lang="ko-KR" altLang="en-US" sz="2300" dirty="0" smtClean="0">
                <a:latin typeface="나눔스퀘어라운드 ExtraBold"/>
                <a:ea typeface="나눔스퀘어라운드 ExtraBold"/>
              </a:rPr>
              <a:t>으로 갑니다</a:t>
            </a:r>
            <a:r>
              <a:rPr lang="en-US" altLang="ko-KR" sz="2300" dirty="0" smtClean="0">
                <a:latin typeface="나눔스퀘어라운드 ExtraBold"/>
                <a:ea typeface="나눔스퀘어라운드 ExtraBold"/>
              </a:rPr>
              <a:t>.”</a:t>
            </a:r>
            <a:endParaRPr lang="en-US" altLang="ko-KR" sz="2300" dirty="0">
              <a:latin typeface="나눔스퀘어라운드 ExtraBold"/>
              <a:ea typeface="나눔스퀘어라운드 Extra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940" y="2490389"/>
            <a:ext cx="6287674" cy="477054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altLang="ko-KR" sz="25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 </a:t>
            </a:r>
            <a:r>
              <a:rPr lang="ko-KR" altLang="en-US" sz="25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인제대학교 글을 누르면 </a:t>
            </a:r>
            <a:r>
              <a:rPr lang="en-US" altLang="ko-KR" sz="25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top</a:t>
            </a:r>
            <a:r>
              <a:rPr lang="ko-KR" altLang="en-US" sz="25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으로 이동 </a:t>
            </a:r>
            <a:r>
              <a:rPr lang="en-US" altLang="ko-KR" sz="2500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  <a:endParaRPr lang="en-US" altLang="ko-KR" sz="25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" b="8658"/>
          <a:stretch/>
        </p:blipFill>
        <p:spPr bwMode="auto">
          <a:xfrm>
            <a:off x="993354" y="1987811"/>
            <a:ext cx="4839887" cy="467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4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표 만들기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table</a:t>
            </a:r>
            <a:r>
              <a:rPr lang="ko-KR" altLang="en-US" sz="2000" b="1" dirty="0" smtClean="0"/>
              <a:t>&gt; </a:t>
            </a:r>
            <a:r>
              <a:rPr lang="en-US" altLang="ko-KR" sz="2000" b="1" dirty="0" smtClean="0"/>
              <a:t>~ &lt;/table&gt;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테이블을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생성함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500" b="1" dirty="0" smtClean="0"/>
          </a:p>
          <a:p>
            <a:pPr>
              <a:defRPr lang="ko-KR" altLang="en-US"/>
            </a:pPr>
            <a:r>
              <a:rPr lang="ko-KR" altLang="en-US" sz="2000" b="1" dirty="0"/>
              <a:t>✓ &lt;</a:t>
            </a:r>
            <a:r>
              <a:rPr lang="en-US" altLang="ko-KR" sz="2000" b="1" dirty="0" err="1" smtClean="0"/>
              <a:t>th</a:t>
            </a:r>
            <a:r>
              <a:rPr lang="en-US" altLang="ko-KR" sz="2000" b="1" dirty="0" smtClean="0"/>
              <a:t>&gt; </a:t>
            </a:r>
            <a:r>
              <a:rPr lang="en-US" altLang="ko-KR" sz="2000" b="1" dirty="0"/>
              <a:t>~ </a:t>
            </a:r>
            <a:r>
              <a:rPr lang="en-US" altLang="ko-KR" sz="2000" b="1" dirty="0" smtClean="0"/>
              <a:t>&lt;/</a:t>
            </a:r>
            <a:r>
              <a:rPr lang="en-US" altLang="ko-KR" sz="2000" b="1" dirty="0" err="1" smtClean="0"/>
              <a:t>th</a:t>
            </a:r>
            <a:r>
              <a:rPr lang="en-US" altLang="ko-KR" sz="2000" b="1" dirty="0" smtClean="0"/>
              <a:t>&gt; </a:t>
            </a:r>
            <a:r>
              <a:rPr lang="en-US" altLang="ko-KR" sz="2000" b="1" dirty="0"/>
              <a:t>: </a:t>
            </a:r>
            <a:r>
              <a:rPr lang="ko-KR" altLang="en-US" sz="2000" b="1" dirty="0" smtClean="0"/>
              <a:t>테이블의 헤더부분을 만드는 태그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제목 부분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가운데 정렬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진하게 나타냄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defRPr lang="ko-KR" altLang="en-US"/>
            </a:pPr>
            <a:endParaRPr lang="en-US" altLang="ko-KR" sz="2500" b="1" dirty="0"/>
          </a:p>
          <a:p>
            <a:pPr>
              <a:defRPr lang="ko-KR" altLang="en-US"/>
            </a:pPr>
            <a:r>
              <a:rPr lang="ko-KR" altLang="en-US" sz="2000" b="1" dirty="0" smtClean="0"/>
              <a:t>✓ &lt;</a:t>
            </a:r>
            <a:r>
              <a:rPr lang="en-US" altLang="ko-KR" sz="2000" b="1" dirty="0" err="1" smtClean="0"/>
              <a:t>tr</a:t>
            </a:r>
            <a:r>
              <a:rPr lang="en-US" altLang="ko-KR" sz="2000" b="1" dirty="0" smtClean="0"/>
              <a:t>&gt; ~ &lt;/</a:t>
            </a:r>
            <a:r>
              <a:rPr lang="en-US" altLang="ko-KR" sz="2000" b="1" dirty="0" err="1" smtClean="0"/>
              <a:t>tr</a:t>
            </a:r>
            <a:r>
              <a:rPr lang="en-US" altLang="ko-KR" sz="2000" b="1" dirty="0" smtClean="0"/>
              <a:t>&gt; : </a:t>
            </a:r>
            <a:r>
              <a:rPr lang="ko-KR" altLang="en-US" sz="2000" b="1" dirty="0" smtClean="0"/>
              <a:t>테이블의 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행</a:t>
            </a:r>
            <a:r>
              <a:rPr lang="ko-KR" altLang="en-US" sz="2000" b="1" dirty="0" smtClean="0"/>
              <a:t>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만드는 태그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5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&lt;</a:t>
            </a:r>
            <a:r>
              <a:rPr lang="en-US" altLang="ko-KR" sz="2000" b="1" dirty="0" smtClean="0"/>
              <a:t>td&gt; </a:t>
            </a:r>
            <a:r>
              <a:rPr lang="en-US" altLang="ko-KR" sz="2000" b="1" dirty="0"/>
              <a:t>~ </a:t>
            </a:r>
            <a:r>
              <a:rPr lang="en-US" altLang="ko-KR" sz="2000" b="1" dirty="0" smtClean="0"/>
              <a:t>&lt;/td&gt;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테이블의 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열</a:t>
            </a:r>
            <a:r>
              <a:rPr lang="ko-KR" altLang="en-US" sz="2000" b="1" dirty="0" smtClean="0"/>
              <a:t>을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만드는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5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&lt;</a:t>
            </a:r>
            <a:r>
              <a:rPr lang="en-US" altLang="ko-KR" sz="2000" b="1" dirty="0" err="1"/>
              <a:t>rowspan</a:t>
            </a:r>
            <a:r>
              <a:rPr lang="en-US" altLang="ko-KR" sz="2000" b="1" dirty="0"/>
              <a:t>&gt; : </a:t>
            </a:r>
            <a:r>
              <a:rPr lang="ko-KR" altLang="en-US" sz="2300" b="1" dirty="0">
                <a:solidFill>
                  <a:srgbClr val="FF0000"/>
                </a:solidFill>
              </a:rPr>
              <a:t>행</a:t>
            </a:r>
            <a:r>
              <a:rPr lang="ko-KR" altLang="en-US" sz="2000" b="1" dirty="0"/>
              <a:t> 합치기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세로 합병</a:t>
            </a:r>
            <a:r>
              <a:rPr lang="en-US" altLang="ko-KR" sz="2000" b="1" dirty="0"/>
              <a:t>)</a:t>
            </a:r>
            <a:endParaRPr lang="en-US" altLang="ko-KR" sz="2000" dirty="0"/>
          </a:p>
          <a:p>
            <a:pPr>
              <a:defRPr lang="ko-KR" altLang="en-US"/>
            </a:pPr>
            <a:endParaRPr lang="en-US" altLang="ko-KR" sz="25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err="1" smtClean="0"/>
              <a:t>colspan</a:t>
            </a:r>
            <a:r>
              <a:rPr lang="en-US" altLang="ko-KR" sz="2000" b="1" dirty="0" smtClean="0"/>
              <a:t>&gt; : 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열</a:t>
            </a:r>
            <a:r>
              <a:rPr lang="ko-KR" altLang="en-US" sz="2000" b="1" dirty="0" smtClean="0"/>
              <a:t> 합치기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가로 합병</a:t>
            </a:r>
            <a:r>
              <a:rPr lang="en-US" altLang="ko-KR" sz="2000" b="1" dirty="0" smtClean="0"/>
              <a:t>)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500" b="1" dirty="0" smtClean="0">
              <a:solidFill>
                <a:srgbClr val="FF0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표 만들기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76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03-2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표 만들기 속성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table border=“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 </a:t>
            </a:r>
            <a:r>
              <a:rPr lang="en-US" altLang="ko-KR" sz="2000" b="1" dirty="0" err="1" smtClean="0"/>
              <a:t>bordercolor</a:t>
            </a:r>
            <a:r>
              <a:rPr lang="en-US" altLang="ko-KR" sz="2000" b="1" dirty="0" smtClean="0"/>
              <a:t>=“</a:t>
            </a:r>
            <a:r>
              <a:rPr lang="ko-KR" altLang="en-US" sz="2000" b="1" dirty="0" err="1" smtClean="0"/>
              <a:t>색상명</a:t>
            </a:r>
            <a:r>
              <a:rPr lang="en-US" altLang="ko-KR" sz="2000" b="1" dirty="0" smtClean="0"/>
              <a:t>” align=“</a:t>
            </a:r>
            <a:r>
              <a:rPr lang="ko-KR" altLang="en-US" sz="2000" b="1" dirty="0" smtClean="0"/>
              <a:t>방향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&gt; </a:t>
            </a:r>
            <a:r>
              <a:rPr lang="en-US" altLang="ko-KR" sz="2000" b="1" dirty="0" smtClean="0"/>
              <a:t>~ &lt;/table&gt;</a:t>
            </a:r>
          </a:p>
          <a:p>
            <a:pPr>
              <a:defRPr lang="ko-KR" altLang="en-US"/>
            </a:pPr>
            <a:r>
              <a:rPr lang="ko-KR" altLang="en-US" b="1" dirty="0"/>
              <a:t>	</a:t>
            </a:r>
            <a:r>
              <a:rPr lang="en-US" altLang="ko-KR" b="1" dirty="0"/>
              <a:t>☞</a:t>
            </a:r>
            <a:r>
              <a:rPr lang="ko-KR" altLang="en-US" b="1" dirty="0"/>
              <a:t> </a:t>
            </a:r>
            <a:r>
              <a:rPr lang="en-US" altLang="ko-KR" b="1" dirty="0" smtClean="0"/>
              <a:t>border : </a:t>
            </a:r>
            <a:r>
              <a:rPr lang="ko-KR" altLang="en-US" b="1" dirty="0" smtClean="0"/>
              <a:t>표 테두리의 </a:t>
            </a:r>
            <a:r>
              <a:rPr lang="ko-KR" altLang="en-US" b="1" dirty="0" smtClean="0">
                <a:solidFill>
                  <a:srgbClr val="FF0000"/>
                </a:solidFill>
              </a:rPr>
              <a:t>굵기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bordercolor</a:t>
            </a:r>
            <a:r>
              <a:rPr lang="en-US" altLang="ko-KR" b="1" dirty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테이블의 테두리 </a:t>
            </a:r>
            <a:r>
              <a:rPr lang="ko-KR" altLang="en-US" b="1" dirty="0" smtClean="0">
                <a:solidFill>
                  <a:srgbClr val="FF0000"/>
                </a:solidFill>
              </a:rPr>
              <a:t>색상</a:t>
            </a:r>
            <a:r>
              <a:rPr lang="en-US" altLang="ko-KR" b="1" dirty="0" smtClean="0"/>
              <a:t>, align : </a:t>
            </a:r>
            <a:r>
              <a:rPr lang="ko-KR" altLang="en-US" b="1" dirty="0" smtClean="0"/>
              <a:t>표의 </a:t>
            </a:r>
            <a:r>
              <a:rPr lang="ko-KR" altLang="en-US" b="1" dirty="0" smtClean="0">
                <a:solidFill>
                  <a:srgbClr val="FF0000"/>
                </a:solidFill>
              </a:rPr>
              <a:t>방향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500" b="1" dirty="0"/>
          </a:p>
          <a:p>
            <a:pPr>
              <a:defRPr lang="ko-KR" altLang="en-US"/>
            </a:pPr>
            <a:r>
              <a:rPr lang="ko-KR" altLang="en-US" sz="2000" b="1" dirty="0" smtClean="0"/>
              <a:t>✓ </a:t>
            </a:r>
            <a:r>
              <a:rPr lang="ko-KR" altLang="en-US" sz="2000" b="1" dirty="0"/>
              <a:t>&lt;</a:t>
            </a:r>
            <a:r>
              <a:rPr lang="en-US" altLang="ko-KR" sz="2000" b="1" dirty="0"/>
              <a:t>table </a:t>
            </a:r>
            <a:r>
              <a:rPr lang="en-US" altLang="ko-KR" sz="2000" b="1" dirty="0" smtClean="0"/>
              <a:t>width=“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 height=“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&gt; </a:t>
            </a:r>
            <a:r>
              <a:rPr lang="en-US" altLang="ko-KR" sz="2000" b="1" dirty="0"/>
              <a:t>~ &lt;/table&gt;</a:t>
            </a:r>
          </a:p>
          <a:p>
            <a:pPr>
              <a:defRPr lang="ko-KR" altLang="en-US"/>
            </a:pPr>
            <a:r>
              <a:rPr lang="ko-KR" altLang="en-US" sz="1600" b="1" dirty="0"/>
              <a:t>	</a:t>
            </a:r>
            <a:r>
              <a:rPr lang="en-US" altLang="ko-KR" b="1" dirty="0"/>
              <a:t>☞</a:t>
            </a:r>
            <a:r>
              <a:rPr lang="ko-KR" altLang="en-US" b="1" dirty="0"/>
              <a:t> </a:t>
            </a:r>
            <a:r>
              <a:rPr lang="en-US" altLang="ko-KR" b="1" dirty="0" smtClean="0"/>
              <a:t>width : </a:t>
            </a:r>
            <a:r>
              <a:rPr lang="ko-KR" altLang="en-US" b="1" dirty="0" smtClean="0"/>
              <a:t>테이블 </a:t>
            </a:r>
            <a:r>
              <a:rPr lang="ko-KR" altLang="en-US" b="1" dirty="0" smtClean="0">
                <a:solidFill>
                  <a:srgbClr val="FF0000"/>
                </a:solidFill>
              </a:rPr>
              <a:t>가로</a:t>
            </a:r>
            <a:r>
              <a:rPr lang="ko-KR" altLang="en-US" b="1" dirty="0" smtClean="0"/>
              <a:t> 크기</a:t>
            </a:r>
            <a:r>
              <a:rPr lang="en-US" altLang="ko-KR" b="1" dirty="0" smtClean="0"/>
              <a:t>, height : </a:t>
            </a:r>
            <a:r>
              <a:rPr lang="ko-KR" altLang="en-US" b="1" dirty="0" smtClean="0"/>
              <a:t>테이블 </a:t>
            </a:r>
            <a:r>
              <a:rPr lang="ko-KR" altLang="en-US" b="1" dirty="0" smtClean="0">
                <a:solidFill>
                  <a:srgbClr val="FF0000"/>
                </a:solidFill>
              </a:rPr>
              <a:t>세로</a:t>
            </a:r>
            <a:r>
              <a:rPr lang="ko-KR" altLang="en-US" b="1" dirty="0" smtClean="0"/>
              <a:t> 크기</a:t>
            </a:r>
            <a:endParaRPr lang="en-US" altLang="ko-KR" b="1" dirty="0"/>
          </a:p>
          <a:p>
            <a:pPr>
              <a:defRPr lang="ko-KR" altLang="en-US"/>
            </a:pPr>
            <a:endParaRPr lang="en-US" altLang="ko-KR" sz="2500" b="1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th</a:t>
            </a:r>
            <a:r>
              <a:rPr lang="en-US" altLang="ko-KR" b="1" dirty="0"/>
              <a:t>, td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rowspan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colspan</a:t>
            </a:r>
            <a:r>
              <a:rPr lang="en-US" altLang="ko-KR" b="1" dirty="0"/>
              <a:t>=“</a:t>
            </a:r>
            <a:r>
              <a:rPr lang="ko-KR" altLang="en-US" b="1" dirty="0"/>
              <a:t>합병할 수</a:t>
            </a:r>
            <a:r>
              <a:rPr lang="en-US" altLang="ko-KR" b="1" dirty="0"/>
              <a:t>”</a:t>
            </a:r>
            <a:r>
              <a:rPr lang="ko-KR" altLang="en-US" b="1" dirty="0"/>
              <a:t>&gt; </a:t>
            </a:r>
            <a:r>
              <a:rPr lang="en-US" altLang="ko-KR" b="1" dirty="0"/>
              <a:t>~ &lt;/</a:t>
            </a:r>
            <a:r>
              <a:rPr lang="en-US" altLang="ko-KR" b="1" dirty="0" err="1"/>
              <a:t>th</a:t>
            </a:r>
            <a:r>
              <a:rPr lang="en-US" altLang="ko-KR" b="1" dirty="0"/>
              <a:t>, td&gt;</a:t>
            </a:r>
            <a:endParaRPr lang="en-US" altLang="ko-KR" i="1" dirty="0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 dirty="0"/>
              <a:t>	</a:t>
            </a:r>
            <a:r>
              <a:rPr lang="en-US" altLang="ko-KR" b="1" dirty="0"/>
              <a:t>☞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행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세로</a:t>
            </a:r>
            <a:r>
              <a:rPr lang="en-US" altLang="ko-KR" b="1" dirty="0" smtClean="0">
                <a:solidFill>
                  <a:srgbClr val="FF0000"/>
                </a:solidFill>
              </a:rPr>
              <a:t>), </a:t>
            </a:r>
            <a:r>
              <a:rPr lang="ko-KR" altLang="en-US" b="1" dirty="0" smtClean="0">
                <a:solidFill>
                  <a:srgbClr val="FF0000"/>
                </a:solidFill>
              </a:rPr>
              <a:t>열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가로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/>
              <a:t>을 합병할 때 사용</a:t>
            </a:r>
            <a:endParaRPr lang="en-US" altLang="ko-KR" sz="2400" b="1" dirty="0"/>
          </a:p>
          <a:p>
            <a:pPr>
              <a:defRPr lang="ko-KR" altLang="en-US"/>
            </a:pPr>
            <a:endParaRPr lang="en-US" altLang="ko-KR" b="1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표 만들기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54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9525" cap="flat" cmpd="sng" algn="ctr">
          <a:solidFill>
            <a:schemeClr val="tx1"/>
          </a:solidFill>
          <a:prstDash val="solid"/>
          <a:round/>
        </a:ln>
      </a:spPr>
      <a:bodyPr vert="horz" wrap="square" lIns="91440" tIns="45720" rIns="91440" bIns="45720" anchor="t">
        <a:spAutoFit/>
      </a:bodyPr>
      <a:lstStyle>
        <a:defPPr>
          <a:defRPr sz="2500" dirty="0">
            <a:solidFill>
              <a:srgbClr val="FF0000"/>
            </a:solidFill>
            <a:latin typeface="나눔스퀘어라운드 ExtraBold"/>
            <a:ea typeface="나눔스퀘어라운드 ExtraBold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578</Words>
  <Application>Microsoft Office PowerPoint</Application>
  <PresentationFormat>와이드스크린</PresentationFormat>
  <Paragraphs>131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나눔스퀘어라운드 ExtraBold</vt:lpstr>
      <vt:lpstr>맑은 고딕</vt:lpstr>
      <vt:lpstr>Arial</vt:lpstr>
      <vt:lpstr>Office 테마</vt:lpstr>
      <vt:lpstr>3주차 멘토링(HTML)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Windows 사용자</cp:lastModifiedBy>
  <cp:revision>171</cp:revision>
  <dcterms:created xsi:type="dcterms:W3CDTF">2016-12-02T05:48:21Z</dcterms:created>
  <dcterms:modified xsi:type="dcterms:W3CDTF">2019-04-11T08:02:51Z</dcterms:modified>
</cp:coreProperties>
</file>