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93" r:id="rId6"/>
    <p:sldId id="259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7" r:id="rId15"/>
    <p:sldId id="294" r:id="rId16"/>
    <p:sldId id="295" r:id="rId17"/>
    <p:sldId id="296" r:id="rId18"/>
    <p:sldId id="300" r:id="rId19"/>
    <p:sldId id="301" r:id="rId20"/>
    <p:sldId id="302" r:id="rId21"/>
    <p:sldId id="303" r:id="rId22"/>
    <p:sldId id="304" r:id="rId23"/>
    <p:sldId id="274" r:id="rId24"/>
    <p:sldId id="275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스퀘어라운드 Extra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34" autoAdjust="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rim\Desktop\1619%20&#47704;&#53664;&#47553;\4&#51452;&#52264;%20html(04115)\&#54616;&#51060;&#54140;&#47553;&#53356;%20&#49892;&#49845;\marquee%20direction=&#48169;&#54693;%20&#53468;&#44536;%20&#49892;&#49845;.html" TargetMode="External"/><Relationship Id="rId2" Type="http://schemas.openxmlformats.org/officeDocument/2006/relationships/hyperlink" Target="https://sharp57dev.tistory.com/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Arim\Desktop\1619%20&#47704;&#53664;&#47553;\4&#51452;&#52264;%20html(04115)\&#54616;&#51060;&#54140;&#47553;&#53356;%20&#49892;&#49845;\marquee%20behavior=&#8220;&#48169;&#48277;&#8221;%20%20loop=&#8220;&#49707;&#51088;&#8221;%20&#53468;&#44536;%20&#49892;&#49845;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4</a:t>
            </a:r>
            <a:r>
              <a:rPr lang="ko-KR" altLang="en-US" dirty="0" smtClean="0"/>
              <a:t>주차 </a:t>
            </a:r>
            <a:r>
              <a:rPr lang="ko-KR" altLang="en-US" dirty="0"/>
              <a:t>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227036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04-1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 dirty="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 dirty="0">
                  <a:latin typeface="나눔스퀘어라운드 ExtraBold"/>
                  <a:ea typeface="나눔스퀘어라운드 ExtraBold"/>
                </a:rPr>
                <a:t> 기본 태그 </a:t>
              </a: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정리</a:t>
              </a:r>
              <a:endParaRPr lang="ko-KR" altLang="en-US" sz="25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392725"/>
            <a:ext cx="5921471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04-2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테이블 속성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558415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04-3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err="1" smtClean="0">
                  <a:latin typeface="나눔스퀘어라운드 ExtraBold"/>
                  <a:ea typeface="나눔스퀘어라운드 ExtraBold"/>
                </a:rPr>
                <a:t>글상자</a:t>
              </a: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 및 자동 스크롤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999784" y="5671470"/>
            <a:ext cx="5596424" cy="663584"/>
            <a:chOff x="742951" y="3671086"/>
            <a:chExt cx="4010024" cy="486000"/>
          </a:xfrm>
        </p:grpSpPr>
        <p:sp>
          <p:nvSpPr>
            <p:cNvPr id="22" name="직사각형 21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04-4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59" y="3711325"/>
              <a:ext cx="2861562" cy="339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크기 조절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ex) &lt; td align=“right”&gt; // 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tr</a:t>
            </a:r>
            <a:r>
              <a:rPr lang="en-US" altLang="ko-KR" b="1" dirty="0" smtClean="0">
                <a:solidFill>
                  <a:srgbClr val="00B050"/>
                </a:solidFill>
              </a:rPr>
              <a:t> align=“center”&gt;</a:t>
            </a:r>
            <a:endParaRPr lang="ko-KR" altLang="en-US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, td align=“</a:t>
            </a:r>
            <a:r>
              <a:rPr lang="ko-KR" altLang="en-US" sz="2000" b="1" dirty="0" smtClean="0"/>
              <a:t>방향</a:t>
            </a:r>
            <a:r>
              <a:rPr lang="en-US" altLang="ko-KR" sz="2000" b="1" dirty="0" smtClean="0"/>
              <a:t>” </a:t>
            </a:r>
            <a:r>
              <a:rPr lang="en-US" altLang="ko-KR" sz="2000" b="1" dirty="0" err="1" smtClean="0"/>
              <a:t>valign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방향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 smtClean="0"/>
              <a:t>align : </a:t>
            </a:r>
            <a:r>
              <a:rPr lang="ko-KR" altLang="en-US" b="1" dirty="0" smtClean="0"/>
              <a:t>좌우 방향을 </a:t>
            </a:r>
            <a:r>
              <a:rPr lang="ko-KR" altLang="en-US" b="1" dirty="0" err="1" smtClean="0"/>
              <a:t>지정해줌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r>
              <a:rPr lang="ko-KR" altLang="en-US" b="1" dirty="0" smtClean="0"/>
              <a:t>☞ </a:t>
            </a:r>
            <a:r>
              <a:rPr lang="en-US" altLang="ko-KR" b="1" dirty="0" err="1" smtClean="0"/>
              <a:t>valign</a:t>
            </a:r>
            <a:r>
              <a:rPr lang="en-US" altLang="ko-KR" b="1" dirty="0" smtClean="0"/>
              <a:t> </a:t>
            </a:r>
            <a:r>
              <a:rPr lang="en-US" altLang="ko-KR" b="1" dirty="0"/>
              <a:t>: </a:t>
            </a:r>
            <a:r>
              <a:rPr lang="ko-KR" altLang="en-US" b="1" dirty="0" smtClean="0"/>
              <a:t>상하 </a:t>
            </a:r>
            <a:r>
              <a:rPr lang="ko-KR" altLang="en-US" b="1" dirty="0"/>
              <a:t>방향을 </a:t>
            </a:r>
            <a:r>
              <a:rPr lang="ko-KR" altLang="en-US" b="1" dirty="0" err="1"/>
              <a:t>지정해줌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               ex) td align=“right” // 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 align=“center”</a:t>
            </a:r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78" y="2410593"/>
            <a:ext cx="3285396" cy="17779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35" y="4198742"/>
            <a:ext cx="2646473" cy="26592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9348" y="4509323"/>
            <a:ext cx="3786614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align="center"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top”&gt;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678" y="5343705"/>
            <a:ext cx="4051109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align="right"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bottom“&gt;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818" y="6178087"/>
            <a:ext cx="3903633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align="left"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="bottom"&gt;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4378" y="4509323"/>
            <a:ext cx="3786614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align="center"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top”&gt;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4378" y="5371101"/>
            <a:ext cx="4046301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align="left"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="bottom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"&gt;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4378" y="6191223"/>
            <a:ext cx="4063933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align="right"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valign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="bottom"&gt;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245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이중 테이블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      </a:t>
            </a:r>
            <a:endParaRPr lang="ko-KR" altLang="en-US" sz="17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&lt;table&gt; ~ &lt;/table&gt; </a:t>
            </a:r>
          </a:p>
          <a:p>
            <a:pPr>
              <a:defRPr lang="ko-KR" altLang="en-US"/>
            </a:pPr>
            <a:endParaRPr lang="en-US" altLang="ko-KR" sz="1000" b="1" dirty="0" smtClean="0"/>
          </a:p>
          <a:p>
            <a:pPr>
              <a:defRPr lang="ko-KR" altLang="en-US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b="1" dirty="0" smtClean="0"/>
              <a:t>☞ </a:t>
            </a:r>
            <a:r>
              <a:rPr lang="en-US" altLang="ko-KR" b="1" dirty="0"/>
              <a:t>&lt;table </a:t>
            </a:r>
            <a:r>
              <a:rPr lang="en-US" altLang="ko-KR" b="1" dirty="0" smtClean="0"/>
              <a:t>-&gt;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 -&gt; </a:t>
            </a:r>
            <a:r>
              <a:rPr lang="en-US" altLang="ko-KR" b="1" dirty="0" err="1" smtClean="0"/>
              <a:t>th</a:t>
            </a:r>
            <a:r>
              <a:rPr lang="en-US" altLang="ko-KR" b="1" dirty="0" smtClean="0"/>
              <a:t>, td&gt;</a:t>
            </a:r>
            <a:r>
              <a:rPr lang="ko-KR" altLang="en-US" b="1" dirty="0" smtClean="0"/>
              <a:t>태그</a:t>
            </a:r>
            <a:r>
              <a:rPr lang="en-US" altLang="ko-KR" b="1" dirty="0"/>
              <a:t> </a:t>
            </a:r>
            <a:r>
              <a:rPr lang="ko-KR" altLang="en-US" b="1" dirty="0" smtClean="0"/>
              <a:t>안에서 </a:t>
            </a:r>
            <a:r>
              <a:rPr lang="en-US" altLang="ko-KR" b="1" dirty="0" smtClean="0"/>
              <a:t>&lt;table&gt;</a:t>
            </a:r>
            <a:r>
              <a:rPr lang="ko-KR" altLang="en-US" b="1" dirty="0" smtClean="0"/>
              <a:t>태그를 한번 더 사용해주면 이중 테이블이 만들어짐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ko-KR" altLang="en-US" b="1" dirty="0" smtClean="0"/>
              <a:t>  </a:t>
            </a:r>
            <a:r>
              <a:rPr lang="ko-KR" altLang="en-US" b="1" smtClean="0"/>
              <a:t>☞  속성은 </a:t>
            </a:r>
            <a:r>
              <a:rPr lang="en-US" altLang="ko-KR" b="1" dirty="0" smtClean="0"/>
              <a:t>&lt;table, 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th</a:t>
            </a:r>
            <a:r>
              <a:rPr lang="en-US" altLang="ko-KR" b="1" dirty="0" smtClean="0"/>
              <a:t>, td&gt;</a:t>
            </a:r>
            <a:r>
              <a:rPr lang="ko-KR" altLang="en-US" b="1" dirty="0" smtClean="0"/>
              <a:t>태그 속성과 동일 함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65" y="3446955"/>
            <a:ext cx="3548991" cy="3206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9566" y="3111196"/>
            <a:ext cx="3518118" cy="3631763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&lt;table border="2"cellspacing="10"&gt;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 align="center"&gt;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나의 정보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endParaRPr lang="en-US" altLang="ko-KR" sz="10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                      </a:t>
            </a:r>
            <a:r>
              <a:rPr lang="en-US" altLang="ko-KR" sz="1000" dirty="0" smtClean="0">
                <a:latin typeface="나눔스퀘어라운드 ExtraBold"/>
                <a:ea typeface="나눔스퀘어라운드 ExtraBold"/>
              </a:rPr>
              <a:t>	     &lt;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table border="2" 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cellspacing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="10"&gt;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이름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  <a:r>
              <a:rPr lang="ko-KR" altLang="en-US" sz="1000" dirty="0" err="1">
                <a:latin typeface="나눔스퀘어라운드 ExtraBold"/>
                <a:ea typeface="나눔스퀘어라운드 ExtraBold"/>
              </a:rPr>
              <a:t>이아림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endParaRPr lang="en-US" altLang="ko-KR" sz="10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학번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&lt;td&gt;20163158&lt;/td&gt;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endParaRPr lang="en-US" altLang="ko-KR" sz="10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학과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	&lt;td&gt;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컴퓨터공학부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000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000" dirty="0" smtClean="0">
                <a:latin typeface="나눔스퀘어라운드 ExtraBold"/>
                <a:ea typeface="나눔스퀘어라운드 ExtraBold"/>
              </a:rPr>
              <a:t>&gt;</a:t>
            </a:r>
            <a:endParaRPr lang="en-US" altLang="ko-KR" sz="10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&lt;/table&gt;</a:t>
            </a:r>
            <a:endParaRPr lang="ko-KR" altLang="en-US" sz="10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857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이중 테이블 실습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95" y="2910669"/>
            <a:ext cx="4308569" cy="2715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70" y="2822800"/>
            <a:ext cx="4306760" cy="3060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0467" y="2345746"/>
            <a:ext cx="2149948" cy="477054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나눔스퀘어라운드 ExtraBold"/>
                <a:ea typeface="나눔스퀘어라운드 ExtraBold"/>
              </a:rPr>
              <a:t>두</a:t>
            </a:r>
            <a:r>
              <a:rPr lang="ko-KR" altLang="en-US" sz="2500" dirty="0" smtClean="0">
                <a:latin typeface="나눔스퀘어라운드 ExtraBold"/>
                <a:ea typeface="나눔스퀘어라운드 ExtraBold"/>
              </a:rPr>
              <a:t> 번째 실습</a:t>
            </a:r>
            <a:endParaRPr lang="ko-KR" altLang="en-US" sz="2500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233" y="2345746"/>
            <a:ext cx="2149948" cy="477054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500" dirty="0" smtClean="0">
                <a:latin typeface="나눔스퀘어라운드 ExtraBold"/>
                <a:ea typeface="나눔스퀘어라운드 ExtraBold"/>
              </a:rPr>
              <a:t>첫 번째 실습</a:t>
            </a:r>
            <a:endParaRPr lang="ko-KR" altLang="en-US" sz="25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140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배경 그림 넣기</a:t>
            </a: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</a:t>
            </a:r>
          </a:p>
          <a:p>
            <a:pPr>
              <a:defRPr lang="ko-KR" altLang="en-US"/>
            </a:pPr>
            <a:endParaRPr lang="en-US" altLang="ko-KR" sz="700" b="1" dirty="0">
              <a:solidFill>
                <a:srgbClr val="00B05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en-US" altLang="ko-KR" sz="2000" b="1" dirty="0" smtClean="0"/>
              <a:t>&lt;table </a:t>
            </a:r>
            <a:r>
              <a:rPr lang="en-US" altLang="ko-KR" sz="2000" b="1" dirty="0"/>
              <a:t>border </a:t>
            </a:r>
            <a:r>
              <a:rPr lang="en-US" altLang="ko-KR" sz="2000" b="1" dirty="0" smtClean="0"/>
              <a:t>background=</a:t>
            </a:r>
            <a:r>
              <a:rPr lang="ko-KR" altLang="en-US" sz="2000" b="1" dirty="0" smtClean="0"/>
              <a:t>사진 이름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확장명</a:t>
            </a:r>
            <a:r>
              <a:rPr lang="en-US" altLang="ko-KR" sz="2000" b="1" dirty="0" smtClean="0"/>
              <a:t>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</a:t>
            </a:r>
            <a:r>
              <a:rPr lang="en-US" altLang="ko-KR" sz="1500" b="1" dirty="0" smtClean="0"/>
              <a:t>ex) &lt;table background=“</a:t>
            </a:r>
            <a:r>
              <a:rPr lang="ko-KR" altLang="en-US" sz="1500" b="1" dirty="0" smtClean="0"/>
              <a:t>인제대학교 마크</a:t>
            </a:r>
            <a:r>
              <a:rPr lang="en-US" altLang="ko-KR" sz="1500" b="1" dirty="0" smtClean="0"/>
              <a:t>.jpg&gt;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en-US" altLang="ko-KR" sz="1500" b="1" dirty="0" smtClean="0"/>
              <a:t>ex</a:t>
            </a:r>
            <a:r>
              <a:rPr lang="en-US" altLang="ko-KR" sz="1500" b="1" dirty="0"/>
              <a:t>) &lt;table background</a:t>
            </a:r>
            <a:r>
              <a:rPr lang="en-US" altLang="ko-KR" sz="1500" b="1" dirty="0" smtClean="0"/>
              <a:t>=“</a:t>
            </a:r>
            <a:r>
              <a:rPr lang="ko-KR" altLang="en-US" sz="1500" b="1" dirty="0" smtClean="0"/>
              <a:t>카카오</a:t>
            </a:r>
            <a:r>
              <a:rPr lang="en-US" altLang="ko-KR" sz="1500" b="1" dirty="0" smtClean="0"/>
              <a:t>.</a:t>
            </a:r>
            <a:r>
              <a:rPr lang="en-US" altLang="ko-KR" sz="1500" b="1" dirty="0"/>
              <a:t>jpg&gt;</a:t>
            </a:r>
            <a:endParaRPr lang="en-US" altLang="ko-KR" sz="1500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86" y="2998733"/>
            <a:ext cx="4162916" cy="3675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04" y="2998733"/>
            <a:ext cx="3675512" cy="36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분할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en-US" altLang="ko-KR" sz="2000" b="1" dirty="0" smtClean="0"/>
              <a:t>&lt;table border width=100% height=100%&gt; : </a:t>
            </a:r>
            <a:r>
              <a:rPr lang="ko-KR" altLang="en-US" sz="2000" b="1" dirty="0" smtClean="0"/>
              <a:t>테이블의 기본 </a:t>
            </a:r>
            <a:r>
              <a:rPr lang="ko-KR" altLang="en-US" sz="2000" b="1" dirty="0" err="1" smtClean="0"/>
              <a:t>퍼센테이지를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정해줌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en-US" altLang="ko-KR" sz="2000" b="1" dirty="0" smtClean="0">
                <a:ea typeface="나눔스퀘어라운드 ExtraBold"/>
              </a:rPr>
              <a:t>&lt;</a:t>
            </a:r>
            <a:r>
              <a:rPr lang="en-US" altLang="ko-KR" sz="2000" b="1" dirty="0" err="1" smtClean="0">
                <a:ea typeface="나눔스퀘어라운드 ExtraBold"/>
              </a:rPr>
              <a:t>tr</a:t>
            </a:r>
            <a:r>
              <a:rPr lang="en-US" altLang="ko-KR" sz="2000" b="1" dirty="0" smtClean="0">
                <a:ea typeface="나눔스퀘어라운드 ExtraBold"/>
              </a:rPr>
              <a:t> height=＂</a:t>
            </a:r>
            <a:r>
              <a:rPr lang="ko-KR" altLang="en-US" sz="2000" b="1" dirty="0" smtClean="0">
                <a:ea typeface="나눔스퀘어라운드 ExtraBold"/>
              </a:rPr>
              <a:t>숫자</a:t>
            </a:r>
            <a:r>
              <a:rPr lang="en-US" altLang="ko-KR" sz="2000" b="1" dirty="0" smtClean="0">
                <a:ea typeface="나눔스퀘어라운드 ExtraBold"/>
              </a:rPr>
              <a:t>%"&gt;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행이 나눠질 기준을 숫자로 </a:t>
            </a:r>
            <a:r>
              <a:rPr lang="ko-KR" altLang="en-US" sz="2000" b="1" dirty="0" err="1" smtClean="0"/>
              <a:t>정해줌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000" b="1" dirty="0" smtClean="0"/>
          </a:p>
          <a:p>
            <a:pPr>
              <a:defRPr lang="ko-KR" altLang="en-US"/>
            </a:pPr>
            <a:r>
              <a:rPr lang="ko-KR" altLang="en-US" sz="2000" b="1" dirty="0" smtClean="0"/>
              <a:t>✓</a:t>
            </a:r>
            <a:r>
              <a:rPr lang="en-US" altLang="ko-KR" sz="2000" dirty="0" smtClean="0">
                <a:ea typeface="나눔스퀘어라운드 ExtraBold"/>
              </a:rPr>
              <a:t> </a:t>
            </a:r>
            <a:r>
              <a:rPr lang="en-US" altLang="ko-KR" sz="2000" b="1" dirty="0" smtClean="0">
                <a:ea typeface="나눔스퀘어라운드 ExtraBold"/>
              </a:rPr>
              <a:t>&lt;td width="30%" </a:t>
            </a:r>
            <a:r>
              <a:rPr lang="en-US" altLang="ko-KR" sz="2000" b="1" dirty="0" err="1" smtClean="0">
                <a:ea typeface="나눔스퀘어라운드 ExtraBold"/>
              </a:rPr>
              <a:t>bgcolor</a:t>
            </a:r>
            <a:r>
              <a:rPr lang="en-US" altLang="ko-KR" sz="2000" b="1" dirty="0" smtClean="0">
                <a:ea typeface="나눔스퀘어라운드 ExtraBold"/>
              </a:rPr>
              <a:t>="</a:t>
            </a:r>
            <a:r>
              <a:rPr lang="en-US" altLang="ko-KR" sz="2000" b="1" dirty="0" err="1" smtClean="0">
                <a:ea typeface="나눔스퀘어라운드 ExtraBold"/>
              </a:rPr>
              <a:t>yellowgreen</a:t>
            </a:r>
            <a:r>
              <a:rPr lang="en-US" altLang="ko-KR" sz="2000" b="1" dirty="0" smtClean="0">
                <a:ea typeface="나눔스퀘어라운드 ExtraBold"/>
              </a:rPr>
              <a:t>"&gt; ~ &lt;/td&gt; : </a:t>
            </a:r>
            <a:r>
              <a:rPr lang="ko-KR" altLang="en-US" sz="2000" dirty="0" smtClean="0">
                <a:ea typeface="나눔스퀘어라운드 ExtraBold"/>
              </a:rPr>
              <a:t>열이 나눠질 기준을 숫자로 </a:t>
            </a:r>
            <a:r>
              <a:rPr lang="ko-KR" altLang="en-US" sz="2000" dirty="0" err="1" smtClean="0">
                <a:ea typeface="나눔스퀘어라운드 ExtraBold"/>
              </a:rPr>
              <a:t>정해줌</a:t>
            </a:r>
            <a:endParaRPr lang="en-US" altLang="ko-KR" sz="2000" dirty="0" smtClean="0"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500" b="1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2534" y="3902645"/>
            <a:ext cx="5075236" cy="2862322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&lt;html&gt;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&lt;head&gt;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&lt;title&gt;</a:t>
            </a:r>
            <a:r>
              <a:rPr lang="ko-KR" altLang="en-US" sz="1000" dirty="0">
                <a:latin typeface="나눔스퀘어라운드 ExtraBold"/>
                <a:ea typeface="나눔스퀘어라운드 ExtraBold"/>
              </a:rPr>
              <a:t>테이블 분할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&lt;/title</a:t>
            </a:r>
            <a:r>
              <a:rPr lang="en-US" altLang="ko-KR" sz="1000" dirty="0" smtClean="0">
                <a:latin typeface="나눔스퀘어라운드 ExtraBold"/>
                <a:ea typeface="나눔스퀘어라운드 ExtraBold"/>
              </a:rPr>
              <a:t>&gt;&lt;/</a:t>
            </a:r>
            <a:r>
              <a:rPr lang="en-US" altLang="ko-KR" sz="1000" dirty="0">
                <a:latin typeface="나눔스퀘어라운드 ExtraBold"/>
                <a:ea typeface="나눔스퀘어라운드 ExtraBold"/>
              </a:rPr>
              <a:t>head&gt;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&lt;body&gt;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&lt;table border width="100%" height="100%"&gt;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height="50%"&gt;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&lt;td width="30%" 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yellowgreen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"&gt;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왼쪽 셀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sz="1200" b="1" dirty="0">
                <a:solidFill>
                  <a:srgbClr val="FF3399"/>
                </a:solidFill>
                <a:latin typeface="나눔스퀘어라운드 ExtraBold"/>
                <a:ea typeface="나눔스퀘어라운드 ExtraBold"/>
              </a:rPr>
              <a:t>&lt;td width="70%" </a:t>
            </a:r>
            <a:r>
              <a:rPr lang="en-US" altLang="ko-KR" sz="1200" b="1" dirty="0" err="1">
                <a:solidFill>
                  <a:srgbClr val="FF3399"/>
                </a:solidFill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200" b="1" dirty="0">
                <a:solidFill>
                  <a:srgbClr val="FF3399"/>
                </a:solidFill>
                <a:latin typeface="나눔스퀘어라운드 ExtraBold"/>
                <a:ea typeface="나눔스퀘어라운드 ExtraBold"/>
              </a:rPr>
              <a:t>="pink"&gt;</a:t>
            </a:r>
            <a:r>
              <a:rPr lang="ko-KR" altLang="en-US" sz="1200" b="1" dirty="0">
                <a:solidFill>
                  <a:srgbClr val="FF3399"/>
                </a:solidFill>
                <a:latin typeface="나눔스퀘어라운드 ExtraBold"/>
                <a:ea typeface="나눔스퀘어라운드 ExtraBold"/>
              </a:rPr>
              <a:t>오른쪽 셀</a:t>
            </a:r>
            <a:r>
              <a:rPr lang="en-US" altLang="ko-KR" sz="1200" b="1" dirty="0">
                <a:solidFill>
                  <a:srgbClr val="FF3399"/>
                </a:solidFill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endParaRPr lang="en-US" altLang="ko-KR" sz="1200" b="1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height="50%"&gt;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&lt;td </a:t>
            </a:r>
            <a:r>
              <a:rPr lang="en-US" altLang="ko-KR" sz="1200" b="1" dirty="0" err="1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colspan</a:t>
            </a:r>
            <a:r>
              <a:rPr lang="en-US" altLang="ko-KR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="2" </a:t>
            </a:r>
            <a:r>
              <a:rPr lang="en-US" altLang="ko-KR" sz="1200" b="1" dirty="0" err="1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200" b="1" dirty="0" err="1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skyblue</a:t>
            </a:r>
            <a:r>
              <a:rPr lang="en-US" altLang="ko-KR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"&gt;2</a:t>
            </a:r>
            <a:r>
              <a:rPr lang="ko-KR" altLang="en-US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열을 합친 셀</a:t>
            </a:r>
            <a:r>
              <a:rPr lang="en-US" altLang="ko-KR" sz="12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&lt;/td&gt;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2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table&gt;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r>
              <a:rPr lang="en-US" altLang="ko-KR" sz="1000" dirty="0"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sz="10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04" y="3902645"/>
            <a:ext cx="4869151" cy="28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04-3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글상자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태그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err="1" smtClean="0"/>
              <a:t>fieldset</a:t>
            </a:r>
            <a:r>
              <a:rPr lang="en-US" altLang="ko-KR" sz="2000" b="1" dirty="0"/>
              <a:t>&gt; ~ </a:t>
            </a:r>
            <a:r>
              <a:rPr lang="en-US" altLang="ko-KR" sz="2000" b="1" dirty="0" smtClean="0"/>
              <a:t>&lt;/</a:t>
            </a:r>
            <a:r>
              <a:rPr lang="en-US" altLang="ko-KR" sz="2000" b="1" dirty="0" err="1" smtClean="0"/>
              <a:t>fieldset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err="1" smtClean="0"/>
              <a:t>글상자를</a:t>
            </a:r>
            <a:r>
              <a:rPr lang="ko-KR" altLang="en-US" sz="2000" b="1" dirty="0" smtClean="0"/>
              <a:t> 생성 해주기 위한 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legend&gt;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&lt;/legend&gt; </a:t>
            </a:r>
            <a:r>
              <a:rPr lang="en-US" altLang="ko-KR" sz="2000" b="1" dirty="0"/>
              <a:t>: </a:t>
            </a:r>
            <a:r>
              <a:rPr lang="ko-KR" altLang="en-US" sz="2000" b="1" dirty="0" err="1" smtClean="0"/>
              <a:t>글상자의</a:t>
            </a:r>
            <a:r>
              <a:rPr lang="ko-KR" altLang="en-US" sz="2000" b="1" dirty="0" smtClean="0"/>
              <a:t> 제목 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1000" b="1" dirty="0" smtClean="0"/>
          </a:p>
          <a:p>
            <a:pPr>
              <a:defRPr lang="ko-KR" altLang="en-US"/>
            </a:pPr>
            <a:r>
              <a:rPr lang="ko-KR" altLang="en-US" b="1" dirty="0">
                <a:solidFill>
                  <a:srgbClr val="FF0000"/>
                </a:solidFill>
              </a:rPr>
              <a:t>	☞ </a:t>
            </a:r>
            <a:r>
              <a:rPr lang="en-US" altLang="ko-KR" b="1" dirty="0" smtClean="0">
                <a:solidFill>
                  <a:srgbClr val="FF0000"/>
                </a:solidFill>
              </a:rPr>
              <a:t>&lt;legend align=“</a:t>
            </a:r>
            <a:r>
              <a:rPr lang="ko-KR" altLang="en-US" b="1" dirty="0" smtClean="0">
                <a:solidFill>
                  <a:srgbClr val="FF0000"/>
                </a:solidFill>
              </a:rPr>
              <a:t>방향</a:t>
            </a:r>
            <a:r>
              <a:rPr lang="en-US" altLang="ko-KR" b="1" dirty="0" smtClean="0">
                <a:solidFill>
                  <a:srgbClr val="FF0000"/>
                </a:solidFill>
              </a:rPr>
              <a:t>“&gt; : &lt;legend&gt;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태그에 </a:t>
            </a:r>
            <a:r>
              <a:rPr lang="en-US" altLang="ko-KR" b="1" dirty="0" smtClean="0">
                <a:solidFill>
                  <a:srgbClr val="FF0000"/>
                </a:solidFill>
              </a:rPr>
              <a:t>align </a:t>
            </a:r>
            <a:r>
              <a:rPr lang="ko-KR" altLang="en-US" b="1" dirty="0" smtClean="0">
                <a:solidFill>
                  <a:srgbClr val="FF0000"/>
                </a:solidFill>
              </a:rPr>
              <a:t>속성 가능</a:t>
            </a: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dirty="0" err="1" smtClean="0">
                <a:latin typeface="+mj-ea"/>
                <a:ea typeface="+mj-ea"/>
                <a:cs typeface="+mj-cs"/>
              </a:rPr>
              <a:t>글상자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687"/>
          <a:stretch/>
        </p:blipFill>
        <p:spPr>
          <a:xfrm>
            <a:off x="649904" y="4384743"/>
            <a:ext cx="5618065" cy="1437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8241" y="3831144"/>
            <a:ext cx="5055477" cy="2723823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&lt;html&gt;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&lt;head&gt;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&lt;title&gt;</a:t>
            </a:r>
            <a:r>
              <a:rPr lang="ko-KR" altLang="en-US" sz="1500" dirty="0" err="1">
                <a:latin typeface="나눔스퀘어라운드 ExtraBold"/>
                <a:ea typeface="나눔스퀘어라운드 ExtraBold"/>
              </a:rPr>
              <a:t>글상자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&lt;/title&gt;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&lt;/head&gt;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&lt;body 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skyblue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"&gt;</a:t>
            </a:r>
          </a:p>
          <a:p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7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fieldset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&lt;legend align="center"&gt;</a:t>
            </a:r>
            <a:r>
              <a:rPr lang="ko-KR" altLang="en-US" sz="1500" dirty="0" err="1">
                <a:latin typeface="나눔스퀘어라운드 ExtraBold"/>
                <a:ea typeface="나눔스퀘어라운드 ExtraBold"/>
              </a:rPr>
              <a:t>글상자</a:t>
            </a:r>
            <a:r>
              <a:rPr lang="ko-KR" altLang="en-US" sz="1500" dirty="0">
                <a:latin typeface="나눔스퀘어라운드 ExtraBold"/>
                <a:ea typeface="나눔스퀘어라운드 ExtraBold"/>
              </a:rPr>
              <a:t> 만들기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&lt;/legend&gt;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&lt;center&gt;</a:t>
            </a:r>
            <a:r>
              <a:rPr lang="ko-KR" altLang="en-US" sz="1500" dirty="0">
                <a:latin typeface="나눔스퀘어라운드 ExtraBold"/>
                <a:ea typeface="나눔스퀘어라운드 ExtraBold"/>
              </a:rPr>
              <a:t>이 페이지는 </a:t>
            </a:r>
            <a:r>
              <a:rPr lang="ko-KR" altLang="en-US" sz="1500" dirty="0" err="1">
                <a:latin typeface="나눔스퀘어라운드 ExtraBold"/>
                <a:ea typeface="나눔스퀘어라운드 ExtraBold"/>
              </a:rPr>
              <a:t>글상자</a:t>
            </a:r>
            <a:r>
              <a:rPr lang="ko-KR" altLang="en-US" sz="1500" dirty="0">
                <a:latin typeface="나눔스퀘어라운드 ExtraBold"/>
                <a:ea typeface="나눔스퀘어라운드 ExtraBold"/>
              </a:rPr>
              <a:t> 실습 페이지 입니다</a:t>
            </a:r>
            <a:r>
              <a:rPr lang="en-US" altLang="ko-KR" sz="1500" dirty="0" smtClean="0">
                <a:latin typeface="나눔스퀘어라운드 ExtraBold"/>
                <a:ea typeface="나눔스퀘어라운드 ExtraBold"/>
              </a:rPr>
              <a:t>.&lt;/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center&gt;</a:t>
            </a:r>
          </a:p>
          <a:p>
            <a:r>
              <a:rPr lang="en-US" altLang="ko-KR" sz="17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700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fieldset</a:t>
            </a:r>
            <a:r>
              <a:rPr lang="en-US" altLang="ko-KR" sz="17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sz="15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4097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04-3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글상자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제목에 배경 넣기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§"/>
              <a:defRPr lang="ko-KR" altLang="en-US"/>
            </a:pP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legend&gt;</a:t>
            </a:r>
            <a:r>
              <a:rPr lang="ko-KR" altLang="en-US" sz="2000" b="1" dirty="0" smtClean="0"/>
              <a:t>태그 내에서 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img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그림이름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확장명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사용하여 </a:t>
            </a:r>
            <a:endParaRPr lang="en-US" altLang="ko-KR" sz="2000" b="1" dirty="0" smtClean="0"/>
          </a:p>
          <a:p>
            <a:pPr>
              <a:defRPr lang="ko-KR" altLang="en-US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글상자</a:t>
            </a:r>
            <a:r>
              <a:rPr lang="ko-KR" altLang="en-US" sz="2000" b="1" dirty="0" smtClean="0"/>
              <a:t> 제목에 배경 넣을 수 있음</a:t>
            </a: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dirty="0" err="1" smtClean="0">
                <a:latin typeface="+mj-ea"/>
                <a:ea typeface="+mj-ea"/>
                <a:cs typeface="+mj-cs"/>
              </a:rPr>
              <a:t>글상자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9261" y="2974768"/>
            <a:ext cx="5104159" cy="3385542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&lt;html&gt;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&lt;head&gt;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&lt;title&gt;</a:t>
            </a:r>
            <a:r>
              <a:rPr lang="ko-KR" altLang="en-US" sz="1500" dirty="0" err="1">
                <a:latin typeface="나눔스퀘어라운드 ExtraBold"/>
                <a:ea typeface="나눔스퀘어라운드 ExtraBold"/>
              </a:rPr>
              <a:t>글상자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&lt;/title&gt;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&lt;/head&gt;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&lt;body 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skyblue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"&gt;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fieldset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&lt;legend align="center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"&gt;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7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img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17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src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ko-KR" altLang="en-US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카카오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.jpg" width="100"&gt;&lt;/</a:t>
            </a:r>
            <a:r>
              <a:rPr lang="en-US" altLang="ko-KR" sz="17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img</a:t>
            </a:r>
            <a:r>
              <a:rPr lang="en-US" altLang="ko-KR" sz="17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7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legend&gt;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&lt;center</a:t>
            </a:r>
            <a:r>
              <a:rPr lang="en-US" altLang="ko-KR" sz="1500" dirty="0" smtClean="0">
                <a:latin typeface="나눔스퀘어라운드 ExtraBold"/>
                <a:ea typeface="나눔스퀘어라운드 ExtraBold"/>
              </a:rPr>
              <a:t>&gt;</a:t>
            </a:r>
            <a:r>
              <a:rPr lang="ko-KR" altLang="en-US" sz="1500" dirty="0" smtClean="0">
                <a:latin typeface="나눔스퀘어라운드 ExtraBold"/>
                <a:ea typeface="나눔스퀘어라운드 ExtraBold"/>
              </a:rPr>
              <a:t>이 </a:t>
            </a:r>
            <a:r>
              <a:rPr lang="ko-KR" altLang="en-US" sz="1500" dirty="0">
                <a:latin typeface="나눔스퀘어라운드 ExtraBold"/>
                <a:ea typeface="나눔스퀘어라운드 ExtraBold"/>
              </a:rPr>
              <a:t>페이지는 </a:t>
            </a:r>
            <a:r>
              <a:rPr lang="ko-KR" altLang="en-US" sz="1500" dirty="0" err="1">
                <a:latin typeface="나눔스퀘어라운드 ExtraBold"/>
                <a:ea typeface="나눔스퀘어라운드 ExtraBold"/>
              </a:rPr>
              <a:t>글상자</a:t>
            </a:r>
            <a:r>
              <a:rPr lang="ko-KR" altLang="en-US" sz="1500" dirty="0">
                <a:latin typeface="나눔스퀘어라운드 ExtraBold"/>
                <a:ea typeface="나눔스퀘어라운드 ExtraBold"/>
              </a:rPr>
              <a:t> 제목에 이미지를 넣는 실습입니다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.&lt;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&gt;&lt;/center&gt;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500" dirty="0" err="1">
                <a:latin typeface="나눔스퀘어라운드 ExtraBold"/>
                <a:ea typeface="나눔스퀘어라운드 ExtraBold"/>
              </a:rPr>
              <a:t>fieldset</a:t>
            </a:r>
            <a:r>
              <a:rPr lang="en-US" altLang="ko-KR" sz="15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r>
              <a:rPr lang="en-US" altLang="ko-KR" sz="1500" dirty="0"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sz="1500" dirty="0">
              <a:latin typeface="나눔스퀘어라운드 ExtraBold"/>
              <a:ea typeface="나눔스퀘어라운드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5" y="3541762"/>
            <a:ext cx="5821655" cy="22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자동 스크롤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&lt;marquee&gt; ~ </a:t>
            </a:r>
            <a:r>
              <a:rPr lang="en-US" altLang="ko-KR" sz="2000" b="1" dirty="0" smtClean="0"/>
              <a:t>&lt;/marquee&gt;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자동 스크롤을 생성 해주는 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1000" b="1" dirty="0" smtClean="0"/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기본적으로 오른쪽에서 왼쪽으로 스크롤이 이동함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</a:t>
            </a:r>
            <a:r>
              <a:rPr lang="en-US" altLang="ko-KR" sz="2000" b="1" dirty="0" smtClean="0"/>
              <a:t>marquee </a:t>
            </a:r>
            <a:r>
              <a:rPr lang="en-US" altLang="ko-KR" sz="2000" b="1" dirty="0" err="1" smtClean="0"/>
              <a:t>bgcolor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색상명</a:t>
            </a:r>
            <a:r>
              <a:rPr lang="en-US" altLang="ko-KR" sz="2000" b="1" dirty="0" smtClean="0"/>
              <a:t>”&gt; </a:t>
            </a:r>
            <a:r>
              <a:rPr lang="en-US" altLang="ko-KR" sz="2000" b="1" dirty="0"/>
              <a:t>~ &lt;/marquee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자동 </a:t>
            </a:r>
            <a:r>
              <a:rPr lang="ko-KR" altLang="en-US" sz="2000" b="1" dirty="0" smtClean="0"/>
              <a:t>스크롤 내에 배경색 지정 가능</a:t>
            </a:r>
            <a:endParaRPr lang="en-US" altLang="ko-KR" sz="2000" dirty="0"/>
          </a:p>
          <a:p>
            <a:pPr>
              <a:defRPr lang="ko-KR" altLang="en-US"/>
            </a:pPr>
            <a:endParaRPr lang="ko-KR" altLang="en-US" sz="2000" b="0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&lt;marquee&gt; </a:t>
            </a:r>
            <a:r>
              <a:rPr lang="ko-KR" altLang="en-US" sz="2000" b="1" dirty="0" smtClean="0"/>
              <a:t>태그 내에서 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img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그림이름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확장명</a:t>
            </a:r>
            <a:r>
              <a:rPr lang="en-US" altLang="ko-KR" sz="2000" b="1" dirty="0" smtClean="0"/>
              <a:t>＂&gt;</a:t>
            </a:r>
            <a:r>
              <a:rPr lang="ko-KR" altLang="en-US" sz="2000" b="1" dirty="0" smtClean="0"/>
              <a:t>을 사용하면 </a:t>
            </a:r>
            <a:endParaRPr lang="en-US" altLang="ko-KR" sz="2000" b="1" dirty="0" smtClean="0"/>
          </a:p>
          <a:p>
            <a:pPr>
              <a:defRPr lang="ko-KR" altLang="en-US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자동 스크롤 내 이미지가 삽입됨</a:t>
            </a:r>
            <a:endParaRPr lang="ko-KR" altLang="en-US" sz="2000" b="0" dirty="0"/>
          </a:p>
          <a:p>
            <a:pPr>
              <a:defRPr lang="ko-KR" altLang="en-US"/>
            </a:pPr>
            <a:endParaRPr lang="ko-KR" altLang="en-US" b="0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8072" b="28022"/>
          <a:stretch/>
        </p:blipFill>
        <p:spPr>
          <a:xfrm>
            <a:off x="1466358" y="4665468"/>
            <a:ext cx="3841092" cy="21121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7694" b="18270"/>
          <a:stretch/>
        </p:blipFill>
        <p:spPr>
          <a:xfrm>
            <a:off x="6637446" y="4481206"/>
            <a:ext cx="3515547" cy="22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자동 스크롤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</a:t>
            </a:r>
            <a:r>
              <a:rPr lang="en-US" altLang="ko-KR" sz="2000" b="1" dirty="0" smtClean="0"/>
              <a:t>marquee </a:t>
            </a:r>
            <a:r>
              <a:rPr lang="en-US" altLang="ko-KR" sz="2000" b="1" dirty="0" err="1" smtClean="0"/>
              <a:t>bgcolor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색상명</a:t>
            </a:r>
            <a:r>
              <a:rPr lang="en-US" altLang="ko-KR" sz="2000" b="1" dirty="0" smtClean="0"/>
              <a:t>” width=“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“ height=“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&lt;/marquee&gt;</a:t>
            </a:r>
          </a:p>
          <a:p>
            <a:pPr>
              <a:defRPr lang="ko-KR" altLang="en-US"/>
            </a:pP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bgcolor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자동스크롤의 배경색을 지정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width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자동 스크롤의 가로 크기를 지정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height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자동 스크롤의 세로 크기를 지정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ko-KR" altLang="en-US" b="0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62" t="20175" r="4051" b="14677"/>
          <a:stretch/>
        </p:blipFill>
        <p:spPr>
          <a:xfrm>
            <a:off x="916278" y="4075609"/>
            <a:ext cx="5265682" cy="1774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9565" y="3947415"/>
            <a:ext cx="5175749" cy="2031325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&lt;html&gt;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&lt;head&gt;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&lt;title&gt;</a:t>
            </a:r>
            <a:r>
              <a:rPr lang="ko-KR" altLang="en-US" sz="1200" dirty="0" err="1">
                <a:latin typeface="나눔스퀘어라운드 ExtraBold"/>
                <a:ea typeface="나눔스퀘어라운드 ExtraBold"/>
              </a:rPr>
              <a:t>자동스크롤</a:t>
            </a:r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&lt;/title&gt;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&lt;/head&gt;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&lt;body </a:t>
            </a:r>
            <a:r>
              <a:rPr lang="en-US" altLang="ko-KR" sz="1200" dirty="0" err="1"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200" dirty="0"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200" dirty="0" err="1">
                <a:latin typeface="나눔스퀘어라운드 ExtraBold"/>
                <a:ea typeface="나눔스퀘어라운드 ExtraBold"/>
              </a:rPr>
              <a:t>skyblue</a:t>
            </a:r>
            <a:r>
              <a:rPr lang="en-US" altLang="ko-KR" sz="1200" dirty="0">
                <a:latin typeface="나눔스퀘어라운드 ExtraBold"/>
                <a:ea typeface="나눔스퀘어라운드 ExtraBold"/>
              </a:rPr>
              <a:t>"&gt;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&lt;marquee </a:t>
            </a:r>
            <a:r>
              <a:rPr lang="en-US" altLang="ko-KR" sz="14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="yellow" width="500" height="100"&gt;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텍스트가 오른쪽에서 왼쪽으로 스크롤 되면서 보여집니다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.&lt;/marquee&gt;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r>
              <a:rPr lang="en-US" altLang="ko-KR" sz="1200" dirty="0"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sz="1200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4082145" y="4991640"/>
            <a:ext cx="925286" cy="4838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2964826" y="4991640"/>
            <a:ext cx="925286" cy="4838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1847507" y="4991640"/>
            <a:ext cx="925286" cy="4838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자동 스크롤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</a:t>
            </a:r>
            <a:r>
              <a:rPr lang="en-US" altLang="ko-KR" sz="2000" b="1" dirty="0" smtClean="0"/>
              <a:t>marquee </a:t>
            </a:r>
            <a:r>
              <a:rPr lang="en-US" altLang="ko-KR" sz="2000" b="1" dirty="0" err="1" smtClean="0"/>
              <a:t>bgcolor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색상명</a:t>
            </a:r>
            <a:r>
              <a:rPr lang="en-US" altLang="ko-KR" sz="2000" b="1" dirty="0" smtClean="0"/>
              <a:t>” </a:t>
            </a:r>
            <a:r>
              <a:rPr lang="en-US" altLang="ko-KR" sz="2000" b="1" dirty="0" err="1" smtClean="0"/>
              <a:t>hspace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 </a:t>
            </a:r>
            <a:r>
              <a:rPr lang="en-US" altLang="ko-KR" sz="2000" b="1" dirty="0" err="1" smtClean="0"/>
              <a:t>vspace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 ~ &lt;/marquee&gt;</a:t>
            </a:r>
          </a:p>
          <a:p>
            <a:pPr>
              <a:defRPr lang="ko-KR" altLang="en-US"/>
            </a:pP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bgcolor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자동스크롤의 배경색을 지정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hspace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좌우 여백 지정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vspace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상하 여백 지정</a:t>
            </a:r>
            <a:endParaRPr lang="en-US" altLang="ko-KR" sz="2000" b="0" dirty="0" smtClean="0"/>
          </a:p>
          <a:p>
            <a:pPr>
              <a:defRPr lang="ko-KR" altLang="en-US"/>
            </a:pPr>
            <a:endParaRPr lang="ko-KR" altLang="en-US" b="0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3" t="13599" r="10667" b="14873"/>
          <a:stretch/>
        </p:blipFill>
        <p:spPr>
          <a:xfrm>
            <a:off x="830476" y="3619028"/>
            <a:ext cx="4855622" cy="2956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2524" y="3743249"/>
            <a:ext cx="5560179" cy="2708434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&lt;html&gt;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&lt;head&gt;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&lt;title&gt;</a:t>
            </a:r>
            <a:r>
              <a:rPr lang="ko-KR" altLang="en-US" sz="1400" dirty="0" err="1">
                <a:latin typeface="나눔스퀘어라운드 ExtraBold"/>
                <a:ea typeface="나눔스퀘어라운드 ExtraBold"/>
              </a:rPr>
              <a:t>자동스크롤</a:t>
            </a:r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&lt;/title&gt;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&lt;/head&gt;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&lt;body </a:t>
            </a:r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400" dirty="0"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skyblue</a:t>
            </a:r>
            <a:r>
              <a:rPr lang="en-US" altLang="ko-KR" sz="1400" dirty="0">
                <a:latin typeface="나눔스퀘어라운드 ExtraBold"/>
                <a:ea typeface="나눔스퀘어라운드 ExtraBold"/>
              </a:rPr>
              <a:t>"&gt;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&lt;marquee </a:t>
            </a:r>
            <a:r>
              <a:rPr lang="en-US" altLang="ko-KR" sz="15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bgcolor</a:t>
            </a:r>
            <a:r>
              <a:rPr lang="en-US" altLang="ko-KR" sz="15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</a:t>
            </a:r>
            <a:r>
              <a:rPr lang="en-US" altLang="ko-KR" sz="15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yellowgreen</a:t>
            </a:r>
            <a:endParaRPr lang="en-US" altLang="ko-KR" sz="1500" b="1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              width=400 height=200 </a:t>
            </a:r>
            <a:r>
              <a:rPr lang="en-US" altLang="ko-KR" sz="15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vspace</a:t>
            </a:r>
            <a:r>
              <a:rPr lang="en-US" altLang="ko-KR" sz="15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=50 </a:t>
            </a:r>
            <a:r>
              <a:rPr lang="en-US" altLang="ko-KR" sz="15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hspace</a:t>
            </a:r>
            <a:r>
              <a:rPr lang="en-US" altLang="ko-KR" sz="15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=100</a:t>
            </a:r>
            <a:r>
              <a:rPr lang="en-US" altLang="ko-KR" sz="1500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400" dirty="0" smtClean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400" dirty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400" dirty="0">
                <a:latin typeface="나눔스퀘어라운드 ExtraBold"/>
                <a:ea typeface="나눔스퀘어라운드 ExtraBold"/>
              </a:rPr>
              <a:t>&gt;</a:t>
            </a:r>
          </a:p>
          <a:p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vspace</a:t>
            </a:r>
            <a:r>
              <a:rPr lang="ko-KR" altLang="en-US" sz="1400" dirty="0">
                <a:latin typeface="나눔스퀘어라운드 ExtraBold"/>
                <a:ea typeface="나눔스퀘어라운드 ExtraBold"/>
              </a:rPr>
              <a:t>와 </a:t>
            </a:r>
            <a:r>
              <a:rPr lang="en-US" altLang="ko-KR" sz="1400" dirty="0" err="1">
                <a:latin typeface="나눔스퀘어라운드 ExtraBold"/>
                <a:ea typeface="나눔스퀘어라운드 ExtraBold"/>
              </a:rPr>
              <a:t>hspace</a:t>
            </a:r>
            <a:r>
              <a:rPr lang="ko-KR" altLang="en-US" sz="1400" dirty="0">
                <a:latin typeface="나눔스퀘어라운드 ExtraBold"/>
                <a:ea typeface="나눔스퀘어라운드 ExtraBold"/>
              </a:rPr>
              <a:t>의 </a:t>
            </a:r>
            <a:r>
              <a:rPr lang="ko-KR" altLang="en-US" sz="1400" dirty="0" err="1">
                <a:latin typeface="나눔스퀘어라운드 ExtraBold"/>
                <a:ea typeface="나눔스퀘어라운드 ExtraBold"/>
              </a:rPr>
              <a:t>활용입니다아아아</a:t>
            </a:r>
            <a:endParaRPr lang="ko-KR" altLang="en-US" sz="1400" dirty="0">
              <a:latin typeface="나눔스퀘어라운드 ExtraBold"/>
              <a:ea typeface="나눔스퀘어라운드 ExtraBold"/>
            </a:endParaRP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&lt;/marquee&gt;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&lt;/body&gt;</a:t>
            </a:r>
          </a:p>
          <a:p>
            <a:r>
              <a:rPr lang="en-US" altLang="ko-KR" sz="1400" dirty="0"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sz="1400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206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7"/>
            <a:ext cx="11524301" cy="332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자동 스크롤</a:t>
            </a:r>
            <a:endParaRPr lang="ko-KR" altLang="en-US" dirty="0"/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</a:t>
            </a:r>
            <a:r>
              <a:rPr lang="en-US" altLang="ko-KR" sz="2000" b="1" dirty="0" smtClean="0"/>
              <a:t>marquee </a:t>
            </a:r>
            <a:r>
              <a:rPr lang="en-US" altLang="ko-KR" sz="2000" b="1" dirty="0" err="1" smtClean="0"/>
              <a:t>scrolldelay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”&gt;~ &lt;/marquee&gt;</a:t>
            </a:r>
            <a:r>
              <a:rPr lang="ko-KR" altLang="en-US" sz="2000" b="1" dirty="0" smtClean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☞ </a:t>
            </a:r>
            <a:r>
              <a:rPr lang="en-US" altLang="ko-KR" sz="1600" b="1" dirty="0" err="1">
                <a:solidFill>
                  <a:srgbClr val="FF0000"/>
                </a:solidFill>
              </a:rPr>
              <a:t>scrolldelay</a:t>
            </a:r>
            <a:r>
              <a:rPr lang="en-US" altLang="ko-KR" sz="1600" b="1" dirty="0">
                <a:solidFill>
                  <a:srgbClr val="FF0000"/>
                </a:solidFill>
              </a:rPr>
              <a:t> : </a:t>
            </a:r>
            <a:r>
              <a:rPr lang="ko-KR" altLang="en-US" sz="1600" b="1" dirty="0">
                <a:solidFill>
                  <a:srgbClr val="FF0000"/>
                </a:solidFill>
              </a:rPr>
              <a:t>스크롤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이동 속도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1/1000</a:t>
            </a:r>
            <a:r>
              <a:rPr lang="ko-KR" altLang="en-US" sz="1600" b="1" dirty="0">
                <a:solidFill>
                  <a:srgbClr val="FF0000"/>
                </a:solidFill>
              </a:rPr>
              <a:t>초 단위로 지정하는데 숫자가 커지면 스크롤 속도 </a:t>
            </a:r>
            <a:r>
              <a:rPr lang="ko-KR" altLang="en-US" sz="1600" b="1" dirty="0" err="1">
                <a:solidFill>
                  <a:srgbClr val="FF0000"/>
                </a:solidFill>
              </a:rPr>
              <a:t>느려짐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&lt;marquee </a:t>
            </a:r>
            <a:r>
              <a:rPr lang="en-US" altLang="ko-KR" sz="2000" b="1" dirty="0" err="1" smtClean="0"/>
              <a:t>scrollamount</a:t>
            </a:r>
            <a:r>
              <a:rPr lang="en-US" altLang="ko-KR" sz="2000" b="1" dirty="0" smtClean="0"/>
              <a:t>=“</a:t>
            </a:r>
            <a:r>
              <a:rPr lang="ko-KR" altLang="en-US" sz="2000" b="1" dirty="0"/>
              <a:t>숫자</a:t>
            </a:r>
            <a:r>
              <a:rPr lang="en-US" altLang="ko-KR" sz="2000" b="1" dirty="0"/>
              <a:t>”&gt;~ &lt;/marquee&gt;</a:t>
            </a:r>
            <a:r>
              <a:rPr lang="ko-KR" altLang="en-US" sz="20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err="1">
                <a:solidFill>
                  <a:srgbClr val="FF0000"/>
                </a:solidFill>
              </a:rPr>
              <a:t>scrollamount</a:t>
            </a:r>
            <a:r>
              <a:rPr lang="en-US" altLang="ko-KR" sz="1600" b="1" dirty="0">
                <a:solidFill>
                  <a:srgbClr val="FF0000"/>
                </a:solidFill>
              </a:rPr>
              <a:t> : </a:t>
            </a:r>
            <a:r>
              <a:rPr lang="ko-KR" altLang="en-US" sz="1600" b="1" dirty="0">
                <a:solidFill>
                  <a:srgbClr val="FF0000"/>
                </a:solidFill>
              </a:rPr>
              <a:t>스크롤되는 픽셀 수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숫자가 커지면 스크롤 속도 </a:t>
            </a:r>
            <a:r>
              <a:rPr lang="ko-KR" altLang="en-US" sz="1600" b="1" dirty="0" err="1">
                <a:solidFill>
                  <a:srgbClr val="FF0000"/>
                </a:solidFill>
              </a:rPr>
              <a:t>빨라짐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&lt;marquee </a:t>
            </a:r>
            <a:r>
              <a:rPr lang="en-US" altLang="ko-KR" sz="2000" b="1" dirty="0" smtClean="0"/>
              <a:t>behavior=“</a:t>
            </a:r>
            <a:r>
              <a:rPr lang="ko-KR" altLang="en-US" sz="2000" b="1" dirty="0" smtClean="0"/>
              <a:t>방법</a:t>
            </a:r>
            <a:r>
              <a:rPr lang="en-US" altLang="ko-KR" sz="2000" b="1" dirty="0" smtClean="0"/>
              <a:t>”&gt;~ </a:t>
            </a:r>
            <a:r>
              <a:rPr lang="en-US" altLang="ko-KR" sz="2000" b="1" dirty="0"/>
              <a:t>&lt;/marquee&gt;</a:t>
            </a:r>
            <a:r>
              <a:rPr lang="ko-KR" altLang="en-US" sz="20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방법 </a:t>
            </a:r>
            <a:r>
              <a:rPr lang="en-US" altLang="ko-KR" sz="1600" b="1" dirty="0">
                <a:solidFill>
                  <a:srgbClr val="FF0000"/>
                </a:solidFill>
              </a:rPr>
              <a:t>(alternate - </a:t>
            </a:r>
            <a:r>
              <a:rPr lang="ko-KR" altLang="en-US" sz="1600" b="1" dirty="0">
                <a:solidFill>
                  <a:srgbClr val="FF0000"/>
                </a:solidFill>
              </a:rPr>
              <a:t>정해진 범위 안에서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좌우 왕복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   slide </a:t>
            </a:r>
            <a:r>
              <a:rPr lang="en-US" altLang="ko-KR" sz="1600" b="1" dirty="0">
                <a:solidFill>
                  <a:srgbClr val="FF0000"/>
                </a:solidFill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</a:rPr>
              <a:t>한쪽 끝에 다다르면 스크롤이 멈춤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                  scroll </a:t>
            </a:r>
            <a:r>
              <a:rPr lang="en-US" altLang="ko-KR" sz="1600" b="1" dirty="0">
                <a:solidFill>
                  <a:srgbClr val="FF0000"/>
                </a:solidFill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</a:rPr>
              <a:t>스크롤 반복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기본값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&lt;marquee </a:t>
            </a:r>
            <a:r>
              <a:rPr lang="en-US" altLang="ko-KR" sz="2000" b="1" dirty="0" smtClean="0"/>
              <a:t>direction=“</a:t>
            </a:r>
            <a:r>
              <a:rPr lang="ko-KR" altLang="en-US" sz="2000" b="1" dirty="0" smtClean="0"/>
              <a:t>방향</a:t>
            </a:r>
            <a:r>
              <a:rPr lang="en-US" altLang="ko-KR" sz="2000" b="1" dirty="0" smtClean="0"/>
              <a:t>”&gt;~ </a:t>
            </a:r>
            <a:r>
              <a:rPr lang="en-US" altLang="ko-KR" sz="2000" b="1" dirty="0"/>
              <a:t>&lt;/marquee&gt;</a:t>
            </a:r>
            <a:r>
              <a:rPr lang="ko-KR" altLang="en-US" sz="20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방향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(left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왼쪽으로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right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오른쪽으로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up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위로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   down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아래로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pPr>
              <a:defRPr lang="ko-KR" altLang="en-US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/>
              <a:t>&lt;marquee </a:t>
            </a:r>
            <a:r>
              <a:rPr lang="en-US" altLang="ko-KR" sz="2000" b="1" dirty="0" smtClean="0"/>
              <a:t>loop=“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”&gt;~ </a:t>
            </a:r>
            <a:r>
              <a:rPr lang="en-US" altLang="ko-KR" sz="2000" b="1" dirty="0"/>
              <a:t>&lt;/marquee&gt;</a:t>
            </a:r>
            <a:r>
              <a:rPr lang="ko-KR" altLang="en-US" sz="20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	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</a:rPr>
              <a:t>	☞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loop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스크롤 반복 횟수 지정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01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자동 스크롤 실습</a:t>
            </a:r>
            <a:endParaRPr lang="en-US" altLang="ko-KR" sz="3000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b="0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491" b="25133"/>
          <a:stretch/>
        </p:blipFill>
        <p:spPr>
          <a:xfrm>
            <a:off x="649904" y="2059747"/>
            <a:ext cx="10925152" cy="44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자동 스크롤 실습</a:t>
            </a:r>
            <a:endParaRPr lang="en-US" altLang="ko-KR" sz="3000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  <a:defRPr lang="ko-KR" altLang="en-US"/>
            </a:pPr>
            <a:r>
              <a:rPr lang="ko-KR" altLang="en-US" sz="2000" b="0" dirty="0" smtClean="0">
                <a:hlinkClick r:id="rId2"/>
              </a:rPr>
              <a:t>실습 전 참고</a:t>
            </a:r>
            <a:r>
              <a:rPr lang="en-US" altLang="ko-KR" sz="2000" b="0" dirty="0" smtClean="0">
                <a:hlinkClick r:id="rId2"/>
              </a:rPr>
              <a:t>(</a:t>
            </a:r>
            <a:r>
              <a:rPr lang="en-US" altLang="ko-KR" sz="2000" dirty="0" smtClean="0">
                <a:hlinkClick r:id="rId2"/>
              </a:rPr>
              <a:t>marquee </a:t>
            </a:r>
            <a:r>
              <a:rPr lang="ko-KR" altLang="en-US" sz="2000" dirty="0" smtClean="0">
                <a:hlinkClick r:id="rId2"/>
              </a:rPr>
              <a:t>태그에 대한 속성들</a:t>
            </a:r>
            <a:r>
              <a:rPr lang="en-US" altLang="ko-KR" sz="2000" b="0" dirty="0" smtClean="0">
                <a:hlinkClick r:id="rId2"/>
              </a:rPr>
              <a:t>)</a:t>
            </a: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 marL="342900" indent="-342900">
              <a:buFont typeface="Wingdings" panose="05000000000000000000" pitchFamily="2" charset="2"/>
              <a:buChar char="Ø"/>
              <a:defRPr lang="ko-KR" altLang="en-US"/>
            </a:pPr>
            <a:r>
              <a:rPr lang="en-US" altLang="ko-KR" sz="2000" dirty="0" smtClean="0">
                <a:hlinkClick r:id="rId3" action="ppaction://hlinkfile"/>
              </a:rPr>
              <a:t>&lt;marquee direction="</a:t>
            </a:r>
            <a:r>
              <a:rPr lang="ko-KR" altLang="en-US" sz="2000" dirty="0" smtClean="0">
                <a:hlinkClick r:id="rId3" action="ppaction://hlinkfile"/>
              </a:rPr>
              <a:t>방향</a:t>
            </a:r>
            <a:r>
              <a:rPr lang="en-US" altLang="ko-KR" sz="2000" dirty="0" smtClean="0">
                <a:hlinkClick r:id="rId3" action="ppaction://hlinkfile"/>
              </a:rPr>
              <a:t>"&gt; </a:t>
            </a:r>
            <a:r>
              <a:rPr lang="ko-KR" altLang="en-US" sz="2000" dirty="0" smtClean="0">
                <a:hlinkClick r:id="rId3" action="ppaction://hlinkfile"/>
              </a:rPr>
              <a:t>태그 실습</a:t>
            </a:r>
            <a:endParaRPr lang="en-US" altLang="ko-KR" sz="2000" dirty="0"/>
          </a:p>
          <a:p>
            <a:pPr>
              <a:defRPr lang="ko-KR" altLang="en-US"/>
            </a:pP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  <a:defRPr lang="ko-KR" altLang="en-US"/>
            </a:pPr>
            <a:r>
              <a:rPr lang="en-US" altLang="ko-KR" sz="2000" b="0" dirty="0" smtClean="0">
                <a:hlinkClick r:id="rId4" action="ppaction://hlinkfile"/>
              </a:rPr>
              <a:t>&lt;marquee behavior=“</a:t>
            </a:r>
            <a:r>
              <a:rPr lang="ko-KR" altLang="en-US" sz="2000" b="0" dirty="0" smtClean="0">
                <a:hlinkClick r:id="rId4" action="ppaction://hlinkfile"/>
              </a:rPr>
              <a:t>방법</a:t>
            </a:r>
            <a:r>
              <a:rPr lang="en-US" altLang="ko-KR" sz="2000" b="0" dirty="0" smtClean="0">
                <a:hlinkClick r:id="rId4" action="ppaction://hlinkfile"/>
              </a:rPr>
              <a:t>”  </a:t>
            </a:r>
            <a:r>
              <a:rPr lang="en-US" altLang="ko-KR" sz="2000" dirty="0" smtClean="0">
                <a:hlinkClick r:id="rId4" action="ppaction://hlinkfile"/>
              </a:rPr>
              <a:t>loop=“</a:t>
            </a:r>
            <a:r>
              <a:rPr lang="ko-KR" altLang="en-US" sz="2000" dirty="0" smtClean="0">
                <a:hlinkClick r:id="rId4" action="ppaction://hlinkfile"/>
              </a:rPr>
              <a:t>숫자</a:t>
            </a:r>
            <a:r>
              <a:rPr lang="en-US" altLang="ko-KR" sz="2000" dirty="0" smtClean="0">
                <a:hlinkClick r:id="rId4" action="ppaction://hlinkfile"/>
              </a:rPr>
              <a:t>”</a:t>
            </a:r>
            <a:r>
              <a:rPr lang="en-US" altLang="ko-KR" sz="2000" b="0" dirty="0" smtClean="0">
                <a:hlinkClick r:id="rId4" action="ppaction://hlinkfile"/>
              </a:rPr>
              <a:t>&gt; </a:t>
            </a:r>
            <a:r>
              <a:rPr lang="ko-KR" altLang="en-US" sz="2000" b="0" dirty="0" smtClean="0">
                <a:hlinkClick r:id="rId4" action="ppaction://hlinkfile"/>
              </a:rPr>
              <a:t>태그 실습</a:t>
            </a:r>
            <a:endParaRPr lang="en-US" altLang="ko-KR" sz="2000" b="0" dirty="0" smtClean="0"/>
          </a:p>
          <a:p>
            <a:pPr>
              <a:defRPr lang="ko-KR" altLang="en-US"/>
            </a:pPr>
            <a:endParaRPr lang="en-US" altLang="ko-KR" sz="2000" b="0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자동 스크롤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53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251" r="4231" b="2773"/>
          <a:stretch/>
        </p:blipFill>
        <p:spPr>
          <a:xfrm>
            <a:off x="649904" y="1021029"/>
            <a:ext cx="10818033" cy="562771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8287789" y="2402378"/>
            <a:ext cx="332509" cy="39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0244051" y="2402378"/>
            <a:ext cx="332509" cy="39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>
            <a:off x="9245138" y="2385752"/>
            <a:ext cx="374072" cy="3990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418" r="3460" b="6096"/>
          <a:stretch/>
        </p:blipFill>
        <p:spPr>
          <a:xfrm>
            <a:off x="649904" y="990273"/>
            <a:ext cx="10913181" cy="5493654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2951018" y="3640973"/>
            <a:ext cx="340822" cy="55695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>
            <a:off x="2951018" y="4443150"/>
            <a:ext cx="340822" cy="55695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>
            <a:off x="2951018" y="5245327"/>
            <a:ext cx="340822" cy="55695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br</a:t>
            </a:r>
            <a:r>
              <a:rPr lang="ko-KR" altLang="en-US" b="1" dirty="0"/>
              <a:t>&gt;</a:t>
            </a:r>
            <a:r>
              <a:rPr lang="ko-KR" altLang="en-US" b="0" dirty="0"/>
              <a:t> : (강제)줄 바꿀 위치에 사용, 닫는 태그가 없음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en-US" altLang="ko-KR" b="1" dirty="0"/>
              <a:t> ~ </a:t>
            </a:r>
            <a:r>
              <a:rPr lang="ko-KR" altLang="en-US" b="1" dirty="0"/>
              <a:t>&lt;</a:t>
            </a:r>
            <a:r>
              <a:rPr lang="en-US" altLang="ko-KR" b="1" dirty="0"/>
              <a:t>/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ko-KR" altLang="en-US" b="0" dirty="0"/>
              <a:t> : 줄 바꿈 금지 태그(긴 문장이나 텍스트를 창 크기에 따라 자동 </a:t>
            </a:r>
            <a:r>
              <a:rPr lang="ko-KR" altLang="en-US" b="0" dirty="0" err="1"/>
              <a:t>줄바꿈</a:t>
            </a:r>
            <a:r>
              <a:rPr lang="ko-KR" altLang="en-US" b="0" dirty="0"/>
              <a:t> 되지 않게 함)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/>
              <a:t>h1</a:t>
            </a:r>
            <a:r>
              <a:rPr lang="ko-KR" altLang="en-US" b="1" dirty="0"/>
              <a:t>&gt;</a:t>
            </a:r>
            <a:r>
              <a:rPr lang="ko-KR" altLang="en-US" b="0" dirty="0"/>
              <a:t> 제목</a:t>
            </a:r>
            <a:r>
              <a:rPr lang="en-US" altLang="ko-KR" b="0" dirty="0"/>
              <a:t> </a:t>
            </a:r>
            <a:r>
              <a:rPr lang="en-US" altLang="ko-KR" b="1" dirty="0"/>
              <a:t>&lt;/</a:t>
            </a:r>
            <a:r>
              <a:rPr lang="en-US" altLang="ko-KR" b="1" dirty="0" err="1"/>
              <a:t>h</a:t>
            </a:r>
            <a:r>
              <a:rPr lang="en-US" altLang="ko-KR" b="1" i="1" dirty="0" err="1"/>
              <a:t>n</a:t>
            </a:r>
            <a:r>
              <a:rPr lang="en-US" altLang="ko-KR" b="1" dirty="0"/>
              <a:t>&gt;</a:t>
            </a:r>
            <a:r>
              <a:rPr lang="ko-KR" altLang="en-US" b="0" dirty="0"/>
              <a:t> : 각 웹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영역에서 제목을 표시할 때 사용하는 태그</a:t>
            </a:r>
          </a:p>
          <a:p>
            <a:pPr>
              <a:defRPr lang="ko-KR" altLang="en-US"/>
            </a:pPr>
            <a:r>
              <a:rPr lang="ko-KR" altLang="en-US" sz="1000" b="0" dirty="0"/>
              <a:t>    </a:t>
            </a:r>
          </a:p>
          <a:p>
            <a:pPr>
              <a:defRPr lang="ko-KR" altLang="en-US"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☞ </a:t>
            </a:r>
            <a:r>
              <a:rPr lang="en-US" altLang="ko-KR" sz="1600" b="0" dirty="0"/>
              <a:t>h1 &gt; h2 &gt; h3 &gt; h4 &gt; h5 &gt; h6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&lt;font&gt; ~ &lt;/font&gt;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폰트에 속성을 부여한다는 시작을 알린다.</a:t>
            </a:r>
          </a:p>
          <a:p>
            <a:pPr>
              <a:defRPr lang="ko-KR" altLang="en-US"/>
            </a:pPr>
            <a:endParaRPr lang="en-US" altLang="ko-KR" i="1" dirty="0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&lt;a </a:t>
            </a:r>
            <a:r>
              <a:rPr lang="en-US" altLang="ko-KR" b="1" dirty="0" err="1"/>
              <a:t>href</a:t>
            </a:r>
            <a:r>
              <a:rPr lang="en-US" altLang="ko-KR" b="1" dirty="0"/>
              <a:t>=</a:t>
            </a:r>
            <a:r>
              <a:rPr lang="ko-KR" altLang="en-US" b="1" dirty="0"/>
              <a:t>" "</a:t>
            </a:r>
            <a:r>
              <a:rPr lang="en-US" altLang="ko-KR" b="1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객체에 하이퍼링크 속성을 부여하며 클릭 시 정의된 주소로 페이지가 이동함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태그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table</a:t>
            </a:r>
            <a:r>
              <a:rPr lang="ko-KR" altLang="en-US" sz="2000" b="1" dirty="0" smtClean="0"/>
              <a:t>&gt; </a:t>
            </a:r>
            <a:r>
              <a:rPr lang="en-US" altLang="ko-KR" sz="2000" b="1" dirty="0" smtClean="0"/>
              <a:t>~ &lt;/table&gt;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테이블을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생성함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err="1" smtClean="0"/>
              <a:t>th</a:t>
            </a:r>
            <a:r>
              <a:rPr lang="en-US" altLang="ko-KR" sz="2000" b="1" dirty="0" smtClean="0"/>
              <a:t>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</a:t>
            </a:r>
            <a:r>
              <a:rPr lang="en-US" altLang="ko-KR" sz="2000" b="1" dirty="0" err="1" smtClean="0"/>
              <a:t>th</a:t>
            </a:r>
            <a:r>
              <a:rPr lang="en-US" altLang="ko-KR" sz="2000" b="1" dirty="0" smtClean="0"/>
              <a:t>&gt; </a:t>
            </a:r>
            <a:r>
              <a:rPr lang="en-US" altLang="ko-KR" sz="2000" b="1" dirty="0"/>
              <a:t>: </a:t>
            </a:r>
            <a:r>
              <a:rPr lang="ko-KR" altLang="en-US" sz="2000" b="1" dirty="0" smtClean="0"/>
              <a:t>테이블의 헤더부분을 만드는 태그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제목 부분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가운데 정렬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진하게 나타냄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defRPr lang="ko-KR" altLang="en-US"/>
            </a:pPr>
            <a:endParaRPr lang="en-US" altLang="ko-KR" sz="2500" b="1" dirty="0"/>
          </a:p>
          <a:p>
            <a:pPr>
              <a:defRPr lang="ko-KR" altLang="en-US"/>
            </a:pPr>
            <a:r>
              <a:rPr lang="ko-KR" altLang="en-US" sz="2000" b="1" dirty="0" smtClean="0"/>
              <a:t>✓ &lt;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 ~ &lt;/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smtClean="0"/>
              <a:t>테이블의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행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만드는 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smtClean="0"/>
              <a:t>td&gt; </a:t>
            </a:r>
            <a:r>
              <a:rPr lang="en-US" altLang="ko-KR" sz="2000" b="1" dirty="0"/>
              <a:t>~ </a:t>
            </a:r>
            <a:r>
              <a:rPr lang="en-US" altLang="ko-KR" sz="2000" b="1" dirty="0" smtClean="0"/>
              <a:t>&lt;/td&gt;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테이블의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열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만드는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 err="1"/>
              <a:t>rowspan</a:t>
            </a:r>
            <a:r>
              <a:rPr lang="en-US" altLang="ko-KR" sz="2000" b="1" dirty="0"/>
              <a:t>&gt; : </a:t>
            </a:r>
            <a:r>
              <a:rPr lang="ko-KR" altLang="en-US" sz="2300" b="1" dirty="0">
                <a:solidFill>
                  <a:srgbClr val="FF0000"/>
                </a:solidFill>
              </a:rPr>
              <a:t>행</a:t>
            </a:r>
            <a:r>
              <a:rPr lang="ko-KR" altLang="en-US" sz="2000" b="1" dirty="0"/>
              <a:t> 합치기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세로 합병</a:t>
            </a:r>
            <a:r>
              <a:rPr lang="en-US" altLang="ko-KR" sz="2000" b="1" dirty="0"/>
              <a:t>)</a:t>
            </a:r>
            <a:endParaRPr lang="en-US" altLang="ko-KR" sz="2000" dirty="0"/>
          </a:p>
          <a:p>
            <a:pPr>
              <a:defRPr lang="ko-KR" altLang="en-US"/>
            </a:pPr>
            <a:endParaRPr lang="en-US" altLang="ko-KR" sz="25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err="1" smtClean="0"/>
              <a:t>colspan</a:t>
            </a:r>
            <a:r>
              <a:rPr lang="en-US" altLang="ko-KR" sz="2000" b="1" dirty="0" smtClean="0"/>
              <a:t>&gt; :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열</a:t>
            </a:r>
            <a:r>
              <a:rPr lang="ko-KR" altLang="en-US" sz="2000" b="1" dirty="0" smtClean="0"/>
              <a:t> 합치기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가로 합병</a:t>
            </a:r>
            <a:r>
              <a:rPr lang="en-US" altLang="ko-KR" sz="2000" b="1" dirty="0" smtClean="0"/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기본 속성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table border=“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 </a:t>
            </a:r>
            <a:r>
              <a:rPr lang="en-US" altLang="ko-KR" sz="2000" b="1" dirty="0" err="1" smtClean="0"/>
              <a:t>bordercolor</a:t>
            </a:r>
            <a:r>
              <a:rPr lang="en-US" altLang="ko-KR" sz="2000" b="1" dirty="0" smtClean="0"/>
              <a:t>=“</a:t>
            </a:r>
            <a:r>
              <a:rPr lang="ko-KR" altLang="en-US" sz="2000" b="1" dirty="0" err="1" smtClean="0"/>
              <a:t>색상명</a:t>
            </a:r>
            <a:r>
              <a:rPr lang="en-US" altLang="ko-KR" sz="2000" b="1" dirty="0" smtClean="0"/>
              <a:t>” align=“</a:t>
            </a:r>
            <a:r>
              <a:rPr lang="ko-KR" altLang="en-US" sz="2000" b="1" dirty="0" smtClean="0"/>
              <a:t>방향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&gt; </a:t>
            </a:r>
            <a:r>
              <a:rPr lang="en-US" altLang="ko-KR" sz="2000" b="1" dirty="0" smtClean="0"/>
              <a:t>~ &lt;/table&gt;</a:t>
            </a:r>
          </a:p>
          <a:p>
            <a:pPr>
              <a:defRPr lang="ko-KR" altLang="en-US"/>
            </a:pPr>
            <a:r>
              <a:rPr lang="ko-KR" altLang="en-US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en-US" altLang="ko-KR" b="1" dirty="0" smtClean="0"/>
              <a:t>border : </a:t>
            </a:r>
            <a:r>
              <a:rPr lang="ko-KR" altLang="en-US" b="1" dirty="0" smtClean="0"/>
              <a:t>표 테두리의 </a:t>
            </a:r>
            <a:r>
              <a:rPr lang="ko-KR" altLang="en-US" b="1" dirty="0" smtClean="0">
                <a:solidFill>
                  <a:srgbClr val="FF0000"/>
                </a:solidFill>
              </a:rPr>
              <a:t>굵기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bordercolor</a:t>
            </a:r>
            <a:r>
              <a:rPr lang="en-US" altLang="ko-KR" b="1" dirty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테이블의 테두리 </a:t>
            </a:r>
            <a:r>
              <a:rPr lang="ko-KR" altLang="en-US" b="1" dirty="0" smtClean="0">
                <a:solidFill>
                  <a:srgbClr val="FF0000"/>
                </a:solidFill>
              </a:rPr>
              <a:t>색상</a:t>
            </a:r>
            <a:r>
              <a:rPr lang="en-US" altLang="ko-KR" b="1" dirty="0" smtClean="0"/>
              <a:t>, align : </a:t>
            </a:r>
            <a:r>
              <a:rPr lang="ko-KR" altLang="en-US" b="1" dirty="0" smtClean="0"/>
              <a:t>표의 </a:t>
            </a:r>
            <a:r>
              <a:rPr lang="ko-KR" altLang="en-US" b="1" dirty="0" smtClean="0">
                <a:solidFill>
                  <a:srgbClr val="FF0000"/>
                </a:solidFill>
              </a:rPr>
              <a:t>방향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3500" b="1" dirty="0"/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ko-KR" altLang="en-US" sz="2000" b="1" dirty="0"/>
              <a:t>&lt;</a:t>
            </a:r>
            <a:r>
              <a:rPr lang="en-US" altLang="ko-KR" sz="2000" b="1" dirty="0"/>
              <a:t>table </a:t>
            </a:r>
            <a:r>
              <a:rPr lang="en-US" altLang="ko-KR" sz="2000" b="1" dirty="0" smtClean="0"/>
              <a:t>width=“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 height=“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&gt; </a:t>
            </a:r>
            <a:r>
              <a:rPr lang="en-US" altLang="ko-KR" sz="2000" b="1" dirty="0"/>
              <a:t>~ &lt;/table&gt;</a:t>
            </a:r>
          </a:p>
          <a:p>
            <a:pPr>
              <a:defRPr lang="ko-KR" altLang="en-US"/>
            </a:pPr>
            <a:r>
              <a:rPr lang="ko-KR" altLang="en-US" sz="1600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en-US" altLang="ko-KR" b="1" dirty="0" smtClean="0"/>
              <a:t>width : </a:t>
            </a:r>
            <a:r>
              <a:rPr lang="ko-KR" altLang="en-US" b="1" dirty="0" smtClean="0"/>
              <a:t>테이블 </a:t>
            </a:r>
            <a:r>
              <a:rPr lang="ko-KR" altLang="en-US" b="1" dirty="0" smtClean="0">
                <a:solidFill>
                  <a:srgbClr val="FF0000"/>
                </a:solidFill>
              </a:rPr>
              <a:t>가로</a:t>
            </a:r>
            <a:r>
              <a:rPr lang="ko-KR" altLang="en-US" b="1" dirty="0" smtClean="0"/>
              <a:t> 크기</a:t>
            </a:r>
            <a:r>
              <a:rPr lang="en-US" altLang="ko-KR" b="1" dirty="0" smtClean="0"/>
              <a:t>, height : </a:t>
            </a:r>
            <a:r>
              <a:rPr lang="ko-KR" altLang="en-US" b="1" dirty="0" smtClean="0"/>
              <a:t>테이블 </a:t>
            </a:r>
            <a:r>
              <a:rPr lang="ko-KR" altLang="en-US" b="1" dirty="0" smtClean="0">
                <a:solidFill>
                  <a:srgbClr val="FF0000"/>
                </a:solidFill>
              </a:rPr>
              <a:t>세로</a:t>
            </a:r>
            <a:r>
              <a:rPr lang="ko-KR" altLang="en-US" b="1" dirty="0" smtClean="0"/>
              <a:t> 크기</a:t>
            </a:r>
            <a:endParaRPr lang="en-US" altLang="ko-KR" b="1" dirty="0"/>
          </a:p>
          <a:p>
            <a:pPr>
              <a:defRPr lang="ko-KR" altLang="en-US"/>
            </a:pPr>
            <a:endParaRPr lang="en-US" altLang="ko-KR" sz="3500" b="1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th</a:t>
            </a:r>
            <a:r>
              <a:rPr lang="en-US" altLang="ko-KR" b="1" dirty="0"/>
              <a:t>, td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rowspan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colspan</a:t>
            </a:r>
            <a:r>
              <a:rPr lang="en-US" altLang="ko-KR" b="1" dirty="0"/>
              <a:t>=“</a:t>
            </a:r>
            <a:r>
              <a:rPr lang="ko-KR" altLang="en-US" b="1" dirty="0"/>
              <a:t>합병할 수</a:t>
            </a:r>
            <a:r>
              <a:rPr lang="en-US" altLang="ko-KR" b="1" dirty="0"/>
              <a:t>”</a:t>
            </a:r>
            <a:r>
              <a:rPr lang="ko-KR" altLang="en-US" b="1" dirty="0"/>
              <a:t>&gt; </a:t>
            </a:r>
            <a:r>
              <a:rPr lang="en-US" altLang="ko-KR" b="1" dirty="0"/>
              <a:t>~ &lt;/</a:t>
            </a:r>
            <a:r>
              <a:rPr lang="en-US" altLang="ko-KR" b="1" dirty="0" err="1"/>
              <a:t>th</a:t>
            </a:r>
            <a:r>
              <a:rPr lang="en-US" altLang="ko-KR" b="1" dirty="0"/>
              <a:t>, td&gt;</a:t>
            </a:r>
            <a:endParaRPr lang="en-US" altLang="ko-KR" i="1" dirty="0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 dirty="0"/>
              <a:t>	</a:t>
            </a:r>
            <a:r>
              <a:rPr lang="en-US" altLang="ko-KR" b="1" dirty="0"/>
              <a:t>☞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행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세로</a:t>
            </a:r>
            <a:r>
              <a:rPr lang="en-US" altLang="ko-KR" b="1" dirty="0" smtClean="0">
                <a:solidFill>
                  <a:srgbClr val="FF0000"/>
                </a:solidFill>
              </a:rPr>
              <a:t>), </a:t>
            </a:r>
            <a:r>
              <a:rPr lang="ko-KR" altLang="en-US" b="1" dirty="0" smtClean="0">
                <a:solidFill>
                  <a:srgbClr val="FF0000"/>
                </a:solidFill>
              </a:rPr>
              <a:t>열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가로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을 합병할 때 사용</a:t>
            </a:r>
            <a:endParaRPr lang="en-US" altLang="ko-KR" sz="2400" b="1" dirty="0"/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테이블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48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캡션 달기</a:t>
            </a: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       </a:t>
            </a:r>
          </a:p>
          <a:p>
            <a:pPr>
              <a:defRPr lang="ko-KR" altLang="en-US"/>
            </a:pPr>
            <a:endParaRPr lang="en-US" altLang="ko-KR" sz="2000" b="1" dirty="0">
              <a:solidFill>
                <a:srgbClr val="00B050"/>
              </a:solidFill>
            </a:endParaRPr>
          </a:p>
          <a:p>
            <a:pPr>
              <a:defRPr lang="ko-KR" altLang="en-US"/>
            </a:pPr>
            <a:r>
              <a:rPr lang="ko-KR" altLang="en-US" sz="2000" b="1" dirty="0" smtClean="0"/>
              <a:t>✓ </a:t>
            </a:r>
            <a:r>
              <a:rPr lang="en-US" altLang="ko-KR" b="1" dirty="0" smtClean="0"/>
              <a:t>&lt;caption&gt; ~ &lt;/caption&gt; : </a:t>
            </a:r>
            <a:r>
              <a:rPr lang="ko-KR" altLang="en-US" b="1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dirty="0" smtClean="0">
                <a:solidFill>
                  <a:srgbClr val="FF0000"/>
                </a:solidFill>
              </a:rPr>
              <a:t>&lt;table&gt;</a:t>
            </a:r>
            <a:r>
              <a:rPr lang="ko-KR" altLang="en-US" b="1" dirty="0" smtClean="0">
                <a:solidFill>
                  <a:srgbClr val="FF0000"/>
                </a:solidFill>
              </a:rPr>
              <a:t>태그 내에서 사용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테이블에 대한 설명을 기재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위치 지정 가능</a:t>
            </a:r>
            <a:r>
              <a:rPr lang="en-US" altLang="ko-KR" b="1" dirty="0" smtClean="0"/>
              <a:t>        </a:t>
            </a:r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   ex) </a:t>
            </a:r>
            <a:r>
              <a:rPr lang="ko-KR" altLang="en-US" b="1" dirty="0" smtClean="0"/>
              <a:t>위치 지정하지 않은 </a:t>
            </a:r>
            <a:r>
              <a:rPr lang="en-US" altLang="ko-KR" b="1" dirty="0" smtClean="0"/>
              <a:t>caption                       ex) </a:t>
            </a:r>
            <a:r>
              <a:rPr lang="ko-KR" altLang="en-US" b="1" dirty="0" smtClean="0"/>
              <a:t>위치 지정을 한 </a:t>
            </a:r>
            <a:r>
              <a:rPr lang="en-US" altLang="ko-KR" b="1" dirty="0" smtClean="0"/>
              <a:t>caption</a:t>
            </a:r>
          </a:p>
          <a:p>
            <a:pPr>
              <a:defRPr lang="ko-KR" altLang="en-US"/>
            </a:pPr>
            <a:r>
              <a:rPr lang="en-US" altLang="ko-KR" b="1" dirty="0" smtClean="0"/>
              <a:t>    &lt;table</a:t>
            </a:r>
            <a:r>
              <a:rPr lang="en-US" altLang="ko-KR" b="1" dirty="0"/>
              <a:t>&gt; </a:t>
            </a:r>
            <a:r>
              <a:rPr lang="en-US" altLang="ko-KR" b="1" dirty="0" smtClean="0"/>
              <a:t>                                                    &lt;</a:t>
            </a:r>
            <a:r>
              <a:rPr lang="en-US" altLang="ko-KR" b="1" dirty="0"/>
              <a:t>table&gt; 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	&lt;caption&gt;</a:t>
            </a:r>
            <a:r>
              <a:rPr lang="ko-KR" altLang="en-US" b="1" dirty="0" smtClean="0"/>
              <a:t>나의 정보</a:t>
            </a:r>
            <a:r>
              <a:rPr lang="en-US" altLang="ko-KR" b="1" dirty="0" smtClean="0"/>
              <a:t>&lt;/caption&gt;  		        &lt;caption align=“bottom”&gt;</a:t>
            </a:r>
            <a:r>
              <a:rPr lang="ko-KR" altLang="en-US" b="1" dirty="0"/>
              <a:t>나의 정보</a:t>
            </a:r>
            <a:r>
              <a:rPr lang="en-US" altLang="ko-KR" b="1" dirty="0"/>
              <a:t>&lt;/caption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>
              <a:defRPr lang="ko-KR" altLang="en-US"/>
            </a:pPr>
            <a:r>
              <a:rPr lang="en-US" altLang="ko-KR" b="1" dirty="0" smtClean="0"/>
              <a:t>    &lt;/table&gt;                                                    &lt;/</a:t>
            </a:r>
            <a:r>
              <a:rPr lang="en-US" altLang="ko-KR" b="1" dirty="0"/>
              <a:t>table&gt; </a:t>
            </a:r>
            <a:r>
              <a:rPr lang="ko-KR" altLang="en-US" b="1" dirty="0"/>
              <a:t>	</a:t>
            </a:r>
            <a:r>
              <a:rPr lang="ko-KR" altLang="en-US" b="1" dirty="0" smtClean="0"/>
              <a:t> </a:t>
            </a:r>
            <a:endParaRPr lang="en-US" altLang="ko-KR" sz="500" b="1" dirty="0" smtClean="0"/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40" y="3957582"/>
            <a:ext cx="3200778" cy="2331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95" y="4249265"/>
            <a:ext cx="3148834" cy="223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크기 조절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      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ex</a:t>
            </a:r>
            <a:r>
              <a:rPr lang="en-US" altLang="ko-KR" sz="1700" b="1" dirty="0">
                <a:solidFill>
                  <a:srgbClr val="00B050"/>
                </a:solidFill>
              </a:rPr>
              <a:t>) &lt;table border=“2” </a:t>
            </a:r>
            <a:r>
              <a:rPr lang="en-US" altLang="ko-KR" sz="1700" b="1" dirty="0" err="1">
                <a:solidFill>
                  <a:srgbClr val="00B050"/>
                </a:solidFill>
              </a:rPr>
              <a:t>cellspacing</a:t>
            </a:r>
            <a:r>
              <a:rPr lang="en-US" altLang="ko-KR" sz="1700" b="1" dirty="0">
                <a:solidFill>
                  <a:srgbClr val="00B050"/>
                </a:solidFill>
              </a:rPr>
              <a:t>=“10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”&gt;</a:t>
            </a:r>
            <a:endParaRPr lang="ko-KR" altLang="en-US" sz="17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&lt;table border=“1” </a:t>
            </a:r>
            <a:r>
              <a:rPr lang="en-US" altLang="ko-KR" sz="2000" b="1" dirty="0" err="1" smtClean="0"/>
              <a:t>cellspacing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 smtClean="0"/>
              <a:t>border : </a:t>
            </a:r>
            <a:r>
              <a:rPr lang="ko-KR" altLang="en-US" b="1" dirty="0" smtClean="0"/>
              <a:t>테이블을 만들려면 기본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이상은 되어야함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☞ </a:t>
            </a:r>
            <a:r>
              <a:rPr lang="en-US" altLang="ko-KR" b="1" dirty="0" err="1" smtClean="0"/>
              <a:t>cellspacing</a:t>
            </a:r>
            <a:r>
              <a:rPr lang="en-US" altLang="ko-KR" b="1" dirty="0" smtClean="0"/>
              <a:t> 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셀과 셀 사이</a:t>
            </a:r>
            <a:r>
              <a:rPr lang="ko-KR" altLang="en-US" b="1" dirty="0" smtClean="0"/>
              <a:t>에 여백 주기</a:t>
            </a:r>
            <a:endParaRPr lang="en-US" altLang="ko-KR" sz="500" b="1" dirty="0" smtClean="0"/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</a:t>
            </a:r>
            <a:r>
              <a:rPr lang="en-US" altLang="ko-KR" sz="2000" b="1" dirty="0"/>
              <a:t>table border=“1” </a:t>
            </a:r>
            <a:r>
              <a:rPr lang="en-US" altLang="ko-KR" sz="2000" b="1" dirty="0" err="1"/>
              <a:t>cellpadding</a:t>
            </a:r>
            <a:r>
              <a:rPr lang="en-US" altLang="ko-KR" sz="2000" b="1" dirty="0"/>
              <a:t>=“</a:t>
            </a:r>
            <a:r>
              <a:rPr lang="ko-KR" altLang="en-US" sz="2000" b="1" dirty="0"/>
              <a:t>숫자</a:t>
            </a:r>
            <a:r>
              <a:rPr lang="en-US" altLang="ko-KR" sz="2000" b="1" dirty="0" smtClean="0"/>
              <a:t>”&gt;                  </a:t>
            </a:r>
            <a:r>
              <a:rPr lang="en-US" altLang="ko-KR" sz="1700" b="1" dirty="0">
                <a:solidFill>
                  <a:srgbClr val="00B050"/>
                </a:solidFill>
              </a:rPr>
              <a:t>ex) &lt;table border=“2” </a:t>
            </a:r>
            <a:r>
              <a:rPr lang="en-US" altLang="ko-KR" sz="1700" b="1" dirty="0" err="1" smtClean="0">
                <a:solidFill>
                  <a:srgbClr val="00B050"/>
                </a:solidFill>
              </a:rPr>
              <a:t>cellpadding</a:t>
            </a:r>
            <a:r>
              <a:rPr lang="en-US" altLang="ko-KR" sz="1700" b="1" dirty="0">
                <a:solidFill>
                  <a:srgbClr val="00B050"/>
                </a:solidFill>
              </a:rPr>
              <a:t>=“10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”&gt;</a:t>
            </a:r>
            <a:endParaRPr lang="en-US" altLang="ko-KR" sz="1700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/>
              <a:t>border : </a:t>
            </a:r>
            <a:r>
              <a:rPr lang="ko-KR" altLang="en-US" b="1" dirty="0"/>
              <a:t>테이블을 만들려면 기본 </a:t>
            </a:r>
            <a:r>
              <a:rPr lang="en-US" altLang="ko-KR" b="1" dirty="0"/>
              <a:t>1</a:t>
            </a:r>
            <a:r>
              <a:rPr lang="ko-KR" altLang="en-US" b="1" dirty="0"/>
              <a:t>이상은 되어야함</a:t>
            </a:r>
            <a:endParaRPr lang="en-US" altLang="ko-KR" b="1" dirty="0"/>
          </a:p>
          <a:p>
            <a:pPr>
              <a:defRPr lang="ko-KR" altLang="en-US"/>
            </a:pPr>
            <a:r>
              <a:rPr lang="en-US" altLang="ko-KR" b="1" dirty="0"/>
              <a:t>	</a:t>
            </a:r>
            <a:r>
              <a:rPr lang="ko-KR" altLang="en-US" b="1" dirty="0"/>
              <a:t>☞ </a:t>
            </a:r>
            <a:r>
              <a:rPr lang="en-US" altLang="ko-KR" b="1" dirty="0" err="1"/>
              <a:t>cellpadding</a:t>
            </a:r>
            <a:r>
              <a:rPr lang="en-US" altLang="ko-KR" b="1" dirty="0"/>
              <a:t> :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셀 안쪽</a:t>
            </a:r>
            <a:r>
              <a:rPr lang="ko-KR" altLang="en-US" b="1" dirty="0" smtClean="0"/>
              <a:t>에 여백 주기</a:t>
            </a: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24" y="2495244"/>
            <a:ext cx="2695484" cy="1898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969" y="4907026"/>
            <a:ext cx="2525575" cy="19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크기 조절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      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ex</a:t>
            </a:r>
            <a:r>
              <a:rPr lang="en-US" altLang="ko-KR" sz="1700" b="1" dirty="0">
                <a:solidFill>
                  <a:srgbClr val="00B050"/>
                </a:solidFill>
              </a:rPr>
              <a:t>) &lt;table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border</a:t>
            </a:r>
            <a:r>
              <a:rPr lang="en-US" altLang="ko-KR" sz="1700" b="1" dirty="0">
                <a:solidFill>
                  <a:srgbClr val="00B050"/>
                </a:solidFill>
              </a:rPr>
              <a:t>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width=“200”&gt;</a:t>
            </a:r>
            <a:endParaRPr lang="ko-KR" altLang="en-US" sz="17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&lt;table border width=“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 smtClean="0"/>
              <a:t>border width : </a:t>
            </a:r>
            <a:r>
              <a:rPr lang="ko-KR" altLang="en-US" b="1" dirty="0" smtClean="0"/>
              <a:t>테이블의</a:t>
            </a:r>
            <a:r>
              <a:rPr lang="en-US" altLang="ko-KR" b="1" dirty="0"/>
              <a:t> </a:t>
            </a:r>
            <a:r>
              <a:rPr lang="ko-KR" altLang="en-US" b="1" dirty="0" smtClean="0"/>
              <a:t>가로 크기를 지정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th</a:t>
            </a:r>
            <a:r>
              <a:rPr lang="en-US" altLang="ko-KR" sz="2000" b="1" dirty="0" smtClean="0"/>
              <a:t>,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td width</a:t>
            </a:r>
            <a:r>
              <a:rPr lang="en-US" altLang="ko-KR" sz="2000" b="1" dirty="0"/>
              <a:t>=“</a:t>
            </a:r>
            <a:r>
              <a:rPr lang="ko-KR" altLang="en-US" sz="2000" b="1" dirty="0"/>
              <a:t>숫자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 err="1" smtClean="0"/>
              <a:t>th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td</a:t>
            </a:r>
            <a:r>
              <a:rPr lang="ko-KR" altLang="en-US" b="1" dirty="0" smtClean="0"/>
              <a:t>에 써주면 가로에 크기에 대해 비례하여 세로 크기가 지정됨</a:t>
            </a:r>
            <a:endParaRPr lang="en-US" altLang="ko-KR" b="1" dirty="0" smtClean="0"/>
          </a:p>
          <a:p>
            <a:pPr>
              <a:defRPr lang="ko-KR" altLang="en-US"/>
            </a:pPr>
            <a:r>
              <a:rPr lang="en-US" altLang="ko-KR" b="1" dirty="0"/>
              <a:t>	</a:t>
            </a:r>
            <a:r>
              <a:rPr lang="en-US" altLang="ko-KR" b="1" dirty="0" smtClean="0"/>
              <a:t> 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ex</a:t>
            </a:r>
            <a:r>
              <a:rPr lang="en-US" altLang="ko-KR" sz="2000" b="1" dirty="0">
                <a:solidFill>
                  <a:srgbClr val="00B050"/>
                </a:solidFill>
              </a:rPr>
              <a:t>)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&lt;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th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, td width=“100”&gt;</a:t>
            </a:r>
            <a:endParaRPr lang="en-US" altLang="ko-KR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b="1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57" y="2401285"/>
            <a:ext cx="3000643" cy="1298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89" y="5127599"/>
            <a:ext cx="3395598" cy="13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테이블 크기 조절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500" b="1" dirty="0" smtClean="0">
                <a:solidFill>
                  <a:srgbClr val="00B050"/>
                </a:solidFill>
              </a:rPr>
              <a:t>                                                                                                  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ex</a:t>
            </a:r>
            <a:r>
              <a:rPr lang="en-US" altLang="ko-KR" sz="1700" b="1" dirty="0">
                <a:solidFill>
                  <a:srgbClr val="00B050"/>
                </a:solidFill>
              </a:rPr>
              <a:t>) &lt;table </a:t>
            </a:r>
            <a:r>
              <a:rPr lang="en-US" altLang="ko-KR" sz="1700" b="1" dirty="0" smtClean="0">
                <a:solidFill>
                  <a:srgbClr val="00B050"/>
                </a:solidFill>
              </a:rPr>
              <a:t>border=“2” height=“150”&gt;</a:t>
            </a:r>
            <a:endParaRPr lang="ko-KR" altLang="en-US" sz="17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&lt;table border height=“</a:t>
            </a:r>
            <a:r>
              <a:rPr lang="ko-KR" altLang="en-US" sz="2000" b="1" dirty="0" smtClean="0"/>
              <a:t>숫자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en-US" altLang="ko-KR" b="1" dirty="0" smtClean="0"/>
              <a:t>border width : </a:t>
            </a:r>
            <a:r>
              <a:rPr lang="ko-KR" altLang="en-US" b="1" dirty="0" smtClean="0"/>
              <a:t>테이블의</a:t>
            </a:r>
            <a:r>
              <a:rPr lang="en-US" altLang="ko-KR" b="1" dirty="0"/>
              <a:t> </a:t>
            </a:r>
            <a:r>
              <a:rPr lang="ko-KR" altLang="en-US" b="1" dirty="0" smtClean="0"/>
              <a:t>세로 크기를 지정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 smtClean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tr</a:t>
            </a:r>
            <a:r>
              <a:rPr lang="en-US" altLang="ko-KR" sz="2000" b="1" dirty="0" smtClean="0"/>
              <a:t> height=“</a:t>
            </a:r>
            <a:r>
              <a:rPr lang="ko-KR" altLang="en-US" sz="2000" b="1" dirty="0"/>
              <a:t>숫자</a:t>
            </a:r>
            <a:r>
              <a:rPr lang="en-US" altLang="ko-KR" sz="2000" b="1" dirty="0" smtClean="0"/>
              <a:t>”&gt;</a:t>
            </a:r>
          </a:p>
          <a:p>
            <a:pPr>
              <a:defRPr lang="ko-KR" altLang="en-US"/>
            </a:pPr>
            <a:endParaRPr lang="ko-KR" altLang="en-US" sz="700" b="1" dirty="0"/>
          </a:p>
          <a:p>
            <a:pPr>
              <a:defRPr lang="ko-KR" altLang="en-US"/>
            </a:pPr>
            <a:r>
              <a:rPr lang="ko-KR" altLang="en-US" b="1" dirty="0"/>
              <a:t>	☞ </a:t>
            </a:r>
            <a:r>
              <a:rPr lang="ko-KR" altLang="en-US" b="1" dirty="0" smtClean="0"/>
              <a:t>숫자에 따라 </a:t>
            </a:r>
            <a:r>
              <a:rPr lang="en-US" altLang="ko-KR" b="1" dirty="0" err="1" smtClean="0"/>
              <a:t>tr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높이가 지정됨</a:t>
            </a:r>
            <a:endParaRPr lang="en-US" altLang="ko-KR" b="1" dirty="0" smtClean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 smtClean="0">
                <a:latin typeface="+mj-ea"/>
                <a:ea typeface="+mj-ea"/>
                <a:cs typeface="+mj-cs"/>
              </a:rPr>
              <a:t>HTML 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테이블 속성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14" y="2242808"/>
            <a:ext cx="2061507" cy="2140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79" y="4742412"/>
            <a:ext cx="1466850" cy="2085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6129" y="4880815"/>
            <a:ext cx="3182281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b="1" dirty="0"/>
              <a:t>☞ 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dirty="0" err="1" smtClean="0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 height=“50”&gt; ~ &lt;/</a:t>
            </a:r>
            <a:r>
              <a:rPr lang="en-US" altLang="ko-KR" dirty="0" err="1" smtClean="0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&gt;</a:t>
            </a:r>
            <a:endParaRPr lang="ko-KR" altLang="en-US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6129" y="5397321"/>
            <a:ext cx="3182281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b="1" dirty="0"/>
              <a:t>☞ 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dirty="0" err="1" smtClean="0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 height=“</a:t>
            </a:r>
            <a:r>
              <a:rPr lang="en-US" altLang="ko-KR" dirty="0">
                <a:latin typeface="나눔스퀘어라운드 ExtraBold"/>
                <a:ea typeface="나눔스퀘어라운드 ExtraBold"/>
              </a:rPr>
              <a:t>50”&gt; ~ &lt;/</a:t>
            </a:r>
            <a:r>
              <a:rPr lang="en-US" altLang="ko-KR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>
                <a:latin typeface="나눔스퀘어라운드 ExtraBold"/>
                <a:ea typeface="나눔스퀘어라운드 ExtraBold"/>
              </a:rPr>
              <a:t>&gt;</a:t>
            </a:r>
            <a:endParaRPr lang="ko-KR" altLang="en-US" dirty="0">
              <a:latin typeface="나눔스퀘어라운드 ExtraBold"/>
              <a:ea typeface="나눔스퀘어라운드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6129" y="6108687"/>
            <a:ext cx="3324949" cy="369332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ko-KR" altLang="en-US" b="1" dirty="0"/>
              <a:t>☞ 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dirty="0" err="1" smtClean="0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 smtClean="0">
                <a:latin typeface="나눔스퀘어라운드 ExtraBold"/>
                <a:ea typeface="나눔스퀘어라운드 ExtraBold"/>
              </a:rPr>
              <a:t> height=“</a:t>
            </a:r>
            <a:r>
              <a:rPr lang="en-US" altLang="ko-KR" dirty="0">
                <a:latin typeface="나눔스퀘어라운드 ExtraBold"/>
                <a:ea typeface="나눔스퀘어라운드 ExtraBold"/>
              </a:rPr>
              <a:t>100”&gt; ~ &lt;/</a:t>
            </a:r>
            <a:r>
              <a:rPr lang="en-US" altLang="ko-KR" dirty="0" err="1">
                <a:latin typeface="나눔스퀘어라운드 ExtraBold"/>
                <a:ea typeface="나눔스퀘어라운드 ExtraBold"/>
              </a:rPr>
              <a:t>tr</a:t>
            </a:r>
            <a:r>
              <a:rPr lang="en-US" altLang="ko-KR" dirty="0">
                <a:latin typeface="나눔스퀘어라운드 ExtraBold"/>
                <a:ea typeface="나눔스퀘어라운드 ExtraBold"/>
              </a:rPr>
              <a:t>&gt;</a:t>
            </a:r>
            <a:endParaRPr lang="ko-KR" altLang="en-US" dirty="0">
              <a:latin typeface="나눔스퀘어라운드 ExtraBold"/>
              <a:ea typeface="나눔스퀘어라운드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434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9525" cap="flat" cmpd="sng" algn="ctr">
          <a:solidFill>
            <a:schemeClr val="tx1"/>
          </a:solidFill>
          <a:prstDash val="solid"/>
          <a:round/>
        </a:ln>
      </a:spPr>
      <a:bodyPr vert="horz" wrap="square" lIns="91440" tIns="45720" rIns="91440" bIns="45720" anchor="t">
        <a:spAutoFit/>
      </a:bodyPr>
      <a:lstStyle>
        <a:defPPr>
          <a:defRPr sz="2500" dirty="0">
            <a:solidFill>
              <a:srgbClr val="FF0000"/>
            </a:solidFill>
            <a:latin typeface="나눔스퀘어라운드 ExtraBold"/>
            <a:ea typeface="나눔스퀘어라운드 Extra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1214</Words>
  <Application>Microsoft Office PowerPoint</Application>
  <PresentationFormat>와이드스크린</PresentationFormat>
  <Paragraphs>351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나눔스퀘어라운드 ExtraBold</vt:lpstr>
      <vt:lpstr>Arial</vt:lpstr>
      <vt:lpstr>Wingdings</vt:lpstr>
      <vt:lpstr>Office 테마</vt:lpstr>
      <vt:lpstr>4주차 멘토링(HTML)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Windows 사용자</cp:lastModifiedBy>
  <cp:revision>215</cp:revision>
  <dcterms:created xsi:type="dcterms:W3CDTF">2016-12-02T05:48:21Z</dcterms:created>
  <dcterms:modified xsi:type="dcterms:W3CDTF">2019-04-16T06:06:31Z</dcterms:modified>
</cp:coreProperties>
</file>