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92" r:id="rId5"/>
    <p:sldId id="306" r:id="rId6"/>
    <p:sldId id="307" r:id="rId7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34" autoAdjust="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>
        <p:guide orient="horz" pos="2155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5</a:t>
            </a:r>
            <a:r>
              <a:rPr lang="ko-KR" altLang="en-US" dirty="0" smtClean="0"/>
              <a:t>주차 </a:t>
            </a:r>
            <a:r>
              <a:rPr lang="ko-KR" altLang="en-US" dirty="0"/>
              <a:t>멘토링(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89274" y="2227036"/>
            <a:ext cx="5596424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05-1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88"/>
              <a:ext cx="3052764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 dirty="0">
                  <a:latin typeface="나눔스퀘어라운드 ExtraBold"/>
                  <a:ea typeface="나눔스퀘어라운드 ExtraBold"/>
                </a:rPr>
                <a:t>HTML</a:t>
              </a:r>
              <a:r>
                <a:rPr lang="ko-KR" altLang="en-US" sz="2500" dirty="0">
                  <a:latin typeface="나눔스퀘어라운드 ExtraBold"/>
                  <a:ea typeface="나눔스퀘어라운드 ExtraBold"/>
                </a:rPr>
                <a:t> 기본 태그 </a:t>
              </a: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정리</a:t>
              </a:r>
              <a:endParaRPr lang="ko-KR" altLang="en-US" sz="2500" dirty="0">
                <a:solidFill>
                  <a:srgbClr val="FF0000"/>
                </a:solidFill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989274" y="3392725"/>
            <a:ext cx="5921471" cy="663584"/>
            <a:chOff x="742951" y="2724150"/>
            <a:chExt cx="4242929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05-2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7"/>
              <a:ext cx="3342823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 dirty="0" smtClean="0">
                  <a:latin typeface="나눔스퀘어라운드 ExtraBold"/>
                  <a:ea typeface="나눔스퀘어라운드 ExtraBold"/>
                </a:rPr>
                <a:t>Frame </a:t>
              </a: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및 </a:t>
              </a:r>
              <a:r>
                <a:rPr lang="en-US" altLang="ko-KR" sz="2500" dirty="0" smtClean="0">
                  <a:latin typeface="나눔스퀘어라운드 ExtraBold"/>
                  <a:ea typeface="나눔스퀘어라운드 ExtraBold"/>
                </a:rPr>
                <a:t>Target </a:t>
              </a: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지정</a:t>
              </a:r>
              <a:endParaRPr lang="ko-KR" altLang="en-US" sz="2500" dirty="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98799" y="4558415"/>
            <a:ext cx="5596424" cy="663584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05-3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59" y="3711325"/>
              <a:ext cx="2861562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모르는 것 개념 설명</a:t>
              </a:r>
              <a:endParaRPr lang="ko-KR" altLang="en-US" sz="2500" dirty="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999784" y="5671470"/>
            <a:ext cx="5596424" cy="663584"/>
            <a:chOff x="742951" y="3671086"/>
            <a:chExt cx="4010024" cy="486000"/>
          </a:xfrm>
        </p:grpSpPr>
        <p:sp>
          <p:nvSpPr>
            <p:cNvPr id="22" name="직사각형 21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05-4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43059" y="3711325"/>
              <a:ext cx="2861562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총 정리</a:t>
              </a:r>
              <a:endParaRPr lang="ko-KR" altLang="en-US" sz="2500" dirty="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7"/>
            <a:ext cx="11524301" cy="332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html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/html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의 시작과 끝을 알리는 태그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head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/head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 문서의 머릿말이라고 할 수 있음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/body</a:t>
            </a:r>
            <a:r>
              <a:rPr lang="ko-KR" altLang="en-US" b="1"/>
              <a:t>&gt;</a:t>
            </a:r>
            <a:r>
              <a:rPr lang="ko-KR" altLang="en-US" b="0"/>
              <a:t> : 본문의 시작을 알림(실제로 웹 브라우저 화면에 나타날 내용)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&lt;title&gt; ~ &lt;/title&gt; </a:t>
            </a:r>
            <a:r>
              <a:rPr lang="en-US" altLang="ko-KR"/>
              <a:t>: </a:t>
            </a:r>
            <a:r>
              <a:rPr lang="ko-KR" altLang="en-US"/>
              <a:t>브라우저의 제목 표시줄에 표시되는 내용</a:t>
            </a:r>
            <a:r>
              <a:rPr lang="en-US" altLang="ko-KR"/>
              <a:t>  </a:t>
            </a:r>
            <a:r>
              <a:rPr lang="ko-KR" altLang="en-US"/>
              <a:t> </a:t>
            </a:r>
            <a:r>
              <a:rPr lang="en-US" altLang="ko-KR"/>
              <a:t>   </a:t>
            </a:r>
            <a:r>
              <a:rPr lang="en-US" altLang="ko-KR" i="1">
                <a:solidFill>
                  <a:srgbClr val="0070C0"/>
                </a:solidFill>
              </a:rPr>
              <a:t>&lt;title&gt; </a:t>
            </a:r>
            <a:r>
              <a:rPr lang="ko-KR" altLang="en-US" i="1">
                <a:solidFill>
                  <a:srgbClr val="0070C0"/>
                </a:solidFill>
              </a:rPr>
              <a:t>문서 제목 </a:t>
            </a:r>
            <a:r>
              <a:rPr lang="en-US" altLang="ko-KR" i="1">
                <a:solidFill>
                  <a:srgbClr val="0070C0"/>
                </a:solidFill>
              </a:rPr>
              <a:t>&lt;/title&gt;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&lt;meta&gt; </a:t>
            </a:r>
            <a:r>
              <a:rPr lang="en-US" altLang="ko-KR"/>
              <a:t>: </a:t>
            </a:r>
            <a:r>
              <a:rPr lang="ko-KR" altLang="en-US"/>
              <a:t>문자</a:t>
            </a:r>
            <a:r>
              <a:rPr lang="en-US" altLang="ko-KR"/>
              <a:t> </a:t>
            </a:r>
            <a:r>
              <a:rPr lang="ko-KR" altLang="en-US"/>
              <a:t>인코딩 방법 및 문서의 키워드와 요약 정보를 지정     </a:t>
            </a:r>
            <a:r>
              <a:rPr lang="en-US" altLang="ko-KR" i="1">
                <a:solidFill>
                  <a:srgbClr val="0070C0"/>
                </a:solidFill>
              </a:rPr>
              <a:t>&lt;meta charset="utf-8"&gt;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7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br</a:t>
            </a:r>
            <a:r>
              <a:rPr lang="ko-KR" altLang="en-US" b="1" dirty="0"/>
              <a:t>&gt;</a:t>
            </a:r>
            <a:r>
              <a:rPr lang="ko-KR" altLang="en-US" b="0" dirty="0"/>
              <a:t> : (강제)줄 바꿀 위치에 사용, 닫는 태그가 없음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 err="1"/>
              <a:t>nobr</a:t>
            </a:r>
            <a:r>
              <a:rPr lang="ko-KR" altLang="en-US" b="1" dirty="0"/>
              <a:t>&gt;</a:t>
            </a:r>
            <a:r>
              <a:rPr lang="en-US" altLang="ko-KR" b="1" dirty="0"/>
              <a:t> ~ </a:t>
            </a:r>
            <a:r>
              <a:rPr lang="ko-KR" altLang="en-US" b="1" dirty="0"/>
              <a:t>&lt;</a:t>
            </a:r>
            <a:r>
              <a:rPr lang="en-US" altLang="ko-KR" b="1" dirty="0"/>
              <a:t>/</a:t>
            </a:r>
            <a:r>
              <a:rPr lang="en-US" altLang="ko-KR" b="1" dirty="0" err="1"/>
              <a:t>nobr</a:t>
            </a:r>
            <a:r>
              <a:rPr lang="ko-KR" altLang="en-US" b="1" dirty="0"/>
              <a:t>&gt;</a:t>
            </a:r>
            <a:r>
              <a:rPr lang="ko-KR" altLang="en-US" b="0" dirty="0"/>
              <a:t> : 줄 바꿈 금지 태그(긴 문장이나 텍스트를 창 크기에 따라 자동 </a:t>
            </a:r>
            <a:r>
              <a:rPr lang="ko-KR" altLang="en-US" b="0" dirty="0" err="1"/>
              <a:t>줄바꿈</a:t>
            </a:r>
            <a:r>
              <a:rPr lang="ko-KR" altLang="en-US" b="0" dirty="0"/>
              <a:t> 되지 않게 함)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&lt;</a:t>
            </a:r>
            <a:r>
              <a:rPr lang="en-US" altLang="ko-KR" b="1" dirty="0"/>
              <a:t>h1</a:t>
            </a:r>
            <a:r>
              <a:rPr lang="ko-KR" altLang="en-US" b="1" dirty="0"/>
              <a:t>&gt;</a:t>
            </a:r>
            <a:r>
              <a:rPr lang="ko-KR" altLang="en-US" b="0" dirty="0"/>
              <a:t> 제목</a:t>
            </a:r>
            <a:r>
              <a:rPr lang="en-US" altLang="ko-KR" b="0" dirty="0"/>
              <a:t> </a:t>
            </a:r>
            <a:r>
              <a:rPr lang="en-US" altLang="ko-KR" b="1" dirty="0"/>
              <a:t>&lt;/</a:t>
            </a:r>
            <a:r>
              <a:rPr lang="en-US" altLang="ko-KR" b="1" dirty="0" err="1"/>
              <a:t>h</a:t>
            </a:r>
            <a:r>
              <a:rPr lang="en-US" altLang="ko-KR" b="1" i="1" dirty="0" err="1"/>
              <a:t>n</a:t>
            </a:r>
            <a:r>
              <a:rPr lang="en-US" altLang="ko-KR" b="1" dirty="0"/>
              <a:t>&gt;</a:t>
            </a:r>
            <a:r>
              <a:rPr lang="ko-KR" altLang="en-US" b="0" dirty="0"/>
              <a:t> : 각 웹 </a:t>
            </a:r>
            <a:r>
              <a:rPr lang="ko-KR" altLang="en-US" b="0" dirty="0" err="1"/>
              <a:t>콘텐츠</a:t>
            </a:r>
            <a:r>
              <a:rPr lang="ko-KR" altLang="en-US" b="0" dirty="0"/>
              <a:t> 영역에서 제목을 표시할 때 사용하는 태그</a:t>
            </a:r>
          </a:p>
          <a:p>
            <a:pPr>
              <a:defRPr lang="ko-KR" altLang="en-US"/>
            </a:pPr>
            <a:r>
              <a:rPr lang="ko-KR" altLang="en-US" sz="1000" b="0" dirty="0"/>
              <a:t>    </a:t>
            </a:r>
          </a:p>
          <a:p>
            <a:pPr>
              <a:defRPr lang="ko-KR" altLang="en-US"/>
            </a:pPr>
            <a:r>
              <a:rPr lang="en-US" altLang="ko-KR" sz="1600" b="0" dirty="0"/>
              <a:t>	</a:t>
            </a:r>
            <a:r>
              <a:rPr lang="ko-KR" altLang="en-US" sz="1600" b="0" dirty="0"/>
              <a:t>☞ </a:t>
            </a:r>
            <a:r>
              <a:rPr lang="en-US" altLang="ko-KR" sz="1600" b="0" dirty="0"/>
              <a:t>h1 &gt; h2 &gt; h3 &gt; h4 &gt; h5 &gt; h6</a:t>
            </a:r>
          </a:p>
          <a:p>
            <a:pPr>
              <a:defRPr lang="ko-KR" altLang="en-US"/>
            </a:pPr>
            <a:endParaRPr lang="ko-KR" altLang="en-US" b="0" dirty="0"/>
          </a:p>
          <a:p>
            <a:pPr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dirty="0"/>
              <a:t>&lt;font&gt; ~ &lt;/font&gt;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폰트에 속성을 부여한다는 시작을 알린다.</a:t>
            </a:r>
          </a:p>
          <a:p>
            <a:pPr>
              <a:defRPr lang="ko-KR" altLang="en-US"/>
            </a:pPr>
            <a:endParaRPr lang="en-US" altLang="ko-KR" i="1" dirty="0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dirty="0"/>
              <a:t>&lt;a </a:t>
            </a:r>
            <a:r>
              <a:rPr lang="en-US" altLang="ko-KR" b="1" dirty="0" err="1"/>
              <a:t>href</a:t>
            </a:r>
            <a:r>
              <a:rPr lang="en-US" altLang="ko-KR" b="1" dirty="0"/>
              <a:t>=</a:t>
            </a:r>
            <a:r>
              <a:rPr lang="ko-KR" altLang="en-US" b="1" dirty="0"/>
              <a:t>" "</a:t>
            </a:r>
            <a:r>
              <a:rPr lang="en-US" altLang="ko-KR" b="1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객체에 하이퍼링크 속성을 부여하며 클릭 시 정의된 주소로 페이지가 이동함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Frame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과 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Iframe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차이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frame&gt; : </a:t>
            </a:r>
            <a:r>
              <a:rPr lang="ko-KR" altLang="en-US" sz="2000" b="1" dirty="0" smtClean="0"/>
              <a:t>분할된 각각의 창을 정의할 때 사용하는 태그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닫는 태그가 따로 없음</a:t>
            </a:r>
            <a:endParaRPr lang="en-US" altLang="ko-KR" sz="2000" b="1" dirty="0" smtClean="0"/>
          </a:p>
          <a:p>
            <a:pPr>
              <a:defRPr lang="ko-KR" altLang="en-US"/>
            </a:pPr>
            <a:r>
              <a:rPr lang="en-US" altLang="ko-KR" b="1" dirty="0" smtClean="0"/>
              <a:t>	</a:t>
            </a:r>
            <a:r>
              <a:rPr lang="ko-KR" altLang="en-US" b="1" dirty="0" smtClean="0"/>
              <a:t>☞ 하나의 창에서 웹 문서를 여러 개로 나누어서 각각을 실행함</a:t>
            </a:r>
            <a:r>
              <a:rPr lang="en-US" altLang="ko-KR" b="1" dirty="0" smtClean="0"/>
              <a:t> </a:t>
            </a:r>
          </a:p>
          <a:p>
            <a:pPr>
              <a:defRPr lang="ko-KR" altLang="en-US"/>
            </a:pPr>
            <a:endParaRPr lang="en-US" altLang="ko-KR" sz="2500" b="1" dirty="0" smtClean="0"/>
          </a:p>
          <a:p>
            <a:pPr>
              <a:defRPr lang="ko-KR" altLang="en-US"/>
            </a:pPr>
            <a:r>
              <a:rPr lang="ko-KR" altLang="en-US" sz="2000" b="1" dirty="0"/>
              <a:t>✓ &lt;</a:t>
            </a:r>
            <a:r>
              <a:rPr lang="en-US" altLang="ko-KR" sz="2000" b="1" dirty="0"/>
              <a:t>iframe&gt; ~ &lt;/iframe&gt; : </a:t>
            </a:r>
            <a:r>
              <a:rPr lang="ko-KR" altLang="en-US" sz="2000" b="1" dirty="0"/>
              <a:t>웹 문서 안에 창을 만들고 다른 웹 문서나 사이트를 삽입할 수 있음</a:t>
            </a:r>
            <a:endParaRPr lang="en-US" altLang="ko-KR" sz="2000" b="1" dirty="0"/>
          </a:p>
          <a:p>
            <a:pPr>
              <a:defRPr lang="ko-KR" altLang="en-US"/>
            </a:pPr>
            <a:r>
              <a:rPr lang="en-US" altLang="ko-KR" sz="2000" dirty="0"/>
              <a:t>	</a:t>
            </a:r>
            <a:r>
              <a:rPr lang="ko-KR" altLang="en-US" sz="2000" dirty="0"/>
              <a:t>☞ </a:t>
            </a:r>
            <a:r>
              <a:rPr lang="ko-KR" altLang="en-US" sz="2000" b="1" dirty="0"/>
              <a:t>하나의 창에서 내부에 창을 한 개 또는 여러 개 만들어서 각각을 실행시킴</a:t>
            </a:r>
            <a:endParaRPr lang="en-US" altLang="ko-KR" sz="2000" b="1" dirty="0"/>
          </a:p>
          <a:p>
            <a:pPr>
              <a:defRPr lang="ko-KR" altLang="en-US"/>
            </a:pPr>
            <a:r>
              <a:rPr lang="en-US" altLang="ko-KR" sz="2000" dirty="0"/>
              <a:t>	</a:t>
            </a:r>
            <a:r>
              <a:rPr lang="ko-KR" altLang="en-US" sz="2000" dirty="0"/>
              <a:t>☞ </a:t>
            </a:r>
            <a:r>
              <a:rPr lang="en-US" altLang="ko-KR" sz="2000" b="1" dirty="0">
                <a:solidFill>
                  <a:srgbClr val="FF0000"/>
                </a:solidFill>
              </a:rPr>
              <a:t>frame</a:t>
            </a:r>
            <a:r>
              <a:rPr lang="ko-KR" altLang="en-US" sz="2000" b="1" dirty="0">
                <a:solidFill>
                  <a:srgbClr val="FF0000"/>
                </a:solidFill>
              </a:rPr>
              <a:t>과 달리 닫는 창이 따로 있음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en-US" altLang="ko-KR" sz="2500" b="1" dirty="0" smtClean="0">
              <a:solidFill>
                <a:srgbClr val="FF0000"/>
              </a:solidFill>
            </a:endParaRPr>
          </a:p>
          <a:p>
            <a:pPr algn="ctr">
              <a:defRPr lang="ko-KR" altLang="en-US"/>
            </a:pPr>
            <a:r>
              <a:rPr lang="en-US" altLang="ko-KR" sz="2500" b="1" dirty="0" smtClean="0">
                <a:solidFill>
                  <a:srgbClr val="FF0000"/>
                </a:solidFill>
              </a:rPr>
              <a:t>Frame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은 한 페이지에서 경로를 이용해 여러 페이지를 가지게 됨</a:t>
            </a:r>
            <a:endParaRPr lang="en-US" altLang="ko-KR" sz="2500" b="1" dirty="0" smtClean="0">
              <a:solidFill>
                <a:srgbClr val="FF0000"/>
              </a:solidFill>
            </a:endParaRPr>
          </a:p>
          <a:p>
            <a:pPr algn="ctr">
              <a:defRPr lang="ko-KR" altLang="en-US"/>
            </a:pPr>
            <a:endParaRPr lang="en-US" altLang="ko-KR" sz="2500" b="1" dirty="0">
              <a:solidFill>
                <a:srgbClr val="FF0000"/>
              </a:solidFill>
            </a:endParaRPr>
          </a:p>
          <a:p>
            <a:pPr algn="ctr">
              <a:defRPr lang="ko-KR" altLang="en-US"/>
            </a:pPr>
            <a:r>
              <a:rPr lang="en-US" altLang="ko-KR" sz="2500" b="1" dirty="0">
                <a:solidFill>
                  <a:srgbClr val="FF0000"/>
                </a:solidFill>
              </a:rPr>
              <a:t>Iframe</a:t>
            </a:r>
            <a:r>
              <a:rPr lang="ko-KR" altLang="en-US" sz="2500" b="1" dirty="0">
                <a:solidFill>
                  <a:srgbClr val="FF0000"/>
                </a:solidFill>
              </a:rPr>
              <a:t>은 어떠한 제한 없이 페이지 내에 어느 곳이든지 구성할 수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있음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4000" dirty="0" smtClean="0">
                <a:latin typeface="+mj-ea"/>
                <a:ea typeface="+mj-ea"/>
                <a:cs typeface="+mj-cs"/>
              </a:rPr>
              <a:t>Frame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과 </a:t>
            </a:r>
            <a:r>
              <a:rPr lang="en-US" altLang="ko-KR" sz="4000" dirty="0" smtClean="0">
                <a:latin typeface="+mj-ea"/>
                <a:ea typeface="+mj-ea"/>
                <a:cs typeface="+mj-cs"/>
              </a:rPr>
              <a:t>Iframe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Frame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과 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If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rame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속성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000" dirty="0" smtClean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err="1" smtClean="0"/>
              <a:t>src</a:t>
            </a:r>
            <a:r>
              <a:rPr lang="en-US" altLang="ko-KR" sz="2000" b="1" dirty="0" smtClean="0"/>
              <a:t>&gt; : inline frame </a:t>
            </a:r>
            <a:r>
              <a:rPr lang="ko-KR" altLang="en-US" sz="2000" b="1" dirty="0" smtClean="0"/>
              <a:t>내에 불러올 문서의 주소를 </a:t>
            </a:r>
            <a:r>
              <a:rPr lang="ko-KR" altLang="en-US" sz="2000" b="1" dirty="0" err="1" smtClean="0"/>
              <a:t>적어줌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000" dirty="0" smtClean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ko-KR" altLang="en-US" sz="2000" b="1" dirty="0" smtClean="0"/>
              <a:t>&lt;</a:t>
            </a:r>
            <a:r>
              <a:rPr lang="en-US" altLang="ko-KR" sz="2000" b="1" dirty="0" smtClean="0"/>
              <a:t>width&gt;, &lt;height&gt; : </a:t>
            </a:r>
            <a:r>
              <a:rPr lang="ko-KR" altLang="en-US" sz="2000" b="1" dirty="0" smtClean="0"/>
              <a:t>프레임의 너비와 높이를 지정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ko-KR" altLang="en-US" sz="2000" dirty="0" smtClean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 dirty="0" smtClean="0"/>
              <a:t>✓ &lt;</a:t>
            </a:r>
            <a:r>
              <a:rPr lang="en-US" altLang="ko-KR" sz="2000" b="1" dirty="0" err="1" smtClean="0"/>
              <a:t>frameborder</a:t>
            </a:r>
            <a:r>
              <a:rPr lang="en-US" altLang="ko-KR" sz="2000" b="1" dirty="0" smtClean="0"/>
              <a:t>&gt; : </a:t>
            </a:r>
            <a:r>
              <a:rPr lang="ko-KR" altLang="en-US" sz="2000" b="1" dirty="0" smtClean="0"/>
              <a:t>프레임의 경계선을 표시하는 태그</a:t>
            </a:r>
            <a:endParaRPr lang="en-US" altLang="ko-KR" sz="2000" b="1" dirty="0"/>
          </a:p>
          <a:p>
            <a:pPr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☞ </a:t>
            </a:r>
            <a:r>
              <a:rPr lang="ko-KR" altLang="en-US" b="1" dirty="0" smtClean="0"/>
              <a:t>지정하지 않으면 경계선이 보이지 않고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로 지정하면 경계선이 출력됨</a:t>
            </a:r>
            <a:endParaRPr lang="en-US" altLang="ko-KR" b="1" dirty="0" smtClean="0"/>
          </a:p>
          <a:p>
            <a:pPr>
              <a:defRPr lang="ko-KR" altLang="en-US"/>
            </a:pPr>
            <a:endParaRPr lang="en-US" altLang="ko-KR" sz="2500" b="1" dirty="0" smtClean="0"/>
          </a:p>
          <a:p>
            <a:pPr>
              <a:defRPr lang="ko-KR" altLang="en-US"/>
            </a:pPr>
            <a:r>
              <a:rPr lang="ko-KR" altLang="en-US" sz="2000" b="1" dirty="0" smtClean="0"/>
              <a:t>✓ &lt;</a:t>
            </a:r>
            <a:r>
              <a:rPr lang="en-US" altLang="ko-KR" sz="2000" b="1" dirty="0" err="1" smtClean="0"/>
              <a:t>marginheight</a:t>
            </a:r>
            <a:r>
              <a:rPr lang="en-US" altLang="ko-KR" sz="2000" b="1" dirty="0" smtClean="0"/>
              <a:t>&gt; </a:t>
            </a:r>
            <a:r>
              <a:rPr lang="en-US" altLang="ko-KR" sz="2000" b="1" dirty="0" smtClean="0"/>
              <a:t>or &lt;</a:t>
            </a:r>
            <a:r>
              <a:rPr lang="en-US" altLang="ko-KR" sz="2000" b="1" dirty="0" err="1" smtClean="0"/>
              <a:t>marginwidth</a:t>
            </a:r>
            <a:r>
              <a:rPr lang="en-US" altLang="ko-KR" sz="2000" b="1" dirty="0" smtClean="0"/>
              <a:t>&gt; : </a:t>
            </a:r>
            <a:r>
              <a:rPr lang="ko-KR" altLang="en-US" sz="2000" b="1" dirty="0" smtClean="0"/>
              <a:t>프레임의 여백 지정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500" b="1" dirty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&lt;name&gt; </a:t>
            </a:r>
            <a:r>
              <a:rPr lang="en-US" altLang="ko-KR" sz="2000" b="1" dirty="0"/>
              <a:t>: </a:t>
            </a:r>
            <a:r>
              <a:rPr lang="ko-KR" altLang="en-US" sz="2000" b="1" dirty="0" smtClean="0"/>
              <a:t>하이퍼링크의 </a:t>
            </a:r>
            <a:r>
              <a:rPr lang="en-US" altLang="ko-KR" sz="2000" b="1" dirty="0" smtClean="0"/>
              <a:t>Target</a:t>
            </a:r>
            <a:r>
              <a:rPr lang="ko-KR" altLang="en-US" sz="2000" b="1" dirty="0" smtClean="0"/>
              <a:t>이 필요한 프레임의 이름을 지정</a:t>
            </a:r>
            <a:r>
              <a:rPr lang="en-US" altLang="ko-KR" sz="2000" b="1" dirty="0" smtClean="0"/>
              <a:t>(id</a:t>
            </a:r>
            <a:r>
              <a:rPr lang="ko-KR" altLang="en-US" sz="2000" b="1" dirty="0" smtClean="0"/>
              <a:t>와 같은 존재</a:t>
            </a:r>
            <a:r>
              <a:rPr lang="en-US" altLang="ko-KR" sz="2000" b="1" dirty="0" smtClean="0"/>
              <a:t>)</a:t>
            </a:r>
          </a:p>
          <a:p>
            <a:pPr>
              <a:defRPr lang="ko-KR" altLang="en-US"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☞ </a:t>
            </a:r>
            <a:r>
              <a:rPr lang="ko-KR" altLang="en-US" sz="2000" b="1" dirty="0" smtClean="0"/>
              <a:t>지정하지 않으면 경계선이 보이지 않고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로 지정하면 경계선이 출력됨</a:t>
            </a:r>
            <a:endParaRPr lang="en-US" altLang="ko-KR" sz="2000" b="1" dirty="0" smtClean="0"/>
          </a:p>
          <a:p>
            <a:pPr>
              <a:defRPr lang="ko-KR" altLang="en-US"/>
            </a:pPr>
            <a:endParaRPr lang="en-US" altLang="ko-KR" sz="2500" b="1" dirty="0" smtClean="0"/>
          </a:p>
          <a:p>
            <a:pPr>
              <a:defRPr lang="ko-KR" altLang="en-US"/>
            </a:pPr>
            <a:r>
              <a:rPr lang="ko-KR" altLang="en-US" sz="2000" b="1" dirty="0"/>
              <a:t>✓ </a:t>
            </a:r>
            <a:r>
              <a:rPr lang="en-US" altLang="ko-KR" sz="2000" b="1" dirty="0" smtClean="0"/>
              <a:t>&lt;scrolling&gt; </a:t>
            </a:r>
            <a:r>
              <a:rPr lang="en-US" altLang="ko-KR" sz="2000" b="1" dirty="0"/>
              <a:t>: </a:t>
            </a:r>
            <a:r>
              <a:rPr lang="ko-KR" altLang="en-US" sz="2000" b="1" dirty="0" smtClean="0"/>
              <a:t>스크롤 바의 표시 여부를 나타냄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4000" dirty="0" smtClean="0">
                <a:latin typeface="+mj-ea"/>
                <a:ea typeface="+mj-ea"/>
                <a:cs typeface="+mj-cs"/>
              </a:rPr>
              <a:t>Frame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과 </a:t>
            </a:r>
            <a:r>
              <a:rPr lang="en-US" altLang="ko-KR" sz="4000" dirty="0" smtClean="0">
                <a:latin typeface="+mj-ea"/>
                <a:ea typeface="+mj-ea"/>
                <a:cs typeface="+mj-cs"/>
              </a:rPr>
              <a:t>If</a:t>
            </a:r>
            <a:r>
              <a:rPr lang="en-US" altLang="ko-KR" sz="4000" dirty="0" smtClean="0">
                <a:latin typeface="+mj-ea"/>
                <a:ea typeface="+mj-ea"/>
                <a:cs typeface="+mj-cs"/>
              </a:rPr>
              <a:t>rame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11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04-2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Frame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과 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If</a:t>
            </a:r>
            <a:r>
              <a:rPr lang="en-US" altLang="ko-KR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rame </a:t>
            </a:r>
            <a:r>
              <a:rPr lang="ko-KR" altLang="en-US" sz="30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속성</a:t>
            </a:r>
            <a:endParaRPr lang="en-US" altLang="ko-KR" sz="3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000" dirty="0" smtClean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 fontAlgn="base"/>
            <a:r>
              <a:rPr lang="ko-KR" altLang="en-US" sz="2000" b="1" dirty="0"/>
              <a:t>✓ </a:t>
            </a:r>
            <a:r>
              <a:rPr lang="en-US" altLang="ko-KR" sz="2000" b="1" dirty="0" smtClean="0"/>
              <a:t>&lt;target&gt; : </a:t>
            </a:r>
            <a:r>
              <a:rPr lang="ko-KR" altLang="en-US" b="1" dirty="0"/>
              <a:t>다른 사이트로 </a:t>
            </a:r>
            <a:r>
              <a:rPr lang="ko-KR" altLang="en-US" b="1" dirty="0" smtClean="0"/>
              <a:t>링크 걸거나 </a:t>
            </a:r>
            <a:r>
              <a:rPr lang="ko-KR" altLang="en-US" b="1" dirty="0"/>
              <a:t>현재 페이지를 유지한 상태에서 링크 페이지를 </a:t>
            </a:r>
            <a:r>
              <a:rPr lang="ko-KR" altLang="en-US" b="1" dirty="0" smtClean="0"/>
              <a:t>표시</a:t>
            </a:r>
            <a:endParaRPr lang="en-US" altLang="ko-KR" b="1" dirty="0" smtClean="0"/>
          </a:p>
          <a:p>
            <a:pPr fontAlgn="base"/>
            <a:endParaRPr lang="en-US" altLang="ko-KR" sz="5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	</a:t>
            </a:r>
            <a:r>
              <a:rPr lang="ko-KR" altLang="en-US" sz="2000" dirty="0"/>
              <a:t>☞ </a:t>
            </a:r>
            <a:r>
              <a:rPr lang="en-US" altLang="ko-KR" sz="2000" b="1" dirty="0" smtClean="0"/>
              <a:t>_</a:t>
            </a:r>
            <a:r>
              <a:rPr lang="en-US" altLang="ko-KR" sz="2000" b="1" dirty="0"/>
              <a:t>blank : </a:t>
            </a:r>
            <a:r>
              <a:rPr lang="ko-KR" altLang="en-US" sz="2000" b="1" dirty="0" err="1" smtClean="0"/>
              <a:t>연결문서가</a:t>
            </a:r>
            <a:r>
              <a:rPr lang="ko-KR" altLang="en-US" sz="2000" b="1" dirty="0" smtClean="0"/>
              <a:t> 새 창이나 새 탭에서 열림</a:t>
            </a:r>
            <a:endParaRPr lang="en-US" altLang="ko-KR" sz="2000" b="1" dirty="0" smtClean="0"/>
          </a:p>
          <a:p>
            <a:endParaRPr lang="ko-KR" altLang="en-US" sz="1000" dirty="0"/>
          </a:p>
          <a:p>
            <a:r>
              <a:rPr lang="en-US" altLang="ko-KR" sz="2400" dirty="0"/>
              <a:t>	</a:t>
            </a:r>
            <a:r>
              <a:rPr lang="ko-KR" altLang="en-US" sz="2000" dirty="0"/>
              <a:t>☞ </a:t>
            </a:r>
            <a:r>
              <a:rPr lang="en-US" altLang="ko-KR" sz="2000" b="1" dirty="0" smtClean="0"/>
              <a:t>_</a:t>
            </a:r>
            <a:r>
              <a:rPr lang="en-US" altLang="ko-KR" sz="2000" b="1" dirty="0"/>
              <a:t>self : </a:t>
            </a:r>
            <a:r>
              <a:rPr lang="ko-KR" altLang="en-US" sz="2000" b="1" dirty="0" smtClean="0"/>
              <a:t>연결 문서를 클릭한 창에서 </a:t>
            </a:r>
            <a:r>
              <a:rPr lang="ko-KR" altLang="en-US" sz="2000" b="1" dirty="0" err="1" smtClean="0"/>
              <a:t>열어줌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기본값</a:t>
            </a:r>
            <a:r>
              <a:rPr lang="en-US" altLang="ko-KR" sz="2000" b="1" dirty="0" smtClean="0"/>
              <a:t>)</a:t>
            </a:r>
          </a:p>
          <a:p>
            <a:endParaRPr lang="ko-KR" altLang="en-US" sz="1000" dirty="0"/>
          </a:p>
          <a:p>
            <a:r>
              <a:rPr lang="en-US" altLang="ko-KR" sz="2400" dirty="0"/>
              <a:t>	</a:t>
            </a:r>
            <a:r>
              <a:rPr lang="ko-KR" altLang="en-US" sz="2000" dirty="0"/>
              <a:t>☞ </a:t>
            </a:r>
            <a:r>
              <a:rPr lang="en-US" altLang="ko-KR" sz="2000" b="1" dirty="0" smtClean="0"/>
              <a:t>_</a:t>
            </a:r>
            <a:r>
              <a:rPr lang="en-US" altLang="ko-KR" sz="2000" b="1" dirty="0"/>
              <a:t>parent : </a:t>
            </a:r>
            <a:r>
              <a:rPr lang="ko-KR" altLang="en-US" sz="2000" b="1" dirty="0"/>
              <a:t>내용을 부모 프레임 영역에 </a:t>
            </a:r>
            <a:r>
              <a:rPr lang="ko-KR" altLang="en-US" sz="2000" b="1" dirty="0" smtClean="0"/>
              <a:t>나타냄</a:t>
            </a:r>
            <a:endParaRPr lang="en-US" altLang="ko-KR" sz="2000" b="1" dirty="0" smtClean="0"/>
          </a:p>
          <a:p>
            <a:endParaRPr lang="en-US" altLang="ko-KR" sz="1000" b="1" dirty="0" smtClean="0"/>
          </a:p>
          <a:p>
            <a:r>
              <a:rPr lang="en-US" altLang="ko-KR" sz="2400" dirty="0"/>
              <a:t>	</a:t>
            </a:r>
            <a:r>
              <a:rPr lang="ko-KR" altLang="en-US" sz="2000" dirty="0"/>
              <a:t>☞ </a:t>
            </a:r>
            <a:r>
              <a:rPr lang="en-US" altLang="ko-KR" sz="2000" b="1" dirty="0" smtClean="0"/>
              <a:t>_</a:t>
            </a:r>
            <a:r>
              <a:rPr lang="en-US" altLang="ko-KR" sz="2000" b="1" dirty="0"/>
              <a:t>top : </a:t>
            </a:r>
            <a:r>
              <a:rPr lang="ko-KR" altLang="en-US" sz="2000" b="1" dirty="0" smtClean="0"/>
              <a:t>가장 상위 창에서 </a:t>
            </a:r>
            <a:r>
              <a:rPr lang="ko-KR" altLang="en-US" sz="2000" b="1" dirty="0" err="1" smtClean="0"/>
              <a:t>열어줌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프레임을 무시하며 전체 브라우저 창에서 작동</a:t>
            </a:r>
            <a:r>
              <a:rPr lang="en-US" altLang="ko-KR" sz="2000" b="1" dirty="0" smtClean="0"/>
              <a:t>)</a:t>
            </a:r>
          </a:p>
          <a:p>
            <a:endParaRPr lang="ko-KR" altLang="en-US" sz="1000" dirty="0"/>
          </a:p>
          <a:p>
            <a:r>
              <a:rPr lang="en-US" altLang="ko-KR" sz="2400" dirty="0"/>
              <a:t>	</a:t>
            </a:r>
            <a:r>
              <a:rPr lang="ko-KR" altLang="en-US" sz="2000" dirty="0"/>
              <a:t>☞ </a:t>
            </a:r>
            <a:r>
              <a:rPr lang="en-US" altLang="ko-KR" sz="2000" b="1" dirty="0" smtClean="0"/>
              <a:t>_</a:t>
            </a:r>
            <a:r>
              <a:rPr lang="ko-KR" altLang="en-US" sz="2000" b="1" dirty="0" err="1"/>
              <a:t>프레임명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해당 이름을 가진 프레임 영역에 </a:t>
            </a:r>
            <a:r>
              <a:rPr lang="ko-KR" altLang="en-US" sz="2000" b="1" dirty="0" smtClean="0"/>
              <a:t>나타냅니다</a:t>
            </a:r>
            <a:r>
              <a:rPr lang="en-US" altLang="ko-KR" sz="2000" b="1" dirty="0"/>
              <a:t>.</a:t>
            </a:r>
            <a:endParaRPr lang="ko-KR" altLang="en-US" sz="2000" dirty="0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4000" dirty="0" smtClean="0">
                <a:latin typeface="+mj-ea"/>
                <a:ea typeface="+mj-ea"/>
                <a:cs typeface="+mj-cs"/>
              </a:rPr>
              <a:t>Frame</a:t>
            </a:r>
            <a:r>
              <a:rPr lang="ko-KR" altLang="en-US" sz="4000" dirty="0" smtClean="0">
                <a:latin typeface="+mj-ea"/>
                <a:ea typeface="+mj-ea"/>
                <a:cs typeface="+mj-cs"/>
              </a:rPr>
              <a:t>과 </a:t>
            </a:r>
            <a:r>
              <a:rPr lang="en-US" altLang="ko-KR" sz="4000" dirty="0" smtClean="0">
                <a:latin typeface="+mj-ea"/>
                <a:ea typeface="+mj-ea"/>
                <a:cs typeface="+mj-cs"/>
              </a:rPr>
              <a:t>If</a:t>
            </a:r>
            <a:r>
              <a:rPr lang="en-US" altLang="ko-KR" sz="4000" dirty="0" smtClean="0">
                <a:latin typeface="+mj-ea"/>
                <a:ea typeface="+mj-ea"/>
                <a:cs typeface="+mj-cs"/>
              </a:rPr>
              <a:t>rame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24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9525" cap="flat" cmpd="sng" algn="ctr">
          <a:solidFill>
            <a:schemeClr val="tx1"/>
          </a:solidFill>
          <a:prstDash val="solid"/>
          <a:round/>
        </a:ln>
      </a:spPr>
      <a:bodyPr vert="horz" wrap="square" lIns="91440" tIns="45720" rIns="91440" bIns="45720" anchor="t">
        <a:spAutoFit/>
      </a:bodyPr>
      <a:lstStyle>
        <a:defPPr>
          <a:defRPr sz="2500" dirty="0">
            <a:solidFill>
              <a:srgbClr val="FF0000"/>
            </a:solidFill>
            <a:latin typeface="나눔스퀘어라운드 ExtraBold"/>
            <a:ea typeface="나눔스퀘어라운드 ExtraBold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289</Words>
  <Application>Microsoft Office PowerPoint</Application>
  <PresentationFormat>와이드스크린</PresentationFormat>
  <Paragraphs>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ExtraBold</vt:lpstr>
      <vt:lpstr>맑은 고딕</vt:lpstr>
      <vt:lpstr>Arial</vt:lpstr>
      <vt:lpstr>Office 테마</vt:lpstr>
      <vt:lpstr>5주차 멘토링(HTML)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Windows 사용자</cp:lastModifiedBy>
  <cp:revision>222</cp:revision>
  <dcterms:created xsi:type="dcterms:W3CDTF">2016-12-02T05:48:21Z</dcterms:created>
  <dcterms:modified xsi:type="dcterms:W3CDTF">2019-04-26T05:55:54Z</dcterms:modified>
</cp:coreProperties>
</file>