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62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7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6" autoAdjust="0"/>
    <p:restoredTop sz="94660"/>
  </p:normalViewPr>
  <p:slideViewPr>
    <p:cSldViewPr snapToGrid="0">
      <p:cViewPr>
        <p:scale>
          <a:sx n="124" d="100"/>
          <a:sy n="124" d="100"/>
        </p:scale>
        <p:origin x="-270" y="-60"/>
      </p:cViewPr>
      <p:guideLst>
        <p:guide orient="horz" pos="2156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47881"/>
            <a:ext cx="9144000" cy="850816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37214" y="2697247"/>
            <a:ext cx="2073786" cy="384166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perspectiveHeroicExtremeLeftFacing"/>
            <a:lightRig rig="threePt" dir="t"/>
          </a:scene3d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8915" y="4104377"/>
            <a:ext cx="2829984" cy="230684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4500000">
              <a:rot lat="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1244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53" y="6197581"/>
            <a:ext cx="523894" cy="5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순서도: 지연 9"/>
          <p:cNvSpPr/>
          <p:nvPr userDrawn="1"/>
        </p:nvSpPr>
        <p:spPr>
          <a:xfrm>
            <a:off x="614538" y="212449"/>
            <a:ext cx="890171" cy="667587"/>
          </a:xfrm>
          <a:prstGeom prst="flowChartDelay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472439" y="212449"/>
            <a:ext cx="142099" cy="66758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341120" y="602599"/>
            <a:ext cx="9144000" cy="1033696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9</a:t>
            </a:r>
            <a:r>
              <a:rPr lang="ko-KR" altLang="en-US" dirty="0" smtClean="0"/>
              <a:t>주차 </a:t>
            </a:r>
            <a:r>
              <a:rPr lang="ko-KR" altLang="en-US" dirty="0" err="1"/>
              <a:t>멘토링</a:t>
            </a:r>
            <a:r>
              <a:rPr lang="ko-KR" altLang="en-US" dirty="0"/>
              <a:t>(</a:t>
            </a:r>
            <a:r>
              <a:rPr lang="en-US" altLang="ko-KR" dirty="0"/>
              <a:t>HTML</a:t>
            </a:r>
            <a:r>
              <a:rPr lang="ko-KR" altLang="en-US" dirty="0"/>
              <a:t>)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989274" y="2510804"/>
            <a:ext cx="5596424" cy="663584"/>
            <a:chOff x="742951" y="1771650"/>
            <a:chExt cx="4010024" cy="486000"/>
          </a:xfrm>
        </p:grpSpPr>
        <p:sp>
          <p:nvSpPr>
            <p:cNvPr id="7" name="직사각형 6"/>
            <p:cNvSpPr/>
            <p:nvPr/>
          </p:nvSpPr>
          <p:spPr>
            <a:xfrm>
              <a:off x="1438276" y="17716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42951" y="17716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dirty="0"/>
                <a:t>01-1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43060" y="1811888"/>
              <a:ext cx="3052764" cy="349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500" dirty="0" smtClean="0">
                  <a:latin typeface="나눔스퀘어라운드 ExtraBold"/>
                  <a:ea typeface="나눔스퀘어라운드 ExtraBold"/>
                </a:rPr>
                <a:t>스타일 시트</a:t>
              </a:r>
              <a:endParaRPr lang="ko-KR" altLang="en-US" sz="2500" dirty="0">
                <a:latin typeface="나눔스퀘어라운드 ExtraBold"/>
                <a:ea typeface="나눔스퀘어라운드 ExtraBold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1419226" y="22383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989274" y="3676493"/>
            <a:ext cx="5921471" cy="663584"/>
            <a:chOff x="742951" y="2724150"/>
            <a:chExt cx="4242929" cy="486000"/>
          </a:xfrm>
        </p:grpSpPr>
        <p:sp>
          <p:nvSpPr>
            <p:cNvPr id="12" name="직사각형 11"/>
            <p:cNvSpPr/>
            <p:nvPr/>
          </p:nvSpPr>
          <p:spPr>
            <a:xfrm>
              <a:off x="1438276" y="27241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42951" y="27241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/>
                <a:t>01-2</a:t>
              </a:r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43057" y="2764337"/>
              <a:ext cx="3342823" cy="349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500" dirty="0" smtClean="0">
                  <a:latin typeface="나눔스퀘어라운드 ExtraBold"/>
                  <a:ea typeface="나눔스퀘어라운드 ExtraBold"/>
                </a:rPr>
                <a:t>스타일 정의</a:t>
              </a:r>
              <a:endParaRPr lang="ko-KR" altLang="en-US" sz="2500" dirty="0">
                <a:latin typeface="나눔스퀘어라운드 ExtraBold"/>
                <a:ea typeface="나눔스퀘어라운드 ExtraBold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419226" y="31908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998799" y="4842183"/>
            <a:ext cx="5596424" cy="663584"/>
            <a:chOff x="742951" y="3671086"/>
            <a:chExt cx="4010024" cy="486000"/>
          </a:xfrm>
        </p:grpSpPr>
        <p:sp>
          <p:nvSpPr>
            <p:cNvPr id="17" name="직사각형 16"/>
            <p:cNvSpPr/>
            <p:nvPr/>
          </p:nvSpPr>
          <p:spPr>
            <a:xfrm>
              <a:off x="1438276" y="3671086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42951" y="3671086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/>
                <a:t>01-3</a:t>
              </a:r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43059" y="3711325"/>
              <a:ext cx="2861562" cy="3394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500">
                  <a:latin typeface="나눔스퀘어라운드 ExtraBold"/>
                  <a:ea typeface="나눔스퀘어라운드 ExtraBold"/>
                </a:rPr>
                <a:t>복습 및 실습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419226" y="4137811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★스타일 정의★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01-2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스타일 정의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04" y="1643222"/>
            <a:ext cx="4326111" cy="2183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240" y="1643221"/>
            <a:ext cx="5210637" cy="2183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04" y="1483018"/>
            <a:ext cx="4326110" cy="252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239" y="1483018"/>
            <a:ext cx="5405879" cy="252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04" y="4097631"/>
            <a:ext cx="4326110" cy="2263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241" y="4090673"/>
            <a:ext cx="5405878" cy="22701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210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★스타일 정의★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01-2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스타일 정의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76" y="1661593"/>
            <a:ext cx="4895850" cy="1352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76" y="3250346"/>
            <a:ext cx="4895850" cy="28135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132" y="1661593"/>
            <a:ext cx="5962811" cy="847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131" y="2705461"/>
            <a:ext cx="4524375" cy="752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132" y="3765610"/>
            <a:ext cx="5962811" cy="24289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74" y="3196558"/>
            <a:ext cx="4895851" cy="2904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130" y="3718155"/>
            <a:ext cx="5962811" cy="24763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809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3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>
                <a:solidFill>
                  <a:schemeClr val="bg1"/>
                </a:solidFill>
              </a:rPr>
              <a:t>01-</a:t>
            </a:r>
            <a:r>
              <a:rPr lang="ko-KR" altLang="en-US" sz="2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31328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복습 및 실습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15200" y="315948"/>
            <a:ext cx="3884806" cy="553998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 수연, 재민 과제 &gt;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03" y="1406177"/>
            <a:ext cx="11186051" cy="4687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3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bg1"/>
                </a:solidFill>
              </a:rPr>
              <a:t>01-1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4064" y="1058963"/>
            <a:ext cx="1152430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800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★ </a:t>
            </a:r>
            <a:r>
              <a:rPr lang="en-US" altLang="ko-KR" sz="2800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S</a:t>
            </a:r>
            <a:r>
              <a:rPr lang="en-US" altLang="ko-KR" sz="2800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tyl</a:t>
            </a:r>
            <a:r>
              <a:rPr lang="en-US" altLang="ko-KR" sz="2800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e </a:t>
            </a:r>
            <a:r>
              <a:rPr lang="ko-KR" altLang="en-US" sz="2800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사용 </a:t>
            </a:r>
            <a:r>
              <a:rPr lang="ko-KR" altLang="en-US" sz="2800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★</a:t>
            </a:r>
            <a:endParaRPr lang="en-US" altLang="ko-KR" sz="2800" b="1" dirty="0" smtClean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endParaRPr lang="en-US" altLang="ko-KR" sz="2000" dirty="0" smtClean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&lt;html&gt;</a:t>
            </a:r>
          </a:p>
          <a:p>
            <a:pPr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&lt;head&gt;&lt;title&gt;</a:t>
            </a:r>
            <a:r>
              <a:rPr lang="ko-KR" altLang="en-US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스타일 사용</a:t>
            </a:r>
            <a:r>
              <a:rPr lang="en-US" altLang="ko-KR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&lt;/title&gt;</a:t>
            </a:r>
          </a:p>
          <a:p>
            <a:pPr>
              <a:defRPr lang="ko-KR" altLang="en-US"/>
            </a:pPr>
            <a:r>
              <a:rPr lang="en-US" altLang="ko-KR" sz="1600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&lt;style type="text/</a:t>
            </a:r>
            <a:r>
              <a:rPr lang="en-US" altLang="ko-KR" sz="1600" b="1" dirty="0" err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css</a:t>
            </a:r>
            <a:r>
              <a:rPr lang="en-US" altLang="ko-KR" sz="1600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"&gt;					</a:t>
            </a:r>
            <a:r>
              <a:rPr lang="en-US" altLang="ko-KR" sz="1600" b="1" dirty="0" smtClean="0">
                <a:solidFill>
                  <a:srgbClr val="002060"/>
                </a:solidFill>
                <a:latin typeface="나눔스퀘어라운드 ExtraBold"/>
                <a:ea typeface="나눔스퀘어라운드 ExtraBold"/>
              </a:rPr>
              <a:t>1. </a:t>
            </a:r>
            <a:r>
              <a:rPr lang="ko-KR" altLang="en-US" sz="1600" b="1" dirty="0" err="1" smtClean="0">
                <a:solidFill>
                  <a:srgbClr val="00B0F0"/>
                </a:solidFill>
                <a:latin typeface="나눔스퀘어라운드 ExtraBold"/>
                <a:ea typeface="나눔스퀘어라운드 ExtraBold"/>
              </a:rPr>
              <a:t>끝날때</a:t>
            </a:r>
            <a:r>
              <a:rPr lang="ko-KR" altLang="en-US" sz="1600" b="1" dirty="0" smtClean="0">
                <a:solidFill>
                  <a:srgbClr val="00B0F0"/>
                </a:solidFill>
                <a:latin typeface="나눔스퀘어라운드 ExtraBold"/>
                <a:ea typeface="나눔스퀘어라운드 ExtraBold"/>
              </a:rPr>
              <a:t> 아무것도 </a:t>
            </a:r>
            <a:r>
              <a:rPr lang="ko-KR" altLang="en-US" sz="1600" b="1" dirty="0" err="1" smtClean="0">
                <a:solidFill>
                  <a:srgbClr val="00B0F0"/>
                </a:solidFill>
                <a:latin typeface="나눔스퀘어라운드 ExtraBold"/>
                <a:ea typeface="나눔스퀘어라운드 ExtraBold"/>
              </a:rPr>
              <a:t>사용없음</a:t>
            </a:r>
            <a:endParaRPr lang="en-US" altLang="ko-KR" sz="1600" b="1" dirty="0">
              <a:solidFill>
                <a:srgbClr val="00B0F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en-US" altLang="ko-KR" sz="1600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	font{font-size:18pt;font-family:</a:t>
            </a:r>
            <a:r>
              <a:rPr lang="ko-KR" altLang="en-US" sz="1600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궁서체</a:t>
            </a:r>
            <a:r>
              <a:rPr lang="en-US" altLang="ko-KR" sz="1600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}		</a:t>
            </a:r>
            <a:r>
              <a:rPr lang="en-US" altLang="ko-KR" sz="1600" b="1" dirty="0" smtClean="0">
                <a:solidFill>
                  <a:srgbClr val="002060"/>
                </a:solidFill>
                <a:latin typeface="나눔스퀘어라운드 ExtraBold"/>
                <a:ea typeface="나눔스퀘어라운드 ExtraBold"/>
              </a:rPr>
              <a:t>2. </a:t>
            </a:r>
            <a:r>
              <a:rPr lang="en-US" altLang="ko-KR" sz="1600" b="1" dirty="0" smtClean="0">
                <a:solidFill>
                  <a:srgbClr val="00B0F0"/>
                </a:solidFill>
                <a:latin typeface="나눔스퀘어라운드 ExtraBold"/>
                <a:ea typeface="나눔스퀘어라운드 ExtraBold"/>
              </a:rPr>
              <a:t>: </a:t>
            </a:r>
            <a:r>
              <a:rPr lang="ko-KR" altLang="en-US" sz="1600" b="1" dirty="0" smtClean="0">
                <a:solidFill>
                  <a:srgbClr val="00B0F0"/>
                </a:solidFill>
                <a:latin typeface="나눔스퀘어라운드 ExtraBold"/>
                <a:ea typeface="나눔스퀘어라운드 ExtraBold"/>
              </a:rPr>
              <a:t>사용</a:t>
            </a:r>
            <a:endParaRPr lang="en-US" altLang="ko-KR" sz="1600" b="1" dirty="0">
              <a:solidFill>
                <a:srgbClr val="00B0F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en-US" altLang="ko-KR" sz="1600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	b{font-size:36pt;</a:t>
            </a:r>
            <a:r>
              <a:rPr lang="en-US" altLang="ko-KR" sz="1600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color:red</a:t>
            </a:r>
            <a:r>
              <a:rPr lang="en-US" altLang="ko-KR" sz="1600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;font-family:</a:t>
            </a:r>
            <a:r>
              <a:rPr lang="ko-KR" altLang="en-US" sz="1600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굴림체</a:t>
            </a:r>
            <a:r>
              <a:rPr lang="en-US" altLang="ko-KR" sz="1600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} 		</a:t>
            </a:r>
            <a:r>
              <a:rPr lang="en-US" altLang="ko-KR" sz="1600" b="1" dirty="0" smtClean="0">
                <a:solidFill>
                  <a:srgbClr val="002060"/>
                </a:solidFill>
                <a:latin typeface="나눔스퀘어라운드 ExtraBold"/>
                <a:ea typeface="나눔스퀘어라운드 ExtraBold"/>
              </a:rPr>
              <a:t>3. </a:t>
            </a:r>
            <a:r>
              <a:rPr lang="en-US" altLang="ko-KR" sz="1600" b="1" dirty="0" smtClean="0">
                <a:solidFill>
                  <a:srgbClr val="00B0F0"/>
                </a:solidFill>
                <a:latin typeface="나눔스퀘어라운드 ExtraBold"/>
                <a:ea typeface="나눔스퀘어라운드 ExtraBold"/>
              </a:rPr>
              <a:t>; </a:t>
            </a:r>
            <a:r>
              <a:rPr lang="ko-KR" altLang="en-US" sz="1600" b="1" dirty="0" smtClean="0">
                <a:solidFill>
                  <a:srgbClr val="00B0F0"/>
                </a:solidFill>
                <a:latin typeface="나눔스퀘어라운드 ExtraBold"/>
                <a:ea typeface="나눔스퀘어라운드 ExtraBold"/>
              </a:rPr>
              <a:t>사</a:t>
            </a:r>
            <a:r>
              <a:rPr lang="ko-KR" altLang="en-US" sz="1600" b="1" dirty="0">
                <a:solidFill>
                  <a:srgbClr val="00B0F0"/>
                </a:solidFill>
                <a:latin typeface="나눔스퀘어라운드 ExtraBold"/>
                <a:ea typeface="나눔스퀘어라운드 ExtraBold"/>
              </a:rPr>
              <a:t>용</a:t>
            </a:r>
            <a:endParaRPr lang="en-US" altLang="ko-KR" sz="1600" b="1" dirty="0">
              <a:solidFill>
                <a:srgbClr val="00B0F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&lt;/style</a:t>
            </a:r>
            <a:r>
              <a:rPr lang="en-US" altLang="ko-KR" sz="16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&gt;</a:t>
            </a:r>
          </a:p>
          <a:p>
            <a:pPr>
              <a:defRPr lang="ko-KR" altLang="en-US"/>
            </a:pPr>
            <a:r>
              <a:rPr lang="en-US" altLang="ko-KR" sz="16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</a:t>
            </a:r>
            <a:r>
              <a:rPr lang="en-US" altLang="ko-KR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head&gt;</a:t>
            </a:r>
          </a:p>
          <a:p>
            <a:pPr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&lt;body&gt;</a:t>
            </a:r>
          </a:p>
          <a:p>
            <a:pPr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&lt;center&gt;</a:t>
            </a:r>
          </a:p>
          <a:p>
            <a:pPr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&lt;font&gt;</a:t>
            </a:r>
          </a:p>
          <a:p>
            <a:pPr>
              <a:defRPr lang="ko-KR" altLang="en-US"/>
            </a:pPr>
            <a:r>
              <a:rPr lang="ko-KR" altLang="en-US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우리들의 </a:t>
            </a:r>
            <a:r>
              <a:rPr lang="ko-KR" altLang="en-US" sz="16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세상</a:t>
            </a:r>
            <a:r>
              <a:rPr lang="en-US" altLang="ko-KR" sz="16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</a:t>
            </a:r>
            <a:r>
              <a:rPr lang="en-US" altLang="ko-KR" sz="1600" dirty="0" err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br</a:t>
            </a:r>
            <a:r>
              <a:rPr lang="en-US" altLang="ko-KR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&gt;&lt;</a:t>
            </a:r>
            <a:r>
              <a:rPr lang="en-US" altLang="ko-KR" sz="1600" dirty="0" err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br</a:t>
            </a:r>
            <a:r>
              <a:rPr lang="en-US" altLang="ko-KR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&gt;</a:t>
            </a:r>
          </a:p>
          <a:p>
            <a:pPr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&lt;b&gt;</a:t>
            </a:r>
            <a:r>
              <a:rPr lang="ko-KR" altLang="en-US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스타일 연습</a:t>
            </a:r>
            <a:r>
              <a:rPr lang="en-US" altLang="ko-KR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&lt;/b</a:t>
            </a:r>
            <a:r>
              <a:rPr lang="en-US" altLang="ko-KR" sz="1600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&gt;&lt;</a:t>
            </a:r>
            <a:r>
              <a:rPr lang="en-US" altLang="ko-KR" sz="1600" dirty="0" err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br</a:t>
            </a:r>
            <a:r>
              <a:rPr lang="en-US" altLang="ko-KR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&gt;&lt;</a:t>
            </a:r>
            <a:r>
              <a:rPr lang="en-US" altLang="ko-KR" sz="1600" dirty="0" err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br</a:t>
            </a:r>
            <a:r>
              <a:rPr lang="en-US" altLang="ko-KR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&gt;</a:t>
            </a:r>
          </a:p>
          <a:p>
            <a:pPr>
              <a:defRPr lang="ko-KR" altLang="en-US"/>
            </a:pPr>
            <a:r>
              <a:rPr lang="ko-KR" altLang="en-US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연습 끝</a:t>
            </a:r>
          </a:p>
          <a:p>
            <a:pPr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&lt;/font&gt;</a:t>
            </a:r>
          </a:p>
          <a:p>
            <a:pPr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&lt;/center&gt;</a:t>
            </a:r>
          </a:p>
          <a:p>
            <a:pPr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&lt;/body&gt;</a:t>
            </a:r>
          </a:p>
          <a:p>
            <a:pPr>
              <a:defRPr lang="ko-KR" altLang="en-US"/>
            </a:pPr>
            <a:r>
              <a:rPr lang="en-US" altLang="ko-KR" sz="16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&lt;/html&gt;</a:t>
            </a:r>
            <a:endParaRPr lang="en-US" altLang="ko-KR" sz="2000" dirty="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0535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HTML</a:t>
            </a:r>
            <a:r>
              <a:rPr lang="ko-KR" altLang="en-US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 </a:t>
            </a:r>
            <a:r>
              <a:rPr lang="ko-KR" altLang="en-US" sz="4000" i="0" u="none" kern="1200" dirty="0" smtClean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태그 사용</a:t>
            </a:r>
            <a:endParaRPr lang="ko-KR" altLang="en-US" sz="4000" i="0" u="none" kern="1200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656" y="3351216"/>
            <a:ext cx="7720674" cy="25300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81" y="1758885"/>
            <a:ext cx="11231106" cy="42500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9841" y="1289542"/>
            <a:ext cx="5475005" cy="435133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        ★ </a:t>
            </a:r>
            <a:r>
              <a:rPr lang="en-US" altLang="ko-KR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Inline </a:t>
            </a:r>
            <a:r>
              <a:rPr lang="ko-KR" altLang="en-US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스타일 시트 ★ </a:t>
            </a:r>
            <a:r>
              <a:rPr lang="en-US" altLang="ko-KR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	</a:t>
            </a:r>
          </a:p>
          <a:p>
            <a:pPr marL="0" indent="0">
              <a:buNone/>
            </a:pPr>
            <a:endParaRPr lang="en-US" altLang="ko-KR" b="1" dirty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	   					</a:t>
            </a:r>
            <a:endParaRPr lang="en-US" altLang="ko-KR" b="1" dirty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r>
              <a:rPr lang="ko-KR" altLang="en-US" sz="1800" dirty="0" smtClean="0"/>
              <a:t>처음부터 설정하지 않고 뒤에서 따로  사용</a:t>
            </a:r>
            <a:endParaRPr lang="en-US" altLang="ko-KR" sz="1800" dirty="0" smtClean="0"/>
          </a:p>
          <a:p>
            <a:r>
              <a:rPr lang="ko-KR" altLang="en-US" sz="1800" dirty="0" smtClean="0"/>
              <a:t>영어 글자체 사용시  </a:t>
            </a:r>
            <a:r>
              <a:rPr lang="en-US" altLang="ko-KR" sz="1800" dirty="0" smtClean="0"/>
              <a:t>font-style</a:t>
            </a:r>
          </a:p>
          <a:p>
            <a:r>
              <a:rPr lang="ko-KR" altLang="en-US" sz="1800" dirty="0" smtClean="0"/>
              <a:t>한글 글자체 사용시 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font-family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4837" y="322686"/>
            <a:ext cx="1012782" cy="3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>
                <a:solidFill>
                  <a:schemeClr val="bg1"/>
                </a:solidFill>
              </a:rPr>
              <a:t>01-1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0535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4000" dirty="0" smtClean="0"/>
              <a:t>스타일 시트</a:t>
            </a:r>
            <a:endParaRPr lang="ko-KR" altLang="en-US" sz="4000" i="0" u="none" kern="1200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81" y="1679481"/>
            <a:ext cx="5021916" cy="14893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314" y="1679481"/>
            <a:ext cx="5075456" cy="14893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624836" y="1289541"/>
            <a:ext cx="5475005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  ★ </a:t>
            </a: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Embedding </a:t>
            </a:r>
            <a:r>
              <a:rPr lang="ko-KR" altLang="en-US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스타일 시트 </a:t>
            </a:r>
            <a:r>
              <a:rPr lang="ko-KR" altLang="en-US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★</a:t>
            </a:r>
            <a:r>
              <a:rPr lang="en-US" altLang="ko-KR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 smtClean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 smtClean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 smtClean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 smtClean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						</a:t>
            </a:r>
          </a:p>
          <a:p>
            <a:r>
              <a:rPr lang="en-US" altLang="ko-KR" sz="1800" dirty="0" smtClean="0">
                <a:solidFill>
                  <a:srgbClr val="0000FF"/>
                </a:solidFill>
              </a:rPr>
              <a:t>Italic</a:t>
            </a:r>
            <a:r>
              <a:rPr lang="ko-KR" altLang="en-US" sz="1800" dirty="0" smtClean="0"/>
              <a:t>체를 사용  ☞</a:t>
            </a:r>
            <a:r>
              <a:rPr lang="en-US" altLang="ko-KR" sz="1800" dirty="0" smtClean="0"/>
              <a:t>  &lt;</a:t>
            </a:r>
            <a:r>
              <a:rPr lang="en-US" altLang="ko-KR" sz="1800" dirty="0"/>
              <a:t>i&gt;</a:t>
            </a:r>
            <a:r>
              <a:rPr lang="ko-KR" altLang="en-US" sz="1800" dirty="0" err="1"/>
              <a:t>역활</a:t>
            </a:r>
            <a:r>
              <a:rPr lang="ko-KR" altLang="en-US" sz="1800" dirty="0"/>
              <a:t>                                                 </a:t>
            </a:r>
            <a:endParaRPr lang="en-US" altLang="ko-KR" sz="1800" dirty="0" smtClean="0"/>
          </a:p>
          <a:p>
            <a:r>
              <a:rPr lang="ko-KR" altLang="en-US" sz="1800" dirty="0" smtClean="0"/>
              <a:t>영어 글자체 사용시  </a:t>
            </a:r>
            <a:r>
              <a:rPr lang="en-US" altLang="ko-KR" sz="1800" dirty="0" smtClean="0"/>
              <a:t>font-style</a:t>
            </a:r>
          </a:p>
          <a:p>
            <a:r>
              <a:rPr lang="ko-KR" altLang="en-US" sz="1800" dirty="0" smtClean="0"/>
              <a:t>한글 글자체 사용시 </a:t>
            </a:r>
            <a:r>
              <a:rPr lang="en-US" altLang="ko-KR" sz="1800" dirty="0" smtClean="0"/>
              <a:t> font-family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70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65" y="4333793"/>
            <a:ext cx="3250216" cy="1875991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font-weight</a:t>
            </a:r>
            <a:r>
              <a:rPr lang="ko-KR" altLang="en-US" sz="1600" dirty="0"/>
              <a:t>는 글자 굵기</a:t>
            </a:r>
          </a:p>
          <a:p>
            <a:pPr marL="0" indent="0">
              <a:buNone/>
            </a:pPr>
            <a:endParaRPr lang="ko-KR" altLang="en-US" sz="1600" dirty="0"/>
          </a:p>
          <a:p>
            <a:pPr marL="0" indent="0">
              <a:buNone/>
            </a:pPr>
            <a:r>
              <a:rPr lang="en-US" altLang="ko-KR" sz="1600" dirty="0"/>
              <a:t>font-weight</a:t>
            </a:r>
            <a:r>
              <a:rPr lang="ko-KR" altLang="en-US" sz="1600" dirty="0"/>
              <a:t>는 </a:t>
            </a:r>
            <a:r>
              <a:rPr lang="en-US" altLang="ko-KR" sz="1600" dirty="0"/>
              <a:t>100</a:t>
            </a:r>
            <a:r>
              <a:rPr lang="ko-KR" altLang="en-US" sz="1600" dirty="0"/>
              <a:t>부터 </a:t>
            </a:r>
            <a:r>
              <a:rPr lang="en-US" altLang="ko-KR" sz="1600" dirty="0"/>
              <a:t>900</a:t>
            </a:r>
            <a:r>
              <a:rPr lang="ko-KR" altLang="en-US" sz="1600" dirty="0"/>
              <a:t>까지 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100</a:t>
            </a:r>
            <a:r>
              <a:rPr lang="ko-KR" altLang="en-US" sz="1600" dirty="0"/>
              <a:t>이 가장 얇고 </a:t>
            </a:r>
            <a:r>
              <a:rPr lang="en-US" altLang="ko-KR" sz="1600" dirty="0"/>
              <a:t>900</a:t>
            </a:r>
            <a:r>
              <a:rPr lang="ko-KR" altLang="en-US" sz="1600" dirty="0"/>
              <a:t>이 가장 굵다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font-weight: normal </a:t>
            </a:r>
            <a:r>
              <a:rPr lang="ko-KR" altLang="en-US" sz="1600" dirty="0"/>
              <a:t>은 </a:t>
            </a:r>
            <a:r>
              <a:rPr lang="en-US" altLang="ko-KR" sz="1600" dirty="0"/>
              <a:t>font-weight: 400 </a:t>
            </a:r>
            <a:r>
              <a:rPr lang="ko-KR" altLang="en-US" sz="1600" dirty="0"/>
              <a:t>와 같다</a:t>
            </a:r>
          </a:p>
          <a:p>
            <a:pPr marL="0" indent="0">
              <a:buNone/>
            </a:pPr>
            <a:r>
              <a:rPr lang="en-US" altLang="ko-KR" sz="1600" dirty="0"/>
              <a:t>font-weight: bold </a:t>
            </a:r>
            <a:r>
              <a:rPr lang="ko-KR" altLang="en-US" sz="1600" dirty="0"/>
              <a:t>는 </a:t>
            </a:r>
            <a:r>
              <a:rPr lang="en-US" altLang="ko-KR" sz="1600" dirty="0"/>
              <a:t>font-weight: 700 </a:t>
            </a:r>
            <a:r>
              <a:rPr lang="ko-KR" altLang="en-US" sz="1600" dirty="0"/>
              <a:t>와 같다</a:t>
            </a:r>
            <a:endParaRPr lang="en-US" altLang="ko-KR" sz="1600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0535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4000" i="0" u="none" kern="1200" dirty="0" smtClean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외부 스타일 시트</a:t>
            </a:r>
            <a:endParaRPr lang="ko-KR" altLang="en-US" sz="4000" i="0" u="none" kern="1200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01-1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480056" y="1029661"/>
            <a:ext cx="5267536" cy="540955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4200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★ 외부 스타일 시트 연결하기★</a:t>
            </a:r>
            <a:endParaRPr lang="en-US" altLang="ko-KR" sz="4200" b="1" dirty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900" b="1" dirty="0" smtClean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&lt;html&gt;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&lt;head&gt;&lt;title&gt;</a:t>
            </a:r>
            <a:r>
              <a:rPr lang="ko-KR" altLang="en-US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스타일 사용</a:t>
            </a:r>
            <a:r>
              <a:rPr lang="en-US" altLang="ko-KR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&lt;/title&gt;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&lt;link </a:t>
            </a:r>
            <a:r>
              <a:rPr lang="en-US" altLang="ko-KR" b="1" dirty="0" err="1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rel</a:t>
            </a:r>
            <a:r>
              <a:rPr lang="en-US" altLang="ko-KR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="</a:t>
            </a:r>
            <a:r>
              <a:rPr lang="en-US" altLang="ko-KR" b="1" dirty="0" err="1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stylesheet</a:t>
            </a:r>
            <a:r>
              <a:rPr lang="en-US" altLang="ko-KR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	type="text/</a:t>
            </a:r>
            <a:r>
              <a:rPr lang="en-US" altLang="ko-KR" b="1" dirty="0" err="1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css</a:t>
            </a:r>
            <a:r>
              <a:rPr lang="en-US" altLang="ko-KR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	</a:t>
            </a:r>
            <a:r>
              <a:rPr lang="en-US" altLang="ko-KR" b="1" dirty="0" err="1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href</a:t>
            </a:r>
            <a:r>
              <a:rPr lang="en-US" altLang="ko-KR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="</a:t>
            </a:r>
            <a:r>
              <a:rPr lang="en-US" altLang="ko-KR" b="1" dirty="0" smtClean="0">
                <a:solidFill>
                  <a:srgbClr val="0000FF"/>
                </a:solidFill>
                <a:latin typeface="나눔스퀘어라운드 ExtraBold"/>
                <a:ea typeface="나눔스퀘어라운드 ExtraBold"/>
              </a:rPr>
              <a:t>dynamic.css</a:t>
            </a:r>
            <a:r>
              <a:rPr lang="en-US" altLang="ko-KR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"&gt;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>
                <a:latin typeface="나눔스퀘어라운드 ExtraBold"/>
                <a:ea typeface="나눔스퀘어라운드 ExtraBold"/>
              </a:rPr>
              <a:t>&lt;/head&gt;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>
                <a:latin typeface="나눔스퀘어라운드 ExtraBold"/>
                <a:ea typeface="나눔스퀘어라운드 ExtraBold"/>
              </a:rPr>
              <a:t>&lt;body&gt;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>
                <a:latin typeface="나눔스퀘어라운드 ExtraBold"/>
                <a:ea typeface="나눔스퀘어라운드 ExtraBold"/>
              </a:rPr>
              <a:t>&lt;center&gt;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>
                <a:latin typeface="나눔스퀘어라운드 ExtraBold"/>
                <a:ea typeface="나눔스퀘어라운드 ExtraBold"/>
              </a:rPr>
              <a:t>&lt;h3&gt;</a:t>
            </a:r>
            <a:r>
              <a:rPr lang="ko-KR" altLang="en-US" b="1" dirty="0" smtClean="0">
                <a:latin typeface="나눔스퀘어라운드 ExtraBold"/>
                <a:ea typeface="나눔스퀘어라운드 ExtraBold"/>
              </a:rPr>
              <a:t>외부 스타일 시트 연결하기</a:t>
            </a:r>
            <a:r>
              <a:rPr lang="en-US" altLang="ko-KR" b="1" dirty="0" smtClean="0">
                <a:latin typeface="나눔스퀘어라운드 ExtraBold"/>
                <a:ea typeface="나눔스퀘어라운드 ExtraBold"/>
              </a:rPr>
              <a:t>&lt;/h3&gt;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>
                <a:latin typeface="나눔스퀘어라운드 ExtraBold"/>
                <a:ea typeface="나눔스퀘어라운드 ExtraBold"/>
              </a:rPr>
              <a:t>&lt;</a:t>
            </a:r>
            <a:r>
              <a:rPr lang="en-US" altLang="ko-KR" b="1" dirty="0" err="1" smtClean="0">
                <a:latin typeface="나눔스퀘어라운드 ExtraBold"/>
                <a:ea typeface="나눔스퀘어라운드 ExtraBold"/>
              </a:rPr>
              <a:t>hr</a:t>
            </a:r>
            <a:r>
              <a:rPr lang="en-US" altLang="ko-KR" b="1" dirty="0" smtClean="0">
                <a:latin typeface="나눔스퀘어라운드 ExtraBold"/>
                <a:ea typeface="나눔스퀘어라운드 ExtraBold"/>
              </a:rPr>
              <a:t>&gt;&lt;</a:t>
            </a:r>
            <a:r>
              <a:rPr lang="en-US" altLang="ko-KR" b="1" dirty="0" err="1" smtClean="0">
                <a:latin typeface="나눔스퀘어라운드 ExtraBold"/>
                <a:ea typeface="나눔스퀘어라운드 ExtraBold"/>
              </a:rPr>
              <a:t>br</a:t>
            </a:r>
            <a:r>
              <a:rPr lang="en-US" altLang="ko-KR" b="1" dirty="0" smtClean="0">
                <a:latin typeface="나눔스퀘어라운드 ExtraBold"/>
                <a:ea typeface="나눔스퀘어라운드 ExtraBold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>
                <a:latin typeface="나눔스퀘어라운드 ExtraBold"/>
                <a:ea typeface="나눔스퀘어라운드 ExtraBold"/>
              </a:rPr>
              <a:t>&lt;b&gt;</a:t>
            </a:r>
            <a:r>
              <a:rPr lang="ko-KR" altLang="en-US" b="1" dirty="0" smtClean="0">
                <a:latin typeface="나눔스퀘어라운드 ExtraBold"/>
                <a:ea typeface="나눔스퀘어라운드 ExtraBold"/>
              </a:rPr>
              <a:t>우리들의 세상</a:t>
            </a:r>
            <a:r>
              <a:rPr lang="en-US" altLang="ko-KR" b="1" dirty="0" smtClean="0">
                <a:latin typeface="나눔스퀘어라운드 ExtraBold"/>
                <a:ea typeface="나눔스퀘어라운드 ExtraBold"/>
              </a:rPr>
              <a:t>&lt;/b&gt;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>
                <a:latin typeface="나눔스퀘어라운드 ExtraBold"/>
                <a:ea typeface="나눔스퀘어라운드 ExtraBold"/>
              </a:rPr>
              <a:t>&lt;p&gt;</a:t>
            </a:r>
            <a:r>
              <a:rPr lang="ko-KR" altLang="en-US" b="1" dirty="0" smtClean="0">
                <a:latin typeface="나눔스퀘어라운드 ExtraBold"/>
                <a:ea typeface="나눔스퀘어라운드 ExtraBold"/>
              </a:rPr>
              <a:t>열심히 노력하자</a:t>
            </a:r>
            <a:r>
              <a:rPr lang="en-US" altLang="ko-KR" b="1" dirty="0" smtClean="0">
                <a:latin typeface="나눔스퀘어라운드 ExtraBold"/>
                <a:ea typeface="나눔스퀘어라운드 ExtraBold"/>
              </a:rPr>
              <a:t>!&lt;/p&gt;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>
                <a:latin typeface="나눔스퀘어라운드 ExtraBold"/>
                <a:ea typeface="나눔스퀘어라운드 ExtraBold"/>
              </a:rPr>
              <a:t>&lt;h4&gt;</a:t>
            </a:r>
            <a:r>
              <a:rPr lang="ko-KR" altLang="en-US" b="1" dirty="0" smtClean="0">
                <a:latin typeface="나눔스퀘어라운드 ExtraBold"/>
                <a:ea typeface="나눔스퀘어라운드 ExtraBold"/>
              </a:rPr>
              <a:t>우리들의 세상</a:t>
            </a:r>
            <a:r>
              <a:rPr lang="en-US" altLang="ko-KR" b="1" dirty="0" smtClean="0">
                <a:latin typeface="나눔스퀘어라운드 ExtraBold"/>
                <a:ea typeface="나눔스퀘어라운드 ExtraBold"/>
              </a:rPr>
              <a:t>&lt;/h4&gt;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>
                <a:latin typeface="나눔스퀘어라운드 ExtraBold"/>
                <a:ea typeface="나눔스퀘어라운드 ExtraBold"/>
              </a:rPr>
              <a:t>&lt;/center&gt;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>
                <a:latin typeface="나눔스퀘어라운드 ExtraBold"/>
                <a:ea typeface="나눔스퀘어라운드 ExtraBold"/>
              </a:rPr>
              <a:t>&lt;/body&gt;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>
                <a:latin typeface="나눔스퀘어라운드 ExtraBold"/>
                <a:ea typeface="나눔스퀘어라운드 ExtraBold"/>
              </a:rPr>
              <a:t>&lt;/html&gt;</a:t>
            </a:r>
          </a:p>
          <a:p>
            <a:endParaRPr lang="ko-KR" alt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067" y="2324414"/>
            <a:ext cx="6606478" cy="12519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오른쪽 화살표 9"/>
          <p:cNvSpPr/>
          <p:nvPr/>
        </p:nvSpPr>
        <p:spPr>
          <a:xfrm>
            <a:off x="3511603" y="2896585"/>
            <a:ext cx="430306" cy="299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8237283" y="3712430"/>
            <a:ext cx="230521" cy="511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5" y="1449562"/>
            <a:ext cx="11006775" cy="49810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9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 noGrp="1"/>
          </p:cNvSpPr>
          <p:nvPr>
            <p:ph idx="1"/>
          </p:nvPr>
        </p:nvSpPr>
        <p:spPr>
          <a:xfrm>
            <a:off x="6434702" y="1125615"/>
            <a:ext cx="4156457" cy="541734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600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S</a:t>
            </a:r>
            <a:r>
              <a:rPr lang="en-US" altLang="ko-KR" sz="3600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tyle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600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★ 외부 스타일 시트 연결하기★</a:t>
            </a:r>
            <a:endParaRPr lang="en-US" altLang="ko-KR" sz="2900" b="1" dirty="0" smtClean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&lt;html&gt;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&lt;head&gt;&lt;title&gt;</a:t>
            </a:r>
            <a:r>
              <a:rPr lang="ko-KR" altLang="en-US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스타일 사용</a:t>
            </a: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&lt;/title&gt;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&lt;style&gt;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	@</a:t>
            </a:r>
            <a:r>
              <a:rPr lang="en-US" altLang="ko-KR" b="1" dirty="0" err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import"dynamic.css</a:t>
            </a: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";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&lt;/style&gt;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&lt;/head&gt;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&lt;body&gt;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&lt;center&gt;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&lt;h3&gt;</a:t>
            </a:r>
            <a:r>
              <a:rPr lang="ko-KR" altLang="en-US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외부 스타일 시트 연결하기</a:t>
            </a:r>
            <a:r>
              <a:rPr lang="en-US" altLang="ko-KR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&lt;/h3&gt;</a:t>
            </a: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</a:t>
            </a:r>
            <a:r>
              <a:rPr lang="en-US" altLang="ko-KR" b="1" dirty="0" err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hr</a:t>
            </a: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&gt;&lt;</a:t>
            </a:r>
            <a:r>
              <a:rPr lang="en-US" altLang="ko-KR" b="1" dirty="0" err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br</a:t>
            </a: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B050"/>
                </a:solidFill>
                <a:latin typeface="나눔스퀘어라운드 ExtraBold"/>
                <a:ea typeface="나눔스퀘어라운드 ExtraBold"/>
              </a:rPr>
              <a:t>&lt;b&gt;</a:t>
            </a:r>
            <a:r>
              <a:rPr lang="ko-KR" altLang="en-US" b="1" dirty="0">
                <a:solidFill>
                  <a:srgbClr val="00B050"/>
                </a:solidFill>
                <a:latin typeface="나눔스퀘어라운드 ExtraBold"/>
                <a:ea typeface="나눔스퀘어라운드 ExtraBold"/>
              </a:rPr>
              <a:t>우리들의 세상</a:t>
            </a:r>
            <a:r>
              <a:rPr lang="en-US" altLang="ko-KR" b="1" dirty="0">
                <a:solidFill>
                  <a:srgbClr val="00B050"/>
                </a:solidFill>
                <a:latin typeface="나눔스퀘어라운드 ExtraBold"/>
                <a:ea typeface="나눔스퀘어라운드 ExtraBold"/>
              </a:rPr>
              <a:t>&lt;/b&gt;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00FF"/>
                </a:solidFill>
                <a:latin typeface="나눔스퀘어라운드 ExtraBold"/>
                <a:ea typeface="나눔스퀘어라운드 ExtraBold"/>
              </a:rPr>
              <a:t>&lt;p&gt;</a:t>
            </a:r>
            <a:r>
              <a:rPr lang="ko-KR" altLang="en-US" b="1" dirty="0">
                <a:solidFill>
                  <a:srgbClr val="0000FF"/>
                </a:solidFill>
                <a:latin typeface="나눔스퀘어라운드 ExtraBold"/>
                <a:ea typeface="나눔스퀘어라운드 ExtraBold"/>
              </a:rPr>
              <a:t>열심히 노력하자</a:t>
            </a:r>
            <a:r>
              <a:rPr lang="en-US" altLang="ko-KR" b="1" dirty="0">
                <a:solidFill>
                  <a:srgbClr val="0000FF"/>
                </a:solidFill>
                <a:latin typeface="나눔스퀘어라운드 ExtraBold"/>
                <a:ea typeface="나눔스퀘어라운드 ExtraBold"/>
              </a:rPr>
              <a:t>!&lt;/p&gt;	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FF00"/>
                </a:solidFill>
                <a:latin typeface="나눔스퀘어라운드 ExtraBold"/>
                <a:ea typeface="나눔스퀘어라운드 ExtraBold"/>
              </a:rPr>
              <a:t>&lt;h4&gt;</a:t>
            </a:r>
            <a:r>
              <a:rPr lang="ko-KR" altLang="en-US" b="1" dirty="0">
                <a:solidFill>
                  <a:srgbClr val="FFFF00"/>
                </a:solidFill>
                <a:latin typeface="나눔스퀘어라운드 ExtraBold"/>
                <a:ea typeface="나눔스퀘어라운드 ExtraBold"/>
              </a:rPr>
              <a:t>우리들의 세상</a:t>
            </a:r>
            <a:r>
              <a:rPr lang="en-US" altLang="ko-KR" b="1" dirty="0">
                <a:solidFill>
                  <a:srgbClr val="FFFF00"/>
                </a:solidFill>
                <a:latin typeface="나눔스퀘어라운드 ExtraBold"/>
                <a:ea typeface="나눔스퀘어라운드 ExtraBold"/>
              </a:rPr>
              <a:t>&lt;/h4&gt;</a:t>
            </a: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</a:t>
            </a: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center&gt;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&lt;/body&gt;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&lt;/html&gt;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01-1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0535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4000" i="0" u="none" kern="1200" dirty="0" smtClean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외부 스타일 시트</a:t>
            </a:r>
            <a:endParaRPr lang="ko-KR" altLang="en-US" sz="4000" i="0" u="none" kern="1200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4912658" y="3261875"/>
            <a:ext cx="1329338" cy="65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10204" y="1125615"/>
            <a:ext cx="4156457" cy="541734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600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Link </a:t>
            </a:r>
            <a:r>
              <a:rPr lang="en-US" altLang="ko-KR" sz="3600" b="1" dirty="0" err="1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rel</a:t>
            </a:r>
            <a:endParaRPr lang="en-US" altLang="ko-KR" sz="3600" b="1" dirty="0" smtClean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600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★ 외부 스타일 시트 연결하기★</a:t>
            </a:r>
            <a:endParaRPr lang="en-US" altLang="ko-KR" sz="2900" b="1" dirty="0" smtClean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&lt;html&gt;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&lt;head&gt;&lt;title&gt;</a:t>
            </a:r>
            <a:r>
              <a:rPr lang="ko-KR" altLang="en-US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스타일 사용</a:t>
            </a:r>
            <a:r>
              <a:rPr lang="en-US" altLang="ko-KR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&lt;/title&gt;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&lt;link </a:t>
            </a:r>
            <a:r>
              <a:rPr lang="en-US" altLang="ko-KR" b="1" dirty="0" err="1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rel</a:t>
            </a:r>
            <a:r>
              <a:rPr lang="en-US" altLang="ko-KR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="</a:t>
            </a:r>
            <a:r>
              <a:rPr lang="en-US" altLang="ko-KR" b="1" dirty="0" err="1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stylesheet</a:t>
            </a:r>
            <a:r>
              <a:rPr lang="en-US" altLang="ko-KR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	type="text/</a:t>
            </a:r>
            <a:r>
              <a:rPr lang="en-US" altLang="ko-KR" b="1" dirty="0" err="1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css</a:t>
            </a:r>
            <a:r>
              <a:rPr lang="en-US" altLang="ko-KR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	</a:t>
            </a:r>
            <a:r>
              <a:rPr lang="en-US" altLang="ko-KR" b="1" dirty="0" err="1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href</a:t>
            </a:r>
            <a:r>
              <a:rPr lang="en-US" altLang="ko-KR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="</a:t>
            </a:r>
            <a:r>
              <a:rPr lang="en-US" altLang="ko-KR" b="1" dirty="0" smtClean="0">
                <a:latin typeface="나눔스퀘어라운드 ExtraBold"/>
                <a:ea typeface="나눔스퀘어라운드 ExtraBold"/>
              </a:rPr>
              <a:t>dynamic.css</a:t>
            </a:r>
            <a:r>
              <a:rPr lang="en-US" altLang="ko-KR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"&gt;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&lt;/head&gt;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&lt;body&gt;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&lt;center&gt;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&lt;h3&gt;</a:t>
            </a:r>
            <a:r>
              <a:rPr lang="ko-KR" altLang="en-US" b="1" dirty="0" smtClean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외부 스타일 시트 연결하기</a:t>
            </a:r>
            <a:r>
              <a:rPr lang="en-US" altLang="ko-KR" b="1" dirty="0" smtClean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&lt;/h3&gt;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</a:t>
            </a:r>
            <a:r>
              <a:rPr lang="en-US" altLang="ko-KR" b="1" dirty="0" err="1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hr</a:t>
            </a:r>
            <a:r>
              <a:rPr lang="en-US" altLang="ko-KR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&gt;&lt;</a:t>
            </a:r>
            <a:r>
              <a:rPr lang="en-US" altLang="ko-KR" b="1" dirty="0" err="1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br</a:t>
            </a:r>
            <a:r>
              <a:rPr lang="en-US" altLang="ko-KR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>
                <a:solidFill>
                  <a:srgbClr val="00B050"/>
                </a:solidFill>
                <a:latin typeface="나눔스퀘어라운드 ExtraBold"/>
                <a:ea typeface="나눔스퀘어라운드 ExtraBold"/>
              </a:rPr>
              <a:t>&lt;b&gt;</a:t>
            </a:r>
            <a:r>
              <a:rPr lang="ko-KR" altLang="en-US" b="1" dirty="0" smtClean="0">
                <a:solidFill>
                  <a:srgbClr val="00B050"/>
                </a:solidFill>
                <a:latin typeface="나눔스퀘어라운드 ExtraBold"/>
                <a:ea typeface="나눔스퀘어라운드 ExtraBold"/>
              </a:rPr>
              <a:t>우리들의 세상</a:t>
            </a:r>
            <a:r>
              <a:rPr lang="en-US" altLang="ko-KR" b="1" dirty="0" smtClean="0">
                <a:solidFill>
                  <a:srgbClr val="00B050"/>
                </a:solidFill>
                <a:latin typeface="나눔스퀘어라운드 ExtraBold"/>
                <a:ea typeface="나눔스퀘어라운드 ExtraBold"/>
              </a:rPr>
              <a:t>&lt;/b&gt;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>
                <a:solidFill>
                  <a:srgbClr val="0000FF"/>
                </a:solidFill>
                <a:latin typeface="나눔스퀘어라운드 ExtraBold"/>
                <a:ea typeface="나눔스퀘어라운드 ExtraBold"/>
              </a:rPr>
              <a:t>&lt;p&gt;</a:t>
            </a:r>
            <a:r>
              <a:rPr lang="ko-KR" altLang="en-US" b="1" dirty="0" smtClean="0">
                <a:solidFill>
                  <a:srgbClr val="0000FF"/>
                </a:solidFill>
                <a:latin typeface="나눔스퀘어라운드 ExtraBold"/>
                <a:ea typeface="나눔스퀘어라운드 ExtraBold"/>
              </a:rPr>
              <a:t>열심히 노력하자</a:t>
            </a:r>
            <a:r>
              <a:rPr lang="en-US" altLang="ko-KR" b="1" dirty="0" smtClean="0">
                <a:solidFill>
                  <a:srgbClr val="0000FF"/>
                </a:solidFill>
                <a:latin typeface="나눔스퀘어라운드 ExtraBold"/>
                <a:ea typeface="나눔스퀘어라운드 ExtraBold"/>
              </a:rPr>
              <a:t>!&lt;/p&gt;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>
                <a:solidFill>
                  <a:srgbClr val="FFFF00"/>
                </a:solidFill>
                <a:latin typeface="나눔스퀘어라운드 ExtraBold"/>
                <a:ea typeface="나눔스퀘어라운드 ExtraBold"/>
              </a:rPr>
              <a:t>&lt;h4&gt;</a:t>
            </a:r>
            <a:r>
              <a:rPr lang="ko-KR" altLang="en-US" b="1" dirty="0" smtClean="0">
                <a:solidFill>
                  <a:srgbClr val="FFFF00"/>
                </a:solidFill>
                <a:latin typeface="나눔스퀘어라운드 ExtraBold"/>
                <a:ea typeface="나눔스퀘어라운드 ExtraBold"/>
              </a:rPr>
              <a:t>우리들의 세상</a:t>
            </a:r>
            <a:r>
              <a:rPr lang="en-US" altLang="ko-KR" b="1" dirty="0" smtClean="0">
                <a:solidFill>
                  <a:srgbClr val="FFFF00"/>
                </a:solidFill>
                <a:latin typeface="나눔스퀘어라운드 ExtraBold"/>
                <a:ea typeface="나눔스퀘어라운드 ExtraBold"/>
              </a:rPr>
              <a:t>&lt;/h4&gt;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&lt;/center&gt;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&lt;/body&gt;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&lt;/html&gt;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519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스타일 시트에 주석 달기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01-1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73169" y="1043652"/>
            <a:ext cx="4637445" cy="5355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★주석 달기★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200" dirty="0" smtClean="0"/>
          </a:p>
          <a:p>
            <a:pPr marL="0" indent="0">
              <a:buNone/>
            </a:pPr>
            <a:endParaRPr lang="en-US" altLang="ko-KR" sz="200" dirty="0"/>
          </a:p>
          <a:p>
            <a:pPr marL="0" indent="0">
              <a:buNone/>
            </a:pPr>
            <a:endParaRPr lang="en-US" altLang="ko-KR" sz="200" dirty="0" smtClean="0"/>
          </a:p>
          <a:p>
            <a:pPr marL="0" indent="0">
              <a:buNone/>
            </a:pPr>
            <a:endParaRPr lang="en-US" altLang="ko-KR" sz="200" dirty="0"/>
          </a:p>
          <a:p>
            <a:pPr marL="0" indent="0">
              <a:buNone/>
            </a:pPr>
            <a:endParaRPr lang="en-US" altLang="ko-KR" sz="200" dirty="0" smtClean="0"/>
          </a:p>
          <a:p>
            <a:pPr marL="0" indent="0">
              <a:buNone/>
            </a:pPr>
            <a:endParaRPr lang="en-US" altLang="ko-KR" sz="200" dirty="0"/>
          </a:p>
          <a:p>
            <a:pPr marL="0" indent="0">
              <a:buNone/>
            </a:pPr>
            <a:endParaRPr lang="en-US" altLang="ko-KR" sz="200" dirty="0" smtClean="0"/>
          </a:p>
          <a:p>
            <a:pPr marL="0" indent="0">
              <a:buNone/>
            </a:pPr>
            <a:endParaRPr lang="en-US" altLang="ko-KR" sz="200" dirty="0"/>
          </a:p>
          <a:p>
            <a:pPr marL="0" indent="0">
              <a:buNone/>
            </a:pPr>
            <a:endParaRPr lang="en-US" altLang="ko-KR" sz="200" dirty="0" smtClean="0"/>
          </a:p>
          <a:p>
            <a:pPr marL="0" indent="0">
              <a:buNone/>
            </a:pPr>
            <a:endParaRPr lang="en-US" altLang="ko-KR" sz="200" dirty="0"/>
          </a:p>
          <a:p>
            <a:pPr marL="0" indent="0">
              <a:buNone/>
            </a:pPr>
            <a:endParaRPr lang="en-US" altLang="ko-KR" sz="200" dirty="0" smtClean="0"/>
          </a:p>
          <a:p>
            <a:pPr marL="0" indent="0">
              <a:buNone/>
            </a:pPr>
            <a:endParaRPr lang="en-US" altLang="ko-KR" sz="200" dirty="0"/>
          </a:p>
          <a:p>
            <a:pPr marL="0" indent="0">
              <a:buNone/>
            </a:pPr>
            <a:endParaRPr lang="en-US" altLang="ko-KR" sz="2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79" y="1525803"/>
            <a:ext cx="3776101" cy="17969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5"/>
          <p:cNvSpPr txBox="1">
            <a:spLocks/>
          </p:cNvSpPr>
          <p:nvPr/>
        </p:nvSpPr>
        <p:spPr>
          <a:xfrm>
            <a:off x="5523541" y="1034591"/>
            <a:ext cx="46374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79" y="3450131"/>
            <a:ext cx="3776101" cy="268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1" y="1525803"/>
            <a:ext cx="3776101" cy="17969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1" y="3450131"/>
            <a:ext cx="3643512" cy="268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오른쪽 화살표 9"/>
          <p:cNvSpPr/>
          <p:nvPr/>
        </p:nvSpPr>
        <p:spPr>
          <a:xfrm>
            <a:off x="4548947" y="4193776"/>
            <a:ext cx="890069" cy="708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45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스타일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★스타일 정의★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99" y="1504910"/>
            <a:ext cx="5210637" cy="2183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99" y="3780546"/>
            <a:ext cx="5210637" cy="23609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322" y="3780546"/>
            <a:ext cx="4326111" cy="23609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322" y="1504910"/>
            <a:ext cx="4326111" cy="2183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01-2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8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스타일</a:t>
            </a:r>
            <a:r>
              <a:rPr lang="en-US" altLang="ko-KR" dirty="0" smtClean="0"/>
              <a:t>(Class)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★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 </a:t>
            </a:r>
            <a:r>
              <a:rPr lang="ko-KR" altLang="en-US" dirty="0"/>
              <a:t>정의★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01-2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04" y="1573987"/>
            <a:ext cx="3585028" cy="27905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56" y="4618104"/>
            <a:ext cx="2746924" cy="13433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467" y="1214077"/>
            <a:ext cx="3252955" cy="11767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468" y="2390811"/>
            <a:ext cx="3422003" cy="17180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468" y="4364531"/>
            <a:ext cx="2942650" cy="9252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468" y="5289797"/>
            <a:ext cx="3713998" cy="1158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741049" y="2562005"/>
            <a:ext cx="491778" cy="407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4741049" y="5086170"/>
            <a:ext cx="491778" cy="407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61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★스타일 정의★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스타일 정의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01-2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41" y="1594437"/>
            <a:ext cx="3476625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41" y="4103274"/>
            <a:ext cx="3476625" cy="19901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198" y="1594437"/>
            <a:ext cx="3757547" cy="14484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199" y="3204243"/>
            <a:ext cx="4717463" cy="28891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361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marL="0" indent="0">
          <a:buFont typeface="Arial" panose="020B0604020202020204" pitchFamily="34" charset="0"/>
          <a:buNone/>
          <a:defRPr b="1" dirty="0" smtClean="0">
            <a:solidFill>
              <a:srgbClr val="000000"/>
            </a:solidFill>
            <a:latin typeface="나눔스퀘어라운드 ExtraBold"/>
            <a:ea typeface="나눔스퀘어라운드 ExtraBold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238</Words>
  <Application>Microsoft Office PowerPoint</Application>
  <PresentationFormat>사용자 지정</PresentationFormat>
  <Paragraphs>152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9주차 멘토링(HTML)</vt:lpstr>
      <vt:lpstr>PowerPoint 프레젠테이션</vt:lpstr>
      <vt:lpstr>스타일 시트</vt:lpstr>
      <vt:lpstr>외부 스타일 시트</vt:lpstr>
      <vt:lpstr>외부 스타일 시트</vt:lpstr>
      <vt:lpstr>스타일 시트에 주석 달기</vt:lpstr>
      <vt:lpstr>스타일 정의</vt:lpstr>
      <vt:lpstr>스타일(Class) 정의</vt:lpstr>
      <vt:lpstr>스타일 정의</vt:lpstr>
      <vt:lpstr>스타일 정의</vt:lpstr>
      <vt:lpstr>스타일 정의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HTML이란 무엇일까?</dc:title>
  <dc:creator>Kyunghee Ko</dc:creator>
  <cp:lastModifiedBy>HO</cp:lastModifiedBy>
  <cp:revision>154</cp:revision>
  <dcterms:created xsi:type="dcterms:W3CDTF">2016-12-02T05:48:21Z</dcterms:created>
  <dcterms:modified xsi:type="dcterms:W3CDTF">2019-05-12T14:22:49Z</dcterms:modified>
</cp:coreProperties>
</file>