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1" r:id="rId3"/>
    <p:sldId id="292" r:id="rId4"/>
    <p:sldId id="318" r:id="rId5"/>
    <p:sldId id="295" r:id="rId6"/>
    <p:sldId id="298" r:id="rId7"/>
    <p:sldId id="300" r:id="rId8"/>
    <p:sldId id="301" r:id="rId9"/>
    <p:sldId id="303" r:id="rId10"/>
    <p:sldId id="311" r:id="rId11"/>
    <p:sldId id="293" r:id="rId12"/>
    <p:sldId id="294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32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7546" y="2072558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0932" y="5731661"/>
            <a:ext cx="2743200" cy="365125"/>
          </a:xfrm>
        </p:spPr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9247" y="3479688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5706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203" y="6118888"/>
            <a:ext cx="462857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6</a:t>
            </a:r>
            <a:r>
              <a:rPr lang="ko-KR" altLang="en-US" dirty="0"/>
              <a:t>주차 멘토링(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41120" y="2656210"/>
            <a:ext cx="4886425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06-1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8"/>
              <a:ext cx="3052764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dirty="0">
                  <a:latin typeface="나눔스퀘어라운드 ExtraBold"/>
                  <a:ea typeface="나눔스퀘어라운드 ExtraBold"/>
                </a:rPr>
                <a:t>스타일과 스타일 시트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341120" y="3767028"/>
            <a:ext cx="5259343" cy="663584"/>
            <a:chOff x="742951" y="2724150"/>
            <a:chExt cx="4242929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06-2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dirty="0">
                  <a:latin typeface="나눔스퀘어라운드 ExtraBold"/>
                  <a:ea typeface="나눔스퀘어라운드 ExtraBold"/>
                </a:rPr>
                <a:t>글꼴 관련 스타일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350645" y="4932714"/>
            <a:ext cx="4961120" cy="663585"/>
            <a:chOff x="742951" y="3671085"/>
            <a:chExt cx="4010024" cy="486001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5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06-3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8" y="3711325"/>
              <a:ext cx="2861562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dirty="0">
                  <a:latin typeface="나눔스퀘어라운드 ExtraBold"/>
                  <a:ea typeface="나눔스퀘어라운드 ExtraBold"/>
                </a:rPr>
                <a:t>복습 및 실습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967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06-3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1721112" y="1811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6217" y="1140047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6217" y="1578163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정렬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6" y="2106727"/>
            <a:ext cx="4862907" cy="36213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659659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45" y="2636488"/>
            <a:ext cx="5648325" cy="2781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FA282A-9CEC-4712-8BF4-5337E02F8B91}"/>
              </a:ext>
            </a:extLst>
          </p:cNvPr>
          <p:cNvSpPr txBox="1"/>
          <p:nvPr/>
        </p:nvSpPr>
        <p:spPr>
          <a:xfrm>
            <a:off x="7099343" y="1140047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2E53E0-59BA-4EF5-9B41-71CEC5240E00}"/>
              </a:ext>
            </a:extLst>
          </p:cNvPr>
          <p:cNvSpPr/>
          <p:nvPr/>
        </p:nvSpPr>
        <p:spPr>
          <a:xfrm>
            <a:off x="7026466" y="190366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패딩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 주변의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가운데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양쪽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521E3F-3BC2-4D1D-98C1-1F761701A989}"/>
              </a:ext>
            </a:extLst>
          </p:cNvPr>
          <p:cNvSpPr/>
          <p:nvPr/>
        </p:nvSpPr>
        <p:spPr>
          <a:xfrm>
            <a:off x="7199838" y="410278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="align-left"&gt;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="align-right"&gt;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="align-center"&gt;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="align-justify"&gt;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0069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6040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문서 안에서 사용할 스타일을 문서 안에 정리한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스타일 정보는 </a:t>
            </a:r>
            <a:r>
              <a:rPr lang="en-US" altLang="ko-KR" sz="1400" dirty="0"/>
              <a:t>&lt;head&gt; 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&lt;/head&gt; </a:t>
            </a:r>
            <a:r>
              <a:rPr lang="ko-KR" altLang="en-US" sz="1400" dirty="0"/>
              <a:t>태그 안에서 정의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&lt;style&gt; 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&lt;/style&gt; </a:t>
            </a:r>
            <a:r>
              <a:rPr lang="ko-KR" altLang="en-US" sz="1400" dirty="0"/>
              <a:t>태그 사이에 작성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6596544" y="2323554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내부 스타일시트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목록의 </a:t>
            </a:r>
            <a:r>
              <a:rPr lang="ko-KR" altLang="en-US" sz="1200" dirty="0" err="1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형태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사각형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9" y="2926931"/>
            <a:ext cx="4718870" cy="30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05-1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웹 문서에서 사용할 스타일을 별도 파일로 저장해 놓고 필요할 때마다 파일에서 가져와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&lt;style&gt; </a:t>
            </a:r>
            <a:r>
              <a:rPr lang="ko-KR" altLang="en-US" sz="1400" dirty="0"/>
              <a:t>태그 없이 </a:t>
            </a:r>
            <a:r>
              <a:rPr lang="en-US" altLang="ko-KR" sz="1400" dirty="0"/>
              <a:t>&lt;link&gt; </a:t>
            </a:r>
            <a:r>
              <a:rPr lang="ko-KR" altLang="en-US" sz="1400" dirty="0"/>
              <a:t>태그만 사용해 미리 만들어 놓은 외부 스타일 시트 파일 연결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50303" y="33525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스타일시트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="style.css"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="stylesheet"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83640" y="2996616"/>
            <a:ext cx="3176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구름 모양 설명선 9"/>
          <p:cNvSpPr/>
          <p:nvPr/>
        </p:nvSpPr>
        <p:spPr>
          <a:xfrm>
            <a:off x="629174" y="2650129"/>
            <a:ext cx="3711598" cy="1404858"/>
          </a:xfrm>
          <a:prstGeom prst="cloudCallout">
            <a:avLst>
              <a:gd name="adj1" fmla="val 104658"/>
              <a:gd name="adj2" fmla="val 48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748" y="2524899"/>
            <a:ext cx="9797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C00000"/>
                </a:solidFill>
              </a:rPr>
              <a:t>style.css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9" y="4174100"/>
            <a:ext cx="3865992" cy="23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4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06-1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064" y="1058963"/>
            <a:ext cx="115243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▶ </a:t>
            </a:r>
            <a:r>
              <a:rPr lang="en-US" altLang="ko-KR" sz="28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 </a:t>
            </a:r>
            <a:r>
              <a:rPr lang="ko-KR" altLang="en-US" sz="28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예제</a:t>
            </a:r>
            <a:endParaRPr lang="en-US" altLang="ko-KR" sz="28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&lt;style type="text/</a:t>
            </a:r>
            <a:r>
              <a:rPr lang="en-US" altLang="ko-KR" sz="16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"&gt;					</a:t>
            </a:r>
            <a:r>
              <a:rPr lang="en-US" altLang="ko-KR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1. </a:t>
            </a:r>
            <a:r>
              <a:rPr lang="ko-KR" altLang="en-US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끝날 때 아무것도 사용 없음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font{font-size:18pt;font-family: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궁서체</a:t>
            </a: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}		</a:t>
            </a:r>
            <a:r>
              <a:rPr lang="en-US" altLang="ko-KR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2. : </a:t>
            </a:r>
            <a:r>
              <a:rPr lang="ko-KR" altLang="en-US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사용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b{font-size:36pt;color:red;font-family: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굴림체</a:t>
            </a: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} 		</a:t>
            </a:r>
            <a:r>
              <a:rPr lang="en-US" altLang="ko-KR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3. ; </a:t>
            </a:r>
            <a:r>
              <a:rPr lang="ko-KR" altLang="en-US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사용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&lt;/style&gt;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&lt;font&gt;</a:t>
            </a:r>
          </a:p>
          <a:p>
            <a:pPr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연습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연습 끝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&lt;/font&gt;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  <a:endParaRPr lang="en-US" altLang="ko-KR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>
                <a:latin typeface="+mj-ea"/>
                <a:ea typeface="+mj-ea"/>
                <a:cs typeface="+mj-cs"/>
              </a:rPr>
              <a:t>Style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 사용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117489"/>
            <a:ext cx="8560315" cy="2805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" y="1711388"/>
            <a:ext cx="11533165" cy="4364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010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9841" y="1289542"/>
            <a:ext cx="5475005" cy="4351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        ★ 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Inline 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시트 ★ 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   					</a:t>
            </a:r>
          </a:p>
          <a:p>
            <a:r>
              <a:rPr lang="ko-KR" altLang="en-US" sz="1800" dirty="0"/>
              <a:t>처음부터 설정하지 않고 뒤에서 따로  사용</a:t>
            </a:r>
            <a:endParaRPr lang="en-US" altLang="ko-KR" sz="1800" dirty="0"/>
          </a:p>
          <a:p>
            <a:r>
              <a:rPr lang="ko-KR" altLang="en-US" sz="1800" dirty="0"/>
              <a:t>영어 글자체 사용시  </a:t>
            </a:r>
            <a:r>
              <a:rPr lang="en-US" altLang="ko-KR" sz="1800" dirty="0"/>
              <a:t>font-style</a:t>
            </a:r>
          </a:p>
          <a:p>
            <a:r>
              <a:rPr lang="ko-KR" altLang="en-US" sz="1800" dirty="0"/>
              <a:t>한글 글자체 사용시 </a:t>
            </a:r>
            <a:r>
              <a:rPr lang="en-US" altLang="ko-KR" sz="1800" dirty="0"/>
              <a:t> font-family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37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08-1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dirty="0"/>
              <a:t>스타일 시트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81" y="1679481"/>
            <a:ext cx="5021916" cy="1489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14" y="1679481"/>
            <a:ext cx="5075456" cy="1489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24836" y="1289541"/>
            <a:ext cx="5475005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  ★ 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Embedding 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시트 ★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					</a:t>
            </a:r>
          </a:p>
          <a:p>
            <a:r>
              <a:rPr lang="en-US" altLang="ko-KR" sz="1800" dirty="0">
                <a:solidFill>
                  <a:srgbClr val="0000FF"/>
                </a:solidFill>
              </a:rPr>
              <a:t>Italic</a:t>
            </a:r>
            <a:r>
              <a:rPr lang="ko-KR" altLang="en-US" sz="1800" dirty="0"/>
              <a:t>체를 사용  ☞</a:t>
            </a:r>
            <a:r>
              <a:rPr lang="en-US" altLang="ko-KR" sz="1800" dirty="0"/>
              <a:t>  &lt;i&gt;</a:t>
            </a:r>
            <a:r>
              <a:rPr lang="ko-KR" altLang="en-US" sz="1800" dirty="0"/>
              <a:t>역할                                                 </a:t>
            </a:r>
            <a:endParaRPr lang="en-US" altLang="ko-KR" sz="1800" dirty="0"/>
          </a:p>
          <a:p>
            <a:r>
              <a:rPr lang="ko-KR" altLang="en-US" sz="1800" dirty="0"/>
              <a:t>영어 글자체 사용시  </a:t>
            </a:r>
            <a:r>
              <a:rPr lang="en-US" altLang="ko-KR" sz="1800" dirty="0"/>
              <a:t>font-style</a:t>
            </a:r>
          </a:p>
          <a:p>
            <a:r>
              <a:rPr lang="ko-KR" altLang="en-US" sz="1800" dirty="0"/>
              <a:t>한글 글자체 사용시 </a:t>
            </a:r>
            <a:r>
              <a:rPr lang="en-US" altLang="ko-KR" sz="1800" dirty="0"/>
              <a:t> font-family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77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65" y="4333793"/>
            <a:ext cx="3250216" cy="187599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font-weight</a:t>
            </a:r>
            <a:r>
              <a:rPr lang="ko-KR" altLang="en-US" sz="1600" dirty="0"/>
              <a:t>는 글자 굵기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font-weight</a:t>
            </a:r>
            <a:r>
              <a:rPr lang="ko-KR" altLang="en-US" sz="1600" dirty="0"/>
              <a:t>는 </a:t>
            </a:r>
            <a:r>
              <a:rPr lang="en-US" altLang="ko-KR" sz="1600" dirty="0"/>
              <a:t>100</a:t>
            </a:r>
            <a:r>
              <a:rPr lang="ko-KR" altLang="en-US" sz="1600" dirty="0"/>
              <a:t>부터 </a:t>
            </a:r>
            <a:r>
              <a:rPr lang="en-US" altLang="ko-KR" sz="1600" dirty="0"/>
              <a:t>900</a:t>
            </a:r>
            <a:r>
              <a:rPr lang="ko-KR" altLang="en-US" sz="1600" dirty="0"/>
              <a:t>까지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100</a:t>
            </a:r>
            <a:r>
              <a:rPr lang="ko-KR" altLang="en-US" sz="1600" dirty="0"/>
              <a:t>이 가장 얇고 </a:t>
            </a:r>
            <a:r>
              <a:rPr lang="en-US" altLang="ko-KR" sz="1600" dirty="0"/>
              <a:t>900</a:t>
            </a:r>
            <a:r>
              <a:rPr lang="ko-KR" altLang="en-US" sz="1600" dirty="0"/>
              <a:t>이 가장 굵다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font-weight: normal </a:t>
            </a:r>
            <a:r>
              <a:rPr lang="ko-KR" altLang="en-US" sz="1600" dirty="0"/>
              <a:t>은 </a:t>
            </a:r>
            <a:r>
              <a:rPr lang="en-US" altLang="ko-KR" sz="1600" dirty="0"/>
              <a:t>font-weight: 400 </a:t>
            </a:r>
            <a:r>
              <a:rPr lang="ko-KR" altLang="en-US" sz="1600" dirty="0"/>
              <a:t>와 같다</a:t>
            </a:r>
          </a:p>
          <a:p>
            <a:pPr marL="0" indent="0">
              <a:buNone/>
            </a:pPr>
            <a:r>
              <a:rPr lang="en-US" altLang="ko-KR" sz="1600" dirty="0"/>
              <a:t>font-weight: bold </a:t>
            </a:r>
            <a:r>
              <a:rPr lang="ko-KR" altLang="en-US" sz="1600" dirty="0"/>
              <a:t>는 </a:t>
            </a:r>
            <a:r>
              <a:rPr lang="en-US" altLang="ko-KR" sz="1600" dirty="0"/>
              <a:t>font-weight: 700 </a:t>
            </a:r>
            <a:r>
              <a:rPr lang="ko-KR" altLang="en-US" sz="1600" dirty="0"/>
              <a:t>와 같다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08-1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0056" y="1029661"/>
            <a:ext cx="5267536" cy="5409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2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42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&lt;link 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stylesheet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type="text/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href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dynamic.css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라운드 ExtraBold"/>
                <a:ea typeface="나눔스퀘어라운드 ExtraBold"/>
              </a:rPr>
              <a:t>&lt;/html&gt;</a:t>
            </a:r>
          </a:p>
          <a:p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67" y="2324414"/>
            <a:ext cx="6606478" cy="1251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3511603" y="2896585"/>
            <a:ext cx="430306" cy="299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8237283" y="3712430"/>
            <a:ext cx="230521" cy="511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5" y="1449562"/>
            <a:ext cx="11006775" cy="4981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5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434702" y="1125615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@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import"dynamic.css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08-1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4912658" y="3261875"/>
            <a:ext cx="1329338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10204" y="1125615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Link </a:t>
            </a:r>
            <a:r>
              <a:rPr lang="en-US" altLang="ko-KR" sz="3600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endParaRPr lang="en-US" altLang="ko-KR" sz="36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&lt;link 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stylesheet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type="text/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href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>
                <a:latin typeface="나눔스퀘어라운드 ExtraBold"/>
                <a:ea typeface="나눔스퀘어라운드 ExtraBold"/>
              </a:rPr>
              <a:t>dynamic.css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42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시트에 주석 달기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08-1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3169" y="1043652"/>
            <a:ext cx="4637445" cy="5355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★ 주석 달기 ★</a:t>
            </a:r>
            <a:endParaRPr lang="en-US" altLang="ko-KR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611075"/>
            <a:ext cx="4007258" cy="1796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5"/>
          <p:cNvSpPr txBox="1">
            <a:spLocks/>
          </p:cNvSpPr>
          <p:nvPr/>
        </p:nvSpPr>
        <p:spPr>
          <a:xfrm>
            <a:off x="6875200" y="1471095"/>
            <a:ext cx="4637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6" y="3578277"/>
            <a:ext cx="4047552" cy="287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07" y="1471095"/>
            <a:ext cx="4251433" cy="1796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91" y="3481770"/>
            <a:ext cx="4167350" cy="307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447847" y="3367286"/>
            <a:ext cx="890069" cy="70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4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9" y="1504910"/>
            <a:ext cx="5210637" cy="2183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9" y="3780546"/>
            <a:ext cx="5210637" cy="2360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22" y="3780546"/>
            <a:ext cx="4326111" cy="2360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22" y="1504910"/>
            <a:ext cx="4326111" cy="218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08-2</a:t>
            </a:r>
          </a:p>
        </p:txBody>
      </p:sp>
    </p:spTree>
    <p:extLst>
      <p:ext uri="{BB962C8B-B14F-4D97-AF65-F5344CB8AC3E}">
        <p14:creationId xmlns:p14="http://schemas.microsoft.com/office/powerpoint/2010/main" val="267580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</a:t>
            </a:r>
            <a:r>
              <a:rPr lang="en-US" altLang="ko-KR" dirty="0"/>
              <a:t>(Class)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</a:t>
            </a:r>
            <a:r>
              <a:rPr lang="en-US" altLang="ko-KR" dirty="0"/>
              <a:t>Class</a:t>
            </a:r>
            <a:r>
              <a:rPr lang="ko-KR" altLang="en-US" dirty="0"/>
              <a:t> 정의★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573987"/>
            <a:ext cx="3585028" cy="2790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6" y="4618104"/>
            <a:ext cx="2746924" cy="1343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7" y="1214077"/>
            <a:ext cx="3252955" cy="1176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8" y="2390811"/>
            <a:ext cx="3422003" cy="17180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8" y="4364531"/>
            <a:ext cx="2942650" cy="9252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8" y="5289797"/>
            <a:ext cx="3713998" cy="11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741049" y="2562005"/>
            <a:ext cx="491778" cy="40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41049" y="5086170"/>
            <a:ext cx="491778" cy="40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스타일과</a:t>
            </a:r>
            <a:r>
              <a:rPr lang="en-US" altLang="ko-KR" dirty="0"/>
              <a:t> </a:t>
            </a:r>
            <a:r>
              <a:rPr lang="ko-KR" altLang="en-US" dirty="0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331141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Style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 Style Sheet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1119" y="3892242"/>
            <a:ext cx="87916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Style </a:t>
            </a:r>
            <a:r>
              <a:rPr lang="ko-KR" altLang="en-US" sz="1400" dirty="0"/>
              <a:t>태그를 사용하여 웹 문서의 디자인을 변경할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Style </a:t>
            </a:r>
            <a:r>
              <a:rPr lang="ko-KR" altLang="en-US" sz="1400" dirty="0"/>
              <a:t>태그 적용 방법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HTML</a:t>
            </a:r>
            <a:r>
              <a:rPr lang="ko-KR" altLang="en-US" sz="1400" dirty="0"/>
              <a:t>의 기본구조에서 </a:t>
            </a:r>
            <a:r>
              <a:rPr lang="en-US" altLang="ko-KR" sz="1400" dirty="0"/>
              <a:t>&lt;head&gt;</a:t>
            </a:r>
            <a:r>
              <a:rPr lang="ko-KR" altLang="en-US" sz="1400" dirty="0"/>
              <a:t>태그 내에 들어감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css</a:t>
            </a:r>
            <a:r>
              <a:rPr lang="ko-KR" altLang="en-US" sz="1400" dirty="0"/>
              <a:t>파일을 따로 만들어 적용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태그에 직접 적용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05" y="3416305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Style</a:t>
            </a:r>
            <a:r>
              <a:rPr lang="ko-KR" altLang="en-US" sz="2000" b="1" dirty="0"/>
              <a:t> 태그에 관한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506" y="1857367"/>
            <a:ext cx="1119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</a:t>
            </a:r>
            <a:r>
              <a:rPr lang="en-US" altLang="ko-KR" sz="1400" dirty="0"/>
              <a:t>(style) </a:t>
            </a:r>
            <a:r>
              <a:rPr lang="en-US" altLang="ko-KR" sz="1400" dirty="0">
                <a:latin typeface="+mj-lt"/>
              </a:rPr>
              <a:t>: HTML </a:t>
            </a:r>
            <a:r>
              <a:rPr lang="ko-KR" altLang="en-US" sz="1400" dirty="0">
                <a:latin typeface="+mj-lt"/>
              </a:rPr>
              <a:t>문서에서 자주 사용하는 글꼴이나 색상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정렬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각 요소들의  배치 방법 등 문서의 겉모습을 결정짓는 내용들</a:t>
            </a:r>
            <a:endParaRPr lang="en-US" altLang="ko-KR" sz="14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시트</a:t>
            </a:r>
            <a:r>
              <a:rPr lang="en-US" altLang="ko-KR" sz="1400" dirty="0"/>
              <a:t>(style sheet) : </a:t>
            </a:r>
            <a:r>
              <a:rPr lang="ko-KR" altLang="en-US" sz="1400" dirty="0"/>
              <a:t>스타일을</a:t>
            </a:r>
            <a:r>
              <a:rPr lang="en-US" altLang="ko-KR" sz="1400" dirty="0"/>
              <a:t> </a:t>
            </a:r>
            <a:r>
              <a:rPr lang="ko-KR" altLang="en-US" sz="1400" dirty="0"/>
              <a:t>관리하기 쉽도록 한 군데 모아놓은 것</a:t>
            </a:r>
          </a:p>
        </p:txBody>
      </p:sp>
    </p:spTree>
    <p:extLst>
      <p:ext uri="{BB962C8B-B14F-4D97-AF65-F5344CB8AC3E}">
        <p14:creationId xmlns:p14="http://schemas.microsoft.com/office/powerpoint/2010/main" val="3747225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1" y="1594437"/>
            <a:ext cx="347662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1" y="4103274"/>
            <a:ext cx="3476625" cy="1990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98" y="1594437"/>
            <a:ext cx="3757547" cy="1448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99" y="3204243"/>
            <a:ext cx="4717463" cy="2889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5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08-2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정의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643222"/>
            <a:ext cx="4326111" cy="218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0" y="1643221"/>
            <a:ext cx="5210637" cy="2183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483018"/>
            <a:ext cx="4326110" cy="252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39" y="1483018"/>
            <a:ext cx="5405879" cy="252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4097631"/>
            <a:ext cx="4326110" cy="2263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1" y="4090673"/>
            <a:ext cx="5405878" cy="2270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08-2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정의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6" y="1661593"/>
            <a:ext cx="4895850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6" y="3250346"/>
            <a:ext cx="4895850" cy="2813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2" y="1661593"/>
            <a:ext cx="5962811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1" y="2705461"/>
            <a:ext cx="45243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2" y="3765610"/>
            <a:ext cx="5962811" cy="2428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4" y="3196558"/>
            <a:ext cx="4895851" cy="2904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0" y="3718155"/>
            <a:ext cx="5962811" cy="2476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1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315948"/>
            <a:ext cx="38848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수연, 재민 과제 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8" y="1343115"/>
            <a:ext cx="11186051" cy="468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9349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315948"/>
            <a:ext cx="51040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현직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현찬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원석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희재 과제 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FC7EAD-24A4-4111-AEB7-32D735A8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/>
          <a:stretch/>
        </p:blipFill>
        <p:spPr>
          <a:xfrm>
            <a:off x="404812" y="1140436"/>
            <a:ext cx="11382375" cy="50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50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56568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선택자</a:t>
            </a:r>
            <a:r>
              <a:rPr lang="ko-KR" altLang="en-US" sz="1400" dirty="0"/>
              <a:t> </a:t>
            </a:r>
            <a:r>
              <a:rPr lang="en-US" altLang="ko-KR" sz="1400" dirty="0"/>
              <a:t>: { </a:t>
            </a:r>
            <a:r>
              <a:rPr lang="ko-KR" altLang="en-US" sz="1400" dirty="0"/>
              <a:t>와 </a:t>
            </a:r>
            <a:r>
              <a:rPr lang="en-US" altLang="ko-KR" sz="1400" dirty="0"/>
              <a:t>} </a:t>
            </a:r>
            <a:r>
              <a:rPr lang="ko-KR" altLang="en-US" sz="1400" dirty="0"/>
              <a:t>사이에 정의한 스타일 규칙이 적용될 대상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속성과 속성 값 </a:t>
            </a:r>
            <a:r>
              <a:rPr lang="en-US" altLang="ko-KR" sz="1400" dirty="0"/>
              <a:t>: </a:t>
            </a:r>
            <a:r>
              <a:rPr lang="ko-KR" altLang="en-US" sz="1400" dirty="0"/>
              <a:t>‘속성 </a:t>
            </a:r>
            <a:r>
              <a:rPr lang="en-US" altLang="ko-KR" sz="1400" dirty="0"/>
              <a:t>: </a:t>
            </a:r>
            <a:r>
              <a:rPr lang="ko-KR" altLang="en-US" sz="1400" dirty="0"/>
              <a:t>속성 값’ 과 같은 형식으로 함께 표시하며</a:t>
            </a:r>
            <a:r>
              <a:rPr lang="en-US" altLang="ko-KR" sz="1400" dirty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000" dirty="0"/>
              <a:t> </a:t>
            </a:r>
            <a:r>
              <a:rPr lang="ko-KR" altLang="en-US" sz="1400" dirty="0"/>
              <a:t>속성</a:t>
            </a:r>
            <a:r>
              <a:rPr lang="en-US" altLang="ko-KR" sz="1400" dirty="0"/>
              <a:t>/</a:t>
            </a:r>
            <a:r>
              <a:rPr lang="ko-KR" altLang="en-US" sz="1400" dirty="0"/>
              <a:t>속성 값 쌍이 여럿일 경우에 세미콜론</a:t>
            </a:r>
            <a:r>
              <a:rPr lang="en-US" altLang="ko-KR" sz="1400" dirty="0"/>
              <a:t>(;)</a:t>
            </a:r>
            <a:r>
              <a:rPr lang="ko-KR" altLang="en-US" sz="1400" dirty="0"/>
              <a:t>으로 구분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641477"/>
            <a:ext cx="6699389" cy="4402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3" y="5201170"/>
            <a:ext cx="6699388" cy="615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713281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082613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5170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331794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62247" y="4641477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8447" y="5077874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181165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CSS </a:t>
            </a:r>
            <a:r>
              <a:rPr lang="ko-KR" altLang="en-US" b="1" dirty="0"/>
              <a:t>선언 및 </a:t>
            </a:r>
            <a:r>
              <a:rPr lang="ko-KR" altLang="en-US" b="1" dirty="0" err="1"/>
              <a:t>표기방식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06C8E1-A33F-4E52-B932-6F31BA837B06}"/>
              </a:ext>
            </a:extLst>
          </p:cNvPr>
          <p:cNvSpPr/>
          <p:nvPr/>
        </p:nvSpPr>
        <p:spPr>
          <a:xfrm>
            <a:off x="998289" y="2451613"/>
            <a:ext cx="29706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style type =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180A39-938C-4AEB-A04F-AD4B1627B214}"/>
              </a:ext>
            </a:extLst>
          </p:cNvPr>
          <p:cNvSpPr/>
          <p:nvPr/>
        </p:nvSpPr>
        <p:spPr>
          <a:xfrm>
            <a:off x="4606703" y="2451613"/>
            <a:ext cx="1443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“text/</a:t>
            </a:r>
            <a:endParaRPr lang="ko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C1CDA0-E861-4E47-97F4-AE20473CD1F3}"/>
              </a:ext>
            </a:extLst>
          </p:cNvPr>
          <p:cNvSpPr/>
          <p:nvPr/>
        </p:nvSpPr>
        <p:spPr>
          <a:xfrm>
            <a:off x="7588635" y="2451613"/>
            <a:ext cx="1066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/>
              <a:t>css</a:t>
            </a:r>
            <a:r>
              <a:rPr lang="en-US" altLang="ko-KR" sz="4000" dirty="0"/>
              <a:t>”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1B2D-5B96-49F6-A128-53B4F39B78A1}"/>
              </a:ext>
            </a:extLst>
          </p:cNvPr>
          <p:cNvSpPr txBox="1"/>
          <p:nvPr/>
        </p:nvSpPr>
        <p:spPr>
          <a:xfrm>
            <a:off x="1197466" y="342900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스타일을 정의한다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F99E9-6986-440E-AA35-D209D8F3DA78}"/>
              </a:ext>
            </a:extLst>
          </p:cNvPr>
          <p:cNvSpPr txBox="1"/>
          <p:nvPr/>
        </p:nvSpPr>
        <p:spPr>
          <a:xfrm>
            <a:off x="4357125" y="3429000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Text</a:t>
            </a:r>
            <a:r>
              <a:rPr lang="ko-KR" altLang="en-US" dirty="0"/>
              <a:t>파일을 통해서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93404-19FE-40C8-9603-155E1B4D16D8}"/>
              </a:ext>
            </a:extLst>
          </p:cNvPr>
          <p:cNvSpPr txBox="1"/>
          <p:nvPr/>
        </p:nvSpPr>
        <p:spPr>
          <a:xfrm>
            <a:off x="7091736" y="34290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라는 형식의 파일을</a:t>
            </a:r>
          </a:p>
        </p:txBody>
      </p:sp>
    </p:spTree>
    <p:extLst>
      <p:ext uri="{BB962C8B-B14F-4D97-AF65-F5344CB8AC3E}">
        <p14:creationId xmlns:p14="http://schemas.microsoft.com/office/powerpoint/2010/main" val="42136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font-family </a:t>
            </a:r>
            <a:r>
              <a:rPr lang="ko-KR" altLang="en-US" b="1"/>
              <a:t>속성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8" y="1131596"/>
            <a:ext cx="4171950" cy="3333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87228" y="1526796"/>
            <a:ext cx="8992999" cy="4022126"/>
            <a:chOff x="587228" y="1526796"/>
            <a:chExt cx="8992999" cy="4022126"/>
          </a:xfrm>
        </p:grpSpPr>
        <p:sp>
          <p:nvSpPr>
            <p:cNvPr id="7" name="TextBox 6"/>
            <p:cNvSpPr txBox="1"/>
            <p:nvPr/>
          </p:nvSpPr>
          <p:spPr>
            <a:xfrm>
              <a:off x="587228" y="1526796"/>
              <a:ext cx="89929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웹 문서에서 사용할 글꼴 </a:t>
              </a:r>
              <a:r>
                <a:rPr lang="ko-KR" altLang="en-US" sz="1400"/>
                <a:t>지정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&lt;body&gt; 태그를 비롯해 &lt;p&gt; 태그나 &lt;h</a:t>
              </a:r>
              <a:r>
                <a:rPr lang="en-US" altLang="ko-KR" sz="1400" i="1"/>
                <a:t>n&gt;</a:t>
              </a:r>
              <a:r>
                <a:rPr lang="en-US" altLang="ko-KR" sz="1400"/>
                <a:t> 태그처럼 텍스트를 사용하는 요소들에서 사용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7228" y="2224935"/>
              <a:ext cx="6096000" cy="33239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웹 문서에서 글꼴을 지정할 때는 한 가지 글꼴만 지정하기도 하지만 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지정한 글꼴이 없을 경우에 대비해 두 번째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, 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세 번째 글꼴까지 지정함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둘 이상의 글꼴 이름을 지정할 때는 쉼표</a:t>
              </a:r>
              <a:r>
                <a:rPr lang="en-US" altLang="ko-KR" sz="1400">
                  <a:solidFill>
                    <a:srgbClr val="57585A"/>
                  </a:solidFill>
                  <a:latin typeface="TDc_SSiMyungJo 120"/>
                </a:rPr>
                <a:t>(,)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로 글꼴 구분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font-family </a:t>
              </a:r>
              <a:r>
                <a:rPr lang="ko-KR" altLang="en-US" sz="1400"/>
                <a:t>속성은 상속되기 때문에 </a:t>
              </a:r>
              <a:r>
                <a:rPr lang="en-US" altLang="ko-KR" sz="1400"/>
                <a:t>&lt;body&gt; </a:t>
              </a:r>
              <a:r>
                <a:rPr lang="ko-KR" altLang="en-US" sz="1400"/>
                <a:t>태그 스타일에서 한 번 정의하면 문서 전체에 적용되고 문서 안의 모든 자식 요소에 계속 같은 글꼴이 사용됨</a:t>
              </a:r>
              <a:r>
                <a:rPr lang="en-US" altLang="ko-KR" sz="14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부모 요소와 다른 글꼴을 사용하고 싶다면 태그 스타일이나 클래스 스타일을 이용해 해당 요소에서 다른 글꼴을 정의한다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75314" y="3015692"/>
            <a:ext cx="5430911" cy="1153286"/>
            <a:chOff x="889932" y="4492884"/>
            <a:chExt cx="5430911" cy="11532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932" y="4492884"/>
              <a:ext cx="2895600" cy="3238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65028" y="4999839"/>
              <a:ext cx="4055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/>
                  </a:solidFill>
                </a:rPr>
                <a:t>웹 문서 전체에 “맑은 고딕” 이라는 글꼴을 적용하는데 </a:t>
              </a:r>
              <a:br>
                <a:rPr lang="en-US" altLang="ko-KR" sz="1200" dirty="0">
                  <a:solidFill>
                    <a:schemeClr val="accent2"/>
                  </a:solidFill>
                </a:rPr>
              </a:br>
              <a:r>
                <a:rPr lang="ko-KR" altLang="en-US" sz="1200" dirty="0">
                  <a:solidFill>
                    <a:schemeClr val="accent2"/>
                  </a:solidFill>
                </a:rPr>
                <a:t>만일 “맑은 고딕” 글꼴이 없다면 “돋움” 글꼴로 적용하고 </a:t>
              </a:r>
              <a:br>
                <a:rPr lang="en-US" altLang="ko-KR" sz="1200" dirty="0">
                  <a:solidFill>
                    <a:schemeClr val="accent2"/>
                  </a:solidFill>
                </a:rPr>
              </a:br>
              <a:r>
                <a:rPr lang="ko-KR" altLang="en-US" sz="1200" dirty="0">
                  <a:solidFill>
                    <a:schemeClr val="accent2"/>
                  </a:solidFill>
                </a:rPr>
                <a:t>그 글꼴도 없다면 “굴림” 글꼴로 적용하라는 뜻 </a:t>
              </a:r>
            </a:p>
          </p:txBody>
        </p:sp>
        <p:cxnSp>
          <p:nvCxnSpPr>
            <p:cNvPr id="13" name="구부러진 연결선 12"/>
            <p:cNvCxnSpPr>
              <a:stCxn id="11" idx="1"/>
            </p:cNvCxnSpPr>
            <p:nvPr/>
          </p:nvCxnSpPr>
          <p:spPr>
            <a:xfrm rot="10800000">
              <a:off x="1770078" y="4816735"/>
              <a:ext cx="494951" cy="5062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5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font-size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678014"/>
            <a:ext cx="4938037" cy="134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크기를 조절하는 속성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사용할 수 있는 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절대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상대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숫자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백분율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기본 값은 상대 크기인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medium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font-size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속성은 상속된다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263136"/>
            <a:ext cx="4143375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5" y="3793814"/>
            <a:ext cx="5360565" cy="175093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958" y="919687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</a:t>
            </a:r>
            <a:r>
              <a:rPr lang="ko-KR" altLang="en-US" sz="1400" b="1"/>
              <a:t>크기</a:t>
            </a:r>
            <a:r>
              <a:rPr lang="en-US" altLang="ko-KR" sz="1400" b="1"/>
              <a:t>&gt; </a:t>
            </a:r>
            <a:r>
              <a:rPr lang="ko-KR" altLang="en-US" sz="1400" b="1"/>
              <a:t>값에서 사용하는 단위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58" y="1327735"/>
            <a:ext cx="4618009" cy="1300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35745" y="2806730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px </a:t>
            </a:r>
            <a:r>
              <a:rPr lang="ko-KR" altLang="en-US" sz="1400" b="1"/>
              <a:t>단위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4958" y="4257772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5981" y="3073146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px </a:t>
            </a:r>
            <a:r>
              <a:rPr lang="ko-KR" altLang="en-US" sz="1400"/>
              <a:t>단위를 사용하면 폰트 크기가 고정됨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모바일 기기로 볼 때도 같은 크기로 화면에 표시되기 때문에 작은 화면 안에 작은 글씨로 표시됨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5981" y="4669283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사용하는 글꼴의 대문자 </a:t>
            </a:r>
            <a:r>
              <a:rPr lang="en-US" altLang="ko-KR" sz="1400"/>
              <a:t>M</a:t>
            </a:r>
            <a:r>
              <a:rPr lang="ko-KR" altLang="en-US" sz="1400"/>
              <a:t>을 기준으로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대문자 </a:t>
            </a:r>
            <a:r>
              <a:rPr lang="en-US" altLang="ko-KR" sz="1400"/>
              <a:t>M</a:t>
            </a:r>
            <a:r>
              <a:rPr lang="ko-KR" altLang="en-US" sz="1400"/>
              <a:t>의 너비를 </a:t>
            </a:r>
            <a:r>
              <a:rPr lang="en-US" altLang="ko-KR" sz="1400"/>
              <a:t>1em</a:t>
            </a:r>
            <a:r>
              <a:rPr lang="ko-KR" altLang="en-US" sz="1400"/>
              <a:t>으로 놓고 상대적 값을 계산해 다른 요소들의 글자 크기를 조절함</a:t>
            </a:r>
          </a:p>
        </p:txBody>
      </p:sp>
    </p:spTree>
    <p:extLst>
      <p:ext uri="{BB962C8B-B14F-4D97-AF65-F5344CB8AC3E}">
        <p14:creationId xmlns:p14="http://schemas.microsoft.com/office/powerpoint/2010/main" val="37004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font-weight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25181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978043"/>
            <a:ext cx="5226342" cy="4271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8" y="2460589"/>
            <a:ext cx="5355094" cy="13431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96313" y="3373426"/>
            <a:ext cx="58862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font-variant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small-caps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작은 대문자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font-weight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굵게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303" y="1420708"/>
            <a:ext cx="3050217" cy="18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06-1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font-style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1728" y="4107411"/>
            <a:ext cx="4007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p#txt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normal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="txt"&gt;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60" y="3888754"/>
            <a:ext cx="2169573" cy="1310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94540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 </a:t>
            </a:r>
            <a:r>
              <a:rPr lang="ko-KR" altLang="en-US" b="1"/>
              <a:t>속성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41757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글꼴 관련 속성들을 한꺼번에 묶어 표기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78" y="1987974"/>
            <a:ext cx="4933033" cy="511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09" y="2614783"/>
            <a:ext cx="3987045" cy="204949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17578" y="4845053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line-height</a:t>
            </a:r>
            <a:r>
              <a:rPr lang="ko-KR" altLang="en-US" sz="1400"/>
              <a:t>는 줄 간격 조절 속성인데 </a:t>
            </a:r>
            <a:r>
              <a:rPr lang="en-US" altLang="ko-KR" sz="1400"/>
              <a:t>font </a:t>
            </a:r>
            <a:r>
              <a:rPr lang="ko-KR" altLang="en-US" sz="1400"/>
              <a:t>속성은 아니지만 글자 크기와 줄 간격이 밀접한 관련이 있기 때문에 </a:t>
            </a:r>
            <a:r>
              <a:rPr lang="en-US" altLang="ko-KR" sz="1400"/>
              <a:t>font-size/line-height</a:t>
            </a:r>
            <a:r>
              <a:rPr lang="ko-KR" altLang="en-US" sz="1400"/>
              <a:t>처럼 하나의 속성처럼 사용하기도 함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4" y="1937640"/>
            <a:ext cx="2241356" cy="18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06-2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color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글자 색 지정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16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진수 값이나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rgb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값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hsl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 값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색상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이름 중에서 사용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449624"/>
            <a:ext cx="1971675" cy="342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91249" y="3166142"/>
            <a:ext cx="541928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(0,200,0)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값 사용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녹색 계열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이름 사용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진수 사용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 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30000"/>
              </a:lnSpc>
            </a:pPr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슈퍼푸드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="images/galic.jpg"&gt;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(Garlic)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일해백리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一害百利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준다는 것이다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 특유의 아린 맛은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알리신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이라는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준다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9" y="900073"/>
            <a:ext cx="3930213" cy="22660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1728" y="2980538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Rgba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(red, green, blue, alpha)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Alpha : 0.0(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완전투명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)~1.0(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완전 불투명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Hsla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색조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채도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명도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alpha)</a:t>
            </a:r>
            <a:endParaRPr lang="ko-KR" altLang="en-US" sz="1400" dirty="0">
              <a:solidFill>
                <a:srgbClr val="211D1E"/>
              </a:solidFill>
              <a:latin typeface="TDc_SSiMyungJo 120"/>
            </a:endParaRPr>
          </a:p>
        </p:txBody>
      </p:sp>
    </p:spTree>
    <p:extLst>
      <p:ext uri="{BB962C8B-B14F-4D97-AF65-F5344CB8AC3E}">
        <p14:creationId xmlns:p14="http://schemas.microsoft.com/office/powerpoint/2010/main" val="381112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1472</TotalTime>
  <Words>1536</Words>
  <Application>Microsoft Office PowerPoint</Application>
  <PresentationFormat>와이드스크린</PresentationFormat>
  <Paragraphs>332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D2Coding</vt:lpstr>
      <vt:lpstr>TDc_SSiMyungJo 120</vt:lpstr>
      <vt:lpstr>나눔스퀘어라운드 ExtraBold</vt:lpstr>
      <vt:lpstr>맑은 고딕</vt:lpstr>
      <vt:lpstr>Arial</vt:lpstr>
      <vt:lpstr>Office 테마</vt:lpstr>
      <vt:lpstr>6주차 멘토링(HTML)</vt:lpstr>
      <vt:lpstr>스타일과 스타일 시트</vt:lpstr>
      <vt:lpstr>스타일과 스타일 시트</vt:lpstr>
      <vt:lpstr>스타일과 스타일 시트</vt:lpstr>
      <vt:lpstr>글꼴 관련 스타일</vt:lpstr>
      <vt:lpstr>글꼴 관련 스타일</vt:lpstr>
      <vt:lpstr>글꼴 관련 스타일</vt:lpstr>
      <vt:lpstr>글꼴 관련 스타일</vt:lpstr>
      <vt:lpstr>텍스트 스타일</vt:lpstr>
      <vt:lpstr>문단 스타일</vt:lpstr>
      <vt:lpstr>스타일과 스타일 시트</vt:lpstr>
      <vt:lpstr>스타일과 스타일 시트</vt:lpstr>
      <vt:lpstr>PowerPoint 프레젠테이션</vt:lpstr>
      <vt:lpstr>스타일 시트</vt:lpstr>
      <vt:lpstr>외부 스타일 시트</vt:lpstr>
      <vt:lpstr>외부 스타일 시트</vt:lpstr>
      <vt:lpstr>스타일 시트에 주석 달기</vt:lpstr>
      <vt:lpstr>스타일 정의</vt:lpstr>
      <vt:lpstr>스타일(Class) 정의</vt:lpstr>
      <vt:lpstr>스타일 정의</vt:lpstr>
      <vt:lpstr>스타일 정의</vt:lpstr>
      <vt:lpstr>스타일 정의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Hyunmo</cp:lastModifiedBy>
  <cp:revision>52</cp:revision>
  <dcterms:created xsi:type="dcterms:W3CDTF">2016-12-12T01:35:59Z</dcterms:created>
  <dcterms:modified xsi:type="dcterms:W3CDTF">2019-05-13T06:25:27Z</dcterms:modified>
</cp:coreProperties>
</file>