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9" r:id="rId2"/>
    <p:sldId id="291" r:id="rId3"/>
    <p:sldId id="292" r:id="rId4"/>
    <p:sldId id="324" r:id="rId5"/>
    <p:sldId id="295" r:id="rId6"/>
    <p:sldId id="298" r:id="rId7"/>
    <p:sldId id="300" r:id="rId8"/>
    <p:sldId id="301" r:id="rId9"/>
    <p:sldId id="311" r:id="rId10"/>
    <p:sldId id="293" r:id="rId11"/>
    <p:sldId id="294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32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35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77546" y="2072558"/>
            <a:ext cx="2073786" cy="384166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perspectiveHeroicExtremeLeftFacing"/>
            <a:lightRig rig="threePt" dir="t"/>
          </a:scene3d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650932" y="5731661"/>
            <a:ext cx="2743200" cy="365125"/>
          </a:xfrm>
        </p:spPr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9247" y="3479688"/>
            <a:ext cx="2829984" cy="230684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4500000">
              <a:rot lat="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순서도: 지연 9"/>
          <p:cNvSpPr/>
          <p:nvPr userDrawn="1"/>
        </p:nvSpPr>
        <p:spPr>
          <a:xfrm>
            <a:off x="614538" y="212449"/>
            <a:ext cx="757061" cy="667587"/>
          </a:xfrm>
          <a:prstGeom prst="flowChartDelay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472439" y="212449"/>
            <a:ext cx="142099" cy="66758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81203" y="6118888"/>
            <a:ext cx="462857" cy="60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341120" y="602599"/>
            <a:ext cx="9144000" cy="1033696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6</a:t>
            </a:r>
            <a:r>
              <a:rPr lang="ko-KR" altLang="en-US" dirty="0"/>
              <a:t>주차 멘토링(</a:t>
            </a:r>
            <a:r>
              <a:rPr lang="en-US" altLang="ko-KR" dirty="0"/>
              <a:t>HTML</a:t>
            </a:r>
            <a:r>
              <a:rPr lang="ko-KR" altLang="en-US" dirty="0"/>
              <a:t>)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341120" y="2656210"/>
            <a:ext cx="4886425" cy="663584"/>
            <a:chOff x="742951" y="1771650"/>
            <a:chExt cx="4010024" cy="486000"/>
          </a:xfrm>
        </p:grpSpPr>
        <p:sp>
          <p:nvSpPr>
            <p:cNvPr id="7" name="직사각형 6"/>
            <p:cNvSpPr/>
            <p:nvPr/>
          </p:nvSpPr>
          <p:spPr>
            <a:xfrm>
              <a:off x="1438276" y="17716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42951" y="17716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dirty="0"/>
                <a:t>06-1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43060" y="1811888"/>
              <a:ext cx="3052764" cy="40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3000" dirty="0">
                  <a:latin typeface="나눔스퀘어라운드 ExtraBold"/>
                  <a:ea typeface="나눔스퀘어라운드 ExtraBold"/>
                </a:rPr>
                <a:t>스타일과 스타일 시트</a:t>
              </a: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1419226" y="22383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1341120" y="3767028"/>
            <a:ext cx="5259343" cy="663584"/>
            <a:chOff x="742951" y="2724150"/>
            <a:chExt cx="4242929" cy="486000"/>
          </a:xfrm>
        </p:grpSpPr>
        <p:sp>
          <p:nvSpPr>
            <p:cNvPr id="12" name="직사각형 11"/>
            <p:cNvSpPr/>
            <p:nvPr/>
          </p:nvSpPr>
          <p:spPr>
            <a:xfrm>
              <a:off x="1438276" y="27241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42951" y="27241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dirty="0"/>
                <a:t>06-2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43057" y="2764337"/>
              <a:ext cx="3342823" cy="40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3000" dirty="0">
                  <a:latin typeface="나눔스퀘어라운드 ExtraBold"/>
                  <a:ea typeface="나눔스퀘어라운드 ExtraBold"/>
                </a:rPr>
                <a:t>텍</a:t>
              </a:r>
              <a:r>
                <a:rPr lang="ko-KR" altLang="en-US" sz="3000" dirty="0" smtClean="0">
                  <a:latin typeface="나눔스퀘어라운드 ExtraBold"/>
                  <a:ea typeface="나눔스퀘어라운드 ExtraBold"/>
                </a:rPr>
                <a:t>스트 </a:t>
              </a:r>
              <a:r>
                <a:rPr lang="ko-KR" altLang="en-US" sz="3000" dirty="0">
                  <a:latin typeface="나눔스퀘어라운드 ExtraBold"/>
                  <a:ea typeface="나눔스퀘어라운드 ExtraBold"/>
                </a:rPr>
                <a:t>관련 스타일</a:t>
              </a: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419226" y="31908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1350645" y="4932714"/>
            <a:ext cx="4961120" cy="663585"/>
            <a:chOff x="742951" y="3671085"/>
            <a:chExt cx="4010024" cy="486001"/>
          </a:xfrm>
        </p:grpSpPr>
        <p:sp>
          <p:nvSpPr>
            <p:cNvPr id="17" name="직사각형 16"/>
            <p:cNvSpPr/>
            <p:nvPr/>
          </p:nvSpPr>
          <p:spPr>
            <a:xfrm>
              <a:off x="1438276" y="3671086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42951" y="3671085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dirty="0"/>
                <a:t>06-3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43058" y="3711325"/>
              <a:ext cx="2861562" cy="40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3000" dirty="0">
                  <a:latin typeface="나눔스퀘어라운드 ExtraBold"/>
                  <a:ea typeface="나눔스퀘어라운드 ExtraBold"/>
                </a:rPr>
                <a:t>복습 및 실습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419226" y="4137811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2996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</a:t>
            </a:r>
            <a:r>
              <a:rPr lang="en-US" altLang="ko-KR"/>
              <a:t> </a:t>
            </a:r>
            <a:r>
              <a:rPr lang="ko-KR" altLang="en-US"/>
              <a:t>스타일 시트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506" y="128351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내부 스타일 시트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174" y="1758975"/>
            <a:ext cx="604007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웹 문서 안에서 사용할 스타일을 문서 안에 정리한 것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모든 스타일 정보는 </a:t>
            </a:r>
            <a:r>
              <a:rPr lang="en-US" altLang="ko-KR" sz="1400" dirty="0"/>
              <a:t>&lt;head&gt; </a:t>
            </a:r>
            <a:r>
              <a:rPr lang="ko-KR" altLang="en-US" sz="1400" dirty="0"/>
              <a:t>태그와 </a:t>
            </a:r>
            <a:r>
              <a:rPr lang="en-US" altLang="ko-KR" sz="1400" dirty="0"/>
              <a:t>&lt;/head&gt; </a:t>
            </a:r>
            <a:r>
              <a:rPr lang="ko-KR" altLang="en-US" sz="1400" dirty="0"/>
              <a:t>태그 안에서 정의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&lt;style&gt; </a:t>
            </a:r>
            <a:r>
              <a:rPr lang="ko-KR" altLang="en-US" sz="1400" dirty="0"/>
              <a:t>태그와 </a:t>
            </a:r>
            <a:r>
              <a:rPr lang="en-US" altLang="ko-KR" sz="1400" dirty="0"/>
              <a:t>&lt;/style&gt; </a:t>
            </a:r>
            <a:r>
              <a:rPr lang="ko-KR" altLang="en-US" sz="1400" dirty="0"/>
              <a:t>태그 사이에 작성</a:t>
            </a:r>
            <a:endParaRPr lang="en-US" altLang="ko-KR" sz="1400" dirty="0"/>
          </a:p>
        </p:txBody>
      </p:sp>
      <p:sp>
        <p:nvSpPr>
          <p:cNvPr id="5" name="직사각형 4"/>
          <p:cNvSpPr/>
          <p:nvPr/>
        </p:nvSpPr>
        <p:spPr>
          <a:xfrm>
            <a:off x="6596544" y="2323554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내부 스타일시트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목록의 </a:t>
            </a:r>
            <a:r>
              <a:rPr lang="ko-KR" altLang="en-US" sz="1200" dirty="0" err="1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list-style-type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square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 err="1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불릿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형태 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사각형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="images/sydney.png"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시드니 오페라 하우스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세계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대 </a:t>
            </a:r>
            <a:r>
              <a:rPr lang="ko-KR" alt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미항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시드니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(Sydney), 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호주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리우데자네이루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(Rio de Janeiro), 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브라질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나폴리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(Naples), 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이탈리아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89" y="2926931"/>
            <a:ext cx="4718870" cy="3044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06-2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03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</a:t>
            </a:r>
            <a:r>
              <a:rPr lang="en-US" altLang="ko-KR"/>
              <a:t> </a:t>
            </a:r>
            <a:r>
              <a:rPr lang="ko-KR" altLang="en-US"/>
              <a:t>스타일 시트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506" y="128351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외부 스타일 시트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174" y="1758975"/>
            <a:ext cx="996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여러 웹 문서에서 사용할 스타일을 별도 파일로 저장해 놓고 필요할 때마다 파일에서 가져와 사용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&lt;style&gt; </a:t>
            </a:r>
            <a:r>
              <a:rPr lang="ko-KR" altLang="en-US" sz="1400" dirty="0"/>
              <a:t>태그 없이 </a:t>
            </a:r>
            <a:r>
              <a:rPr lang="en-US" altLang="ko-KR" sz="1400" dirty="0"/>
              <a:t>&lt;link&gt; </a:t>
            </a:r>
            <a:r>
              <a:rPr lang="ko-KR" altLang="en-US" sz="1400" dirty="0"/>
              <a:t>태그만 사용해 미리 만들어 놓은 외부 스타일 시트 파일 연결</a:t>
            </a:r>
            <a:endParaRPr lang="en-US" altLang="ko-KR" sz="1400" dirty="0"/>
          </a:p>
        </p:txBody>
      </p:sp>
      <p:sp>
        <p:nvSpPr>
          <p:cNvPr id="8" name="직사각형 7"/>
          <p:cNvSpPr/>
          <p:nvPr/>
        </p:nvSpPr>
        <p:spPr>
          <a:xfrm>
            <a:off x="6050303" y="3352558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charset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="utf-8"&gt;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외부 스타일시트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link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="style.css"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rel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="stylesheet"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="text/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css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="images/sydney.png"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시드니 오페라 하우스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세계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대 </a:t>
            </a:r>
            <a:r>
              <a:rPr lang="ko-KR" alt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미항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시드니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(Sydney), 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호주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리우데자네이루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(Rio de Janeiro), 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브라질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나폴리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(Naples), 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이탈리아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883640" y="2996616"/>
            <a:ext cx="31766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list-style-type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square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10" name="구름 모양 설명선 9"/>
          <p:cNvSpPr/>
          <p:nvPr/>
        </p:nvSpPr>
        <p:spPr>
          <a:xfrm>
            <a:off x="629174" y="2650129"/>
            <a:ext cx="3711598" cy="1404858"/>
          </a:xfrm>
          <a:prstGeom prst="cloudCallout">
            <a:avLst>
              <a:gd name="adj1" fmla="val 104658"/>
              <a:gd name="adj2" fmla="val 482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72748" y="2524899"/>
            <a:ext cx="97975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C00000"/>
                </a:solidFill>
              </a:rPr>
              <a:t>style.css</a:t>
            </a:r>
            <a:endParaRPr lang="ko-KR" altLang="en-US" sz="1600" b="1">
              <a:solidFill>
                <a:srgbClr val="C00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89" y="4174100"/>
            <a:ext cx="3865992" cy="233613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06-2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24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4064" y="1058963"/>
            <a:ext cx="1152430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800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▶ </a:t>
            </a:r>
            <a:r>
              <a:rPr lang="en-US" altLang="ko-KR" sz="2800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Style </a:t>
            </a:r>
            <a:r>
              <a:rPr lang="ko-KR" altLang="en-US" sz="2800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태그 예제</a:t>
            </a:r>
            <a:endParaRPr lang="en-US" altLang="ko-KR" sz="2800" b="1" dirty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endParaRPr lang="en-US" altLang="ko-KR" sz="2000" dirty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&lt;html&gt;</a:t>
            </a:r>
          </a:p>
          <a:p>
            <a:pPr>
              <a:defRPr lang="ko-KR" altLang="en-US"/>
            </a:pPr>
            <a:r>
              <a:rPr lang="en-US" altLang="ko-KR" sz="1600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&lt;head&gt;&lt;title&gt;</a:t>
            </a:r>
            <a:r>
              <a:rPr lang="ko-KR" altLang="en-US" sz="1600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스타일 사용</a:t>
            </a:r>
            <a:r>
              <a:rPr lang="en-US" altLang="ko-KR" sz="1600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&lt;/title&gt;</a:t>
            </a:r>
          </a:p>
          <a:p>
            <a:pPr>
              <a:defRPr lang="ko-KR" altLang="en-US"/>
            </a:pPr>
            <a:r>
              <a:rPr lang="en-US" altLang="ko-KR" sz="1600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&lt;style type="text/</a:t>
            </a:r>
            <a:r>
              <a:rPr lang="en-US" altLang="ko-KR" sz="1600" b="1" dirty="0" err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css</a:t>
            </a:r>
            <a:r>
              <a:rPr lang="en-US" altLang="ko-KR" sz="1600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"&gt;					</a:t>
            </a:r>
            <a:r>
              <a:rPr lang="en-US" altLang="ko-KR" sz="1600" b="1" dirty="0">
                <a:solidFill>
                  <a:srgbClr val="00B0F0"/>
                </a:solidFill>
                <a:latin typeface="나눔스퀘어라운드 ExtraBold"/>
                <a:ea typeface="나눔스퀘어라운드 ExtraBold"/>
              </a:rPr>
              <a:t>1. </a:t>
            </a:r>
            <a:r>
              <a:rPr lang="ko-KR" altLang="en-US" sz="1600" b="1" dirty="0">
                <a:solidFill>
                  <a:srgbClr val="00B0F0"/>
                </a:solidFill>
                <a:latin typeface="나눔스퀘어라운드 ExtraBold"/>
                <a:ea typeface="나눔스퀘어라운드 ExtraBold"/>
              </a:rPr>
              <a:t>끝날 때 아무것도 사용 없음</a:t>
            </a:r>
            <a:endParaRPr lang="en-US" altLang="ko-KR" sz="1600" b="1" dirty="0">
              <a:solidFill>
                <a:srgbClr val="00B0F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en-US" altLang="ko-KR" sz="1600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	font{font-size:18pt;font-family:</a:t>
            </a:r>
            <a:r>
              <a:rPr lang="ko-KR" altLang="en-US" sz="1600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궁서체</a:t>
            </a:r>
            <a:r>
              <a:rPr lang="en-US" altLang="ko-KR" sz="1600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}		</a:t>
            </a:r>
            <a:r>
              <a:rPr lang="en-US" altLang="ko-KR" sz="1600" b="1" dirty="0">
                <a:solidFill>
                  <a:srgbClr val="00B0F0"/>
                </a:solidFill>
                <a:latin typeface="나눔스퀘어라운드 ExtraBold"/>
                <a:ea typeface="나눔스퀘어라운드 ExtraBold"/>
              </a:rPr>
              <a:t>2. : </a:t>
            </a:r>
            <a:r>
              <a:rPr lang="ko-KR" altLang="en-US" sz="1600" b="1" dirty="0">
                <a:solidFill>
                  <a:srgbClr val="00B0F0"/>
                </a:solidFill>
                <a:latin typeface="나눔스퀘어라운드 ExtraBold"/>
                <a:ea typeface="나눔스퀘어라운드 ExtraBold"/>
              </a:rPr>
              <a:t>사용</a:t>
            </a:r>
            <a:endParaRPr lang="en-US" altLang="ko-KR" sz="1600" b="1" dirty="0">
              <a:solidFill>
                <a:srgbClr val="00B0F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en-US" altLang="ko-KR" sz="1600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	b{font-size:36pt;color:red;font-family:</a:t>
            </a:r>
            <a:r>
              <a:rPr lang="ko-KR" altLang="en-US" sz="1600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굴림체</a:t>
            </a:r>
            <a:r>
              <a:rPr lang="en-US" altLang="ko-KR" sz="1600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} 		</a:t>
            </a:r>
            <a:r>
              <a:rPr lang="en-US" altLang="ko-KR" sz="1600" b="1" dirty="0">
                <a:solidFill>
                  <a:srgbClr val="00B0F0"/>
                </a:solidFill>
                <a:latin typeface="나눔스퀘어라운드 ExtraBold"/>
                <a:ea typeface="나눔스퀘어라운드 ExtraBold"/>
              </a:rPr>
              <a:t>3. ; </a:t>
            </a:r>
            <a:r>
              <a:rPr lang="ko-KR" altLang="en-US" sz="1600" b="1" dirty="0">
                <a:solidFill>
                  <a:srgbClr val="00B0F0"/>
                </a:solidFill>
                <a:latin typeface="나눔스퀘어라운드 ExtraBold"/>
                <a:ea typeface="나눔스퀘어라운드 ExtraBold"/>
              </a:rPr>
              <a:t>사용</a:t>
            </a:r>
            <a:endParaRPr lang="en-US" altLang="ko-KR" sz="1600" b="1" dirty="0">
              <a:solidFill>
                <a:srgbClr val="00B0F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en-US" altLang="ko-KR" sz="1600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&lt;/style&gt;</a:t>
            </a:r>
          </a:p>
          <a:p>
            <a:pPr>
              <a:defRPr lang="ko-KR" altLang="en-US"/>
            </a:pPr>
            <a:r>
              <a:rPr lang="en-US" altLang="ko-KR" sz="1600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&lt;/head&gt;</a:t>
            </a:r>
          </a:p>
          <a:p>
            <a:pPr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&lt;body&gt;</a:t>
            </a:r>
          </a:p>
          <a:p>
            <a:pPr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&lt;center&gt;</a:t>
            </a:r>
          </a:p>
          <a:p>
            <a:pPr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&lt;font&gt;</a:t>
            </a:r>
          </a:p>
          <a:p>
            <a:pPr>
              <a:defRPr lang="ko-KR" altLang="en-US"/>
            </a:pPr>
            <a:r>
              <a:rPr lang="ko-KR" altLang="en-US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우리들의 세상</a:t>
            </a:r>
            <a:r>
              <a:rPr lang="en-US" altLang="ko-KR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</a:t>
            </a:r>
            <a:r>
              <a:rPr lang="en-US" altLang="ko-KR" sz="1600" dirty="0" err="1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br</a:t>
            </a:r>
            <a:r>
              <a:rPr lang="en-US" altLang="ko-KR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&gt;&lt;</a:t>
            </a:r>
            <a:r>
              <a:rPr lang="en-US" altLang="ko-KR" sz="1600" dirty="0" err="1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br</a:t>
            </a:r>
            <a:r>
              <a:rPr lang="en-US" altLang="ko-KR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&gt;</a:t>
            </a:r>
          </a:p>
          <a:p>
            <a:pPr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&lt;b&gt;</a:t>
            </a:r>
            <a:r>
              <a:rPr lang="ko-KR" altLang="en-US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스타일 연습</a:t>
            </a:r>
            <a:r>
              <a:rPr lang="en-US" altLang="ko-KR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&lt;/b&gt;&lt;</a:t>
            </a:r>
            <a:r>
              <a:rPr lang="en-US" altLang="ko-KR" sz="1600" dirty="0" err="1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br</a:t>
            </a:r>
            <a:r>
              <a:rPr lang="en-US" altLang="ko-KR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&gt;&lt;</a:t>
            </a:r>
            <a:r>
              <a:rPr lang="en-US" altLang="ko-KR" sz="1600" dirty="0" err="1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br</a:t>
            </a:r>
            <a:r>
              <a:rPr lang="en-US" altLang="ko-KR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&gt;</a:t>
            </a:r>
          </a:p>
          <a:p>
            <a:pPr>
              <a:defRPr lang="ko-KR" altLang="en-US"/>
            </a:pPr>
            <a:r>
              <a:rPr lang="ko-KR" altLang="en-US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연습 끝</a:t>
            </a:r>
          </a:p>
          <a:p>
            <a:pPr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&lt;/font&gt;</a:t>
            </a:r>
          </a:p>
          <a:p>
            <a:pPr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&lt;/center&gt;</a:t>
            </a:r>
          </a:p>
          <a:p>
            <a:pPr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&lt;/body&gt;</a:t>
            </a:r>
          </a:p>
          <a:p>
            <a:pPr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&lt;/html&gt;</a:t>
            </a:r>
            <a:endParaRPr lang="en-US" altLang="ko-KR" sz="2000" dirty="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0535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en-US" altLang="ko-KR" sz="4000" dirty="0">
                <a:latin typeface="+mj-ea"/>
                <a:ea typeface="+mj-ea"/>
                <a:cs typeface="+mj-cs"/>
              </a:rPr>
              <a:t>Style</a:t>
            </a:r>
            <a:r>
              <a:rPr lang="ko-KR" altLang="en-US" sz="4000" i="0" u="none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 태그 사용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3117489"/>
            <a:ext cx="8560315" cy="28051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64" y="1711388"/>
            <a:ext cx="11533165" cy="43643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06-2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0105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9841" y="1289542"/>
            <a:ext cx="5475005" cy="4351337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ko-KR" altLang="en-US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       </a:t>
            </a:r>
            <a:endParaRPr lang="en-US" altLang="ko-KR" b="1" dirty="0" smtClean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 marL="0" indent="0" algn="ctr">
              <a:buNone/>
            </a:pPr>
            <a:r>
              <a:rPr lang="ko-KR" altLang="en-US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  ★ </a:t>
            </a: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Inline </a:t>
            </a:r>
            <a:r>
              <a:rPr lang="ko-KR" altLang="en-US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스타일 시트 ★ </a:t>
            </a: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	</a:t>
            </a:r>
          </a:p>
          <a:p>
            <a:pPr marL="0" indent="0">
              <a:buNone/>
            </a:pPr>
            <a:endParaRPr lang="en-US" altLang="ko-KR" b="1" dirty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	   					</a:t>
            </a:r>
          </a:p>
          <a:p>
            <a:r>
              <a:rPr lang="ko-KR" altLang="en-US" sz="1800" dirty="0"/>
              <a:t>처음부터 설정하지 않고 뒤에서 따로  사용</a:t>
            </a:r>
            <a:endParaRPr lang="en-US" altLang="ko-KR" sz="1800" dirty="0"/>
          </a:p>
          <a:p>
            <a:r>
              <a:rPr lang="ko-KR" altLang="en-US" sz="1800" dirty="0"/>
              <a:t>영어 글자체 사용시  </a:t>
            </a:r>
            <a:r>
              <a:rPr lang="en-US" altLang="ko-KR" sz="1800" dirty="0"/>
              <a:t>font-style</a:t>
            </a:r>
          </a:p>
          <a:p>
            <a:r>
              <a:rPr lang="ko-KR" altLang="en-US" sz="1800" dirty="0"/>
              <a:t>한글 글자체 사용시 </a:t>
            </a:r>
            <a:r>
              <a:rPr lang="en-US" altLang="ko-KR" sz="1800" dirty="0"/>
              <a:t> font-family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0535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4000" dirty="0"/>
              <a:t>스타일 시트</a:t>
            </a:r>
            <a:endParaRPr lang="ko-KR" altLang="en-US" sz="4000" i="0" u="none" kern="1200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80" y="2424165"/>
            <a:ext cx="5021916" cy="14893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845" y="2424165"/>
            <a:ext cx="5075456" cy="14893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624836" y="1289541"/>
            <a:ext cx="5475005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  </a:t>
            </a:r>
            <a:endParaRPr lang="en-US" altLang="ko-KR" b="1" dirty="0" smtClean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 marL="0" indent="0" algn="ctr">
              <a:buNone/>
            </a:pPr>
            <a:r>
              <a:rPr lang="ko-KR" altLang="en-US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★ </a:t>
            </a: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Embedding </a:t>
            </a:r>
            <a:r>
              <a:rPr lang="ko-KR" altLang="en-US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스타일 시트 </a:t>
            </a:r>
            <a:r>
              <a:rPr lang="ko-KR" altLang="en-US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★</a:t>
            </a:r>
            <a:endParaRPr lang="en-US" altLang="ko-KR" b="1" dirty="0" smtClean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				</a:t>
            </a:r>
          </a:p>
          <a:p>
            <a:r>
              <a:rPr lang="en-US" altLang="ko-KR" sz="1800" dirty="0">
                <a:solidFill>
                  <a:srgbClr val="0000FF"/>
                </a:solidFill>
              </a:rPr>
              <a:t>Italic</a:t>
            </a:r>
            <a:r>
              <a:rPr lang="ko-KR" altLang="en-US" sz="1800" dirty="0"/>
              <a:t>체를 사용  ☞</a:t>
            </a:r>
            <a:r>
              <a:rPr lang="en-US" altLang="ko-KR" sz="1800" dirty="0"/>
              <a:t>  &lt;i&gt;</a:t>
            </a:r>
            <a:r>
              <a:rPr lang="ko-KR" altLang="en-US" sz="1800" dirty="0"/>
              <a:t>역할                                                 </a:t>
            </a:r>
            <a:endParaRPr lang="en-US" altLang="ko-KR" sz="1800" dirty="0"/>
          </a:p>
          <a:p>
            <a:r>
              <a:rPr lang="ko-KR" altLang="en-US" sz="1800" dirty="0"/>
              <a:t>영어 글자체 사용시  </a:t>
            </a:r>
            <a:r>
              <a:rPr lang="en-US" altLang="ko-KR" sz="1800" dirty="0"/>
              <a:t>font-style</a:t>
            </a:r>
          </a:p>
          <a:p>
            <a:r>
              <a:rPr lang="ko-KR" altLang="en-US" sz="1800" dirty="0"/>
              <a:t>한글 글자체 사용시 </a:t>
            </a:r>
            <a:r>
              <a:rPr lang="en-US" altLang="ko-KR" sz="1800" dirty="0"/>
              <a:t> font-family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06-2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77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0535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4000" i="0" u="none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외부 스타일 시트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480055" y="1029661"/>
            <a:ext cx="10926377" cy="5409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000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★ 외부 스타일 시트 </a:t>
            </a:r>
            <a:r>
              <a:rPr lang="ko-KR" altLang="en-US" sz="3000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연결하기 ★</a:t>
            </a:r>
            <a:endParaRPr lang="en-US" altLang="ko-KR" sz="3000" b="1" dirty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900" b="1" dirty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endParaRPr lang="ko-KR" altLang="en-US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73" y="1665254"/>
            <a:ext cx="10549139" cy="47739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06-2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58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 noGrp="1"/>
          </p:cNvSpPr>
          <p:nvPr>
            <p:ph idx="1"/>
          </p:nvPr>
        </p:nvSpPr>
        <p:spPr>
          <a:xfrm>
            <a:off x="6996592" y="1129440"/>
            <a:ext cx="4156457" cy="541734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600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Style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600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★ 외부 스타일 시트 연결하기★</a:t>
            </a:r>
            <a:endParaRPr lang="en-US" altLang="ko-KR" sz="2900" b="1" dirty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&lt;html&gt;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&lt;head&gt;&lt;title&gt;</a:t>
            </a:r>
            <a:r>
              <a:rPr lang="ko-KR" altLang="en-US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스타일 사용</a:t>
            </a: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&lt;/title&gt;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&lt;style&gt;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	@</a:t>
            </a:r>
            <a:r>
              <a:rPr lang="en-US" altLang="ko-KR" b="1" dirty="0" err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import"dynamic.css</a:t>
            </a:r>
            <a:r>
              <a:rPr lang="en-US" altLang="ko-KR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";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&lt;/style&gt;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&lt;/head&gt;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&lt;body&gt;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&lt;center&gt;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&lt;h3&gt;</a:t>
            </a:r>
            <a:r>
              <a:rPr lang="ko-KR" altLang="en-US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외부 스타일 시트 연결하기</a:t>
            </a:r>
            <a:r>
              <a:rPr lang="en-US" altLang="ko-KR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&lt;/h3&gt;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</a:t>
            </a:r>
            <a:r>
              <a:rPr lang="en-US" altLang="ko-KR" b="1" dirty="0" err="1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hr</a:t>
            </a: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&gt;&lt;</a:t>
            </a:r>
            <a:r>
              <a:rPr lang="en-US" altLang="ko-KR" b="1" dirty="0" err="1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br</a:t>
            </a: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&gt;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B050"/>
                </a:solidFill>
                <a:latin typeface="나눔스퀘어라운드 ExtraBold"/>
                <a:ea typeface="나눔스퀘어라운드 ExtraBold"/>
              </a:rPr>
              <a:t>&lt;b&gt;</a:t>
            </a:r>
            <a:r>
              <a:rPr lang="ko-KR" altLang="en-US" b="1" dirty="0">
                <a:solidFill>
                  <a:srgbClr val="00B050"/>
                </a:solidFill>
                <a:latin typeface="나눔스퀘어라운드 ExtraBold"/>
                <a:ea typeface="나눔스퀘어라운드 ExtraBold"/>
              </a:rPr>
              <a:t>우리들의 세상</a:t>
            </a:r>
            <a:r>
              <a:rPr lang="en-US" altLang="ko-KR" b="1" dirty="0">
                <a:solidFill>
                  <a:srgbClr val="00B050"/>
                </a:solidFill>
                <a:latin typeface="나눔스퀘어라운드 ExtraBold"/>
                <a:ea typeface="나눔스퀘어라운드 ExtraBold"/>
              </a:rPr>
              <a:t>&lt;/b&gt;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00FF"/>
                </a:solidFill>
                <a:latin typeface="나눔스퀘어라운드 ExtraBold"/>
                <a:ea typeface="나눔스퀘어라운드 ExtraBold"/>
              </a:rPr>
              <a:t>&lt;p&gt;</a:t>
            </a:r>
            <a:r>
              <a:rPr lang="ko-KR" altLang="en-US" b="1" dirty="0">
                <a:solidFill>
                  <a:srgbClr val="0000FF"/>
                </a:solidFill>
                <a:latin typeface="나눔스퀘어라운드 ExtraBold"/>
                <a:ea typeface="나눔스퀘어라운드 ExtraBold"/>
              </a:rPr>
              <a:t>열심히 노력하자</a:t>
            </a:r>
            <a:r>
              <a:rPr lang="en-US" altLang="ko-KR" b="1" dirty="0">
                <a:solidFill>
                  <a:srgbClr val="0000FF"/>
                </a:solidFill>
                <a:latin typeface="나눔스퀘어라운드 ExtraBold"/>
                <a:ea typeface="나눔스퀘어라운드 ExtraBold"/>
              </a:rPr>
              <a:t>!&lt;/p&gt;	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accent2"/>
                </a:solidFill>
                <a:latin typeface="나눔스퀘어라운드 ExtraBold"/>
                <a:ea typeface="나눔스퀘어라운드 ExtraBold"/>
              </a:rPr>
              <a:t>&lt;h4&gt;</a:t>
            </a:r>
            <a:r>
              <a:rPr lang="ko-KR" altLang="en-US" b="1" dirty="0">
                <a:solidFill>
                  <a:schemeClr val="accent2"/>
                </a:solidFill>
                <a:latin typeface="나눔스퀘어라운드 ExtraBold"/>
                <a:ea typeface="나눔스퀘어라운드 ExtraBold"/>
              </a:rPr>
              <a:t>우리들의 세상</a:t>
            </a:r>
            <a:r>
              <a:rPr lang="en-US" altLang="ko-KR" b="1" dirty="0">
                <a:solidFill>
                  <a:schemeClr val="accent2"/>
                </a:solidFill>
                <a:latin typeface="나눔스퀘어라운드 ExtraBold"/>
                <a:ea typeface="나눔스퀘어라운드 ExtraBold"/>
              </a:rPr>
              <a:t>&lt;/h4&gt;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&lt;/center&gt;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&lt;/body&gt;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&lt;/html&gt;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0535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4000" i="0" u="none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외부 스타일 시트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5427865" y="3374997"/>
            <a:ext cx="1329338" cy="653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032019" y="1125615"/>
            <a:ext cx="4156457" cy="541734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600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Link </a:t>
            </a:r>
            <a:r>
              <a:rPr lang="en-US" altLang="ko-KR" sz="3600" b="1" dirty="0" err="1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rel</a:t>
            </a:r>
            <a:endParaRPr lang="en-US" altLang="ko-KR" sz="3600" b="1" dirty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600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★ 외부 스타일 시트 연결하기★</a:t>
            </a:r>
            <a:endParaRPr lang="en-US" altLang="ko-KR" sz="2900" b="1" dirty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&lt;html&gt;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&lt;head&gt;&lt;title&gt;</a:t>
            </a:r>
            <a:r>
              <a:rPr lang="ko-KR" altLang="en-US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스타일 사용</a:t>
            </a: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&lt;/title&gt;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&lt;link </a:t>
            </a:r>
            <a:r>
              <a:rPr lang="en-US" altLang="ko-KR" b="1" dirty="0" err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rel</a:t>
            </a:r>
            <a:r>
              <a:rPr lang="en-US" altLang="ko-KR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="</a:t>
            </a:r>
            <a:r>
              <a:rPr lang="en-US" altLang="ko-KR" b="1" dirty="0" err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stylesheet</a:t>
            </a:r>
            <a:r>
              <a:rPr lang="en-US" altLang="ko-KR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	type="text/</a:t>
            </a:r>
            <a:r>
              <a:rPr lang="en-US" altLang="ko-KR" b="1" dirty="0" err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css</a:t>
            </a:r>
            <a:r>
              <a:rPr lang="en-US" altLang="ko-KR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	</a:t>
            </a:r>
            <a:r>
              <a:rPr lang="en-US" altLang="ko-KR" b="1" dirty="0" err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href</a:t>
            </a:r>
            <a:r>
              <a:rPr lang="en-US" altLang="ko-KR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="dynamic.css"&gt;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&lt;/head&gt;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&lt;body&gt;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&lt;center&gt;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&lt;h3&gt;</a:t>
            </a:r>
            <a:r>
              <a:rPr lang="ko-KR" altLang="en-US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외부 스타일 시트 연결하기</a:t>
            </a:r>
            <a:r>
              <a:rPr lang="en-US" altLang="ko-KR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&lt;/h3&gt;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</a:t>
            </a:r>
            <a:r>
              <a:rPr lang="en-US" altLang="ko-KR" b="1" dirty="0" err="1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hr</a:t>
            </a: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&gt;&lt;</a:t>
            </a:r>
            <a:r>
              <a:rPr lang="en-US" altLang="ko-KR" b="1" dirty="0" err="1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br</a:t>
            </a: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00B050"/>
                </a:solidFill>
                <a:latin typeface="나눔스퀘어라운드 ExtraBold"/>
                <a:ea typeface="나눔스퀘어라운드 ExtraBold"/>
              </a:rPr>
              <a:t>&lt;b&gt;</a:t>
            </a:r>
            <a:r>
              <a:rPr lang="ko-KR" altLang="en-US" b="1" dirty="0">
                <a:solidFill>
                  <a:srgbClr val="00B050"/>
                </a:solidFill>
                <a:latin typeface="나눔스퀘어라운드 ExtraBold"/>
                <a:ea typeface="나눔스퀘어라운드 ExtraBold"/>
              </a:rPr>
              <a:t>우리들의 세상</a:t>
            </a:r>
            <a:r>
              <a:rPr lang="en-US" altLang="ko-KR" b="1" dirty="0">
                <a:solidFill>
                  <a:srgbClr val="00B050"/>
                </a:solidFill>
                <a:latin typeface="나눔스퀘어라운드 ExtraBold"/>
                <a:ea typeface="나눔스퀘어라운드 ExtraBold"/>
              </a:rPr>
              <a:t>&lt;/b&gt;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나눔스퀘어라운드 ExtraBold"/>
                <a:ea typeface="나눔스퀘어라운드 ExtraBold"/>
              </a:rPr>
              <a:t>&lt;p&gt;</a:t>
            </a:r>
            <a:r>
              <a:rPr lang="ko-KR" altLang="en-US" b="1" dirty="0">
                <a:solidFill>
                  <a:srgbClr val="0000FF"/>
                </a:solidFill>
                <a:latin typeface="나눔스퀘어라운드 ExtraBold"/>
                <a:ea typeface="나눔스퀘어라운드 ExtraBold"/>
              </a:rPr>
              <a:t>열심히 노력하자</a:t>
            </a:r>
            <a:r>
              <a:rPr lang="en-US" altLang="ko-KR" b="1" dirty="0">
                <a:solidFill>
                  <a:srgbClr val="0000FF"/>
                </a:solidFill>
                <a:latin typeface="나눔스퀘어라운드 ExtraBold"/>
                <a:ea typeface="나눔스퀘어라운드 ExtraBold"/>
              </a:rPr>
              <a:t>!&lt;/p&gt;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chemeClr val="accent2"/>
                </a:solidFill>
                <a:latin typeface="나눔스퀘어라운드 ExtraBold"/>
                <a:ea typeface="나눔스퀘어라운드 ExtraBold"/>
              </a:rPr>
              <a:t>&lt;h4&gt;</a:t>
            </a:r>
            <a:r>
              <a:rPr lang="ko-KR" altLang="en-US" b="1" dirty="0">
                <a:solidFill>
                  <a:schemeClr val="accent2"/>
                </a:solidFill>
                <a:latin typeface="나눔스퀘어라운드 ExtraBold"/>
                <a:ea typeface="나눔스퀘어라운드 ExtraBold"/>
              </a:rPr>
              <a:t>우리들의 세상</a:t>
            </a:r>
            <a:r>
              <a:rPr lang="en-US" altLang="ko-KR" b="1" dirty="0">
                <a:solidFill>
                  <a:schemeClr val="accent2"/>
                </a:solidFill>
                <a:latin typeface="나눔스퀘어라운드 ExtraBold"/>
                <a:ea typeface="나눔스퀘어라운드 ExtraBold"/>
              </a:rPr>
              <a:t>&lt;/h4&gt;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&lt;/center&gt;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&lt;/body&gt;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&lt;/html&gt;</a:t>
            </a:r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06-2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42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스타일 시트에 주석 달기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73169" y="1043652"/>
            <a:ext cx="4637445" cy="5355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★ 주석 달기 ★</a:t>
            </a:r>
            <a:endParaRPr lang="en-US" altLang="ko-KR" dirty="0"/>
          </a:p>
          <a:p>
            <a:pPr marL="0" indent="0">
              <a:buNone/>
            </a:pPr>
            <a:endParaRPr lang="en-US" altLang="ko-KR" sz="200" dirty="0"/>
          </a:p>
          <a:p>
            <a:pPr marL="0" indent="0">
              <a:buNone/>
            </a:pPr>
            <a:endParaRPr lang="en-US" altLang="ko-KR" sz="200" dirty="0"/>
          </a:p>
          <a:p>
            <a:pPr marL="0" indent="0">
              <a:buNone/>
            </a:pPr>
            <a:endParaRPr lang="en-US" altLang="ko-KR" sz="200" dirty="0"/>
          </a:p>
          <a:p>
            <a:pPr marL="0" indent="0">
              <a:buNone/>
            </a:pPr>
            <a:endParaRPr lang="en-US" altLang="ko-KR" sz="200" dirty="0"/>
          </a:p>
          <a:p>
            <a:pPr marL="0" indent="0">
              <a:buNone/>
            </a:pPr>
            <a:endParaRPr lang="en-US" altLang="ko-KR" sz="200" dirty="0"/>
          </a:p>
          <a:p>
            <a:pPr marL="0" indent="0">
              <a:buNone/>
            </a:pPr>
            <a:endParaRPr lang="en-US" altLang="ko-KR" sz="200" dirty="0"/>
          </a:p>
          <a:p>
            <a:pPr marL="0" indent="0">
              <a:buNone/>
            </a:pPr>
            <a:endParaRPr lang="en-US" altLang="ko-KR" sz="200" dirty="0"/>
          </a:p>
          <a:p>
            <a:pPr marL="0" indent="0">
              <a:buNone/>
            </a:pPr>
            <a:endParaRPr lang="en-US" altLang="ko-KR" sz="200" dirty="0"/>
          </a:p>
          <a:p>
            <a:pPr marL="0" indent="0">
              <a:buNone/>
            </a:pPr>
            <a:endParaRPr lang="en-US" altLang="ko-KR" sz="200" dirty="0"/>
          </a:p>
          <a:p>
            <a:pPr marL="0" indent="0">
              <a:buNone/>
            </a:pPr>
            <a:endParaRPr lang="en-US" altLang="ko-KR" sz="200" dirty="0"/>
          </a:p>
          <a:p>
            <a:pPr marL="0" indent="0">
              <a:buNone/>
            </a:pPr>
            <a:endParaRPr lang="en-US" altLang="ko-KR" sz="200" dirty="0"/>
          </a:p>
          <a:p>
            <a:pPr marL="0" indent="0">
              <a:buNone/>
            </a:pPr>
            <a:endParaRPr lang="en-US" altLang="ko-KR" sz="200" dirty="0"/>
          </a:p>
          <a:p>
            <a:pPr marL="0" indent="0">
              <a:buNone/>
            </a:pPr>
            <a:endParaRPr lang="en-US" altLang="ko-KR" sz="2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04" y="1611075"/>
            <a:ext cx="4007258" cy="17969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5"/>
          <p:cNvSpPr txBox="1">
            <a:spLocks/>
          </p:cNvSpPr>
          <p:nvPr/>
        </p:nvSpPr>
        <p:spPr>
          <a:xfrm>
            <a:off x="6875200" y="1471095"/>
            <a:ext cx="46374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76" y="3587704"/>
            <a:ext cx="4047552" cy="2877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207" y="1471095"/>
            <a:ext cx="4251433" cy="17969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291" y="3481770"/>
            <a:ext cx="4167350" cy="3070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오른쪽 화살표 9"/>
          <p:cNvSpPr/>
          <p:nvPr/>
        </p:nvSpPr>
        <p:spPr>
          <a:xfrm>
            <a:off x="5447847" y="3367286"/>
            <a:ext cx="890069" cy="708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06-2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24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스타일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500" b="1" dirty="0" smtClean="0"/>
              <a:t>☆ 스타일 예제</a:t>
            </a:r>
            <a:endParaRPr lang="ko-KR" altLang="en-US" sz="25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65"/>
          <a:stretch/>
        </p:blipFill>
        <p:spPr bwMode="auto">
          <a:xfrm>
            <a:off x="744173" y="1913333"/>
            <a:ext cx="5303996" cy="40829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905" y="2774357"/>
            <a:ext cx="5210637" cy="23609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06-2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80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스타일</a:t>
            </a:r>
            <a:r>
              <a:rPr lang="en-US" altLang="ko-KR" dirty="0"/>
              <a:t>(Class) </a:t>
            </a:r>
            <a:r>
              <a:rPr lang="ko-KR" altLang="en-US" dirty="0"/>
              <a:t>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☆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98"/>
          <a:stretch/>
        </p:blipFill>
        <p:spPr bwMode="auto">
          <a:xfrm>
            <a:off x="1047872" y="1677681"/>
            <a:ext cx="3559049" cy="43083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177" y="2612441"/>
            <a:ext cx="4519197" cy="22101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06-2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94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☆ 스타일 태그 예제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스타일 정의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41" y="1594436"/>
            <a:ext cx="5735210" cy="37710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855" y="2410695"/>
            <a:ext cx="5547905" cy="21385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0785" y="343949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06-1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55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스타일과</a:t>
            </a:r>
            <a:r>
              <a:rPr lang="en-US" altLang="ko-KR" dirty="0"/>
              <a:t> </a:t>
            </a:r>
            <a:r>
              <a:rPr lang="ko-KR" altLang="en-US" dirty="0"/>
              <a:t>스타일 시트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0785" y="343949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06-1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06" y="1331141"/>
            <a:ext cx="3120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Style</a:t>
            </a:r>
            <a:r>
              <a:rPr lang="ko-KR" altLang="en-US" sz="2000" b="1" dirty="0"/>
              <a:t>과</a:t>
            </a:r>
            <a:r>
              <a:rPr lang="en-US" altLang="ko-KR" sz="2000" b="1" dirty="0"/>
              <a:t> Style Sheet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71119" y="3892242"/>
            <a:ext cx="879166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Style </a:t>
            </a:r>
            <a:r>
              <a:rPr lang="ko-KR" altLang="en-US" sz="1400" dirty="0"/>
              <a:t>태그를 사용하여 웹 문서의 디자인을 변경할 수 있음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Style </a:t>
            </a:r>
            <a:r>
              <a:rPr lang="ko-KR" altLang="en-US" sz="1400" dirty="0"/>
              <a:t>태그 적용 방법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HTML</a:t>
            </a:r>
            <a:r>
              <a:rPr lang="ko-KR" altLang="en-US" sz="1400" dirty="0"/>
              <a:t>의 기본구조에서 </a:t>
            </a:r>
            <a:r>
              <a:rPr lang="en-US" altLang="ko-KR" sz="1400" dirty="0"/>
              <a:t>&lt;head&gt;</a:t>
            </a:r>
            <a:r>
              <a:rPr lang="ko-KR" altLang="en-US" sz="1400" dirty="0"/>
              <a:t>태그 내에 들어감 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CSS </a:t>
            </a:r>
            <a:r>
              <a:rPr lang="ko-KR" altLang="en-US" sz="1400" dirty="0" smtClean="0"/>
              <a:t>파일을 </a:t>
            </a:r>
            <a:r>
              <a:rPr lang="ko-KR" altLang="en-US" sz="1400" dirty="0"/>
              <a:t>따로 만들어 적용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태그에 직접 적용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8505" y="3416305"/>
            <a:ext cx="3120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Style</a:t>
            </a:r>
            <a:r>
              <a:rPr lang="ko-KR" altLang="en-US" sz="2000" b="1" dirty="0"/>
              <a:t> 태그에 관한 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8506" y="1857367"/>
            <a:ext cx="111909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7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스타일 </a:t>
            </a:r>
            <a:r>
              <a:rPr lang="en-US" altLang="ko-KR" sz="1400" dirty="0"/>
              <a:t>(style) </a:t>
            </a:r>
            <a:r>
              <a:rPr lang="en-US" altLang="ko-KR" sz="1400" dirty="0">
                <a:latin typeface="+mj-lt"/>
              </a:rPr>
              <a:t>: HTML </a:t>
            </a:r>
            <a:r>
              <a:rPr lang="ko-KR" altLang="en-US" sz="1400" dirty="0">
                <a:latin typeface="+mj-lt"/>
              </a:rPr>
              <a:t>문서에서 자주 사용하는 글꼴이나 색상</a:t>
            </a:r>
            <a:r>
              <a:rPr lang="en-US" altLang="ko-KR" sz="1400" dirty="0">
                <a:latin typeface="+mj-lt"/>
              </a:rPr>
              <a:t>, </a:t>
            </a:r>
            <a:r>
              <a:rPr lang="ko-KR" altLang="en-US" sz="1400" dirty="0">
                <a:latin typeface="+mj-lt"/>
              </a:rPr>
              <a:t>정렬</a:t>
            </a:r>
            <a:r>
              <a:rPr lang="en-US" altLang="ko-KR" sz="1400" dirty="0">
                <a:latin typeface="+mj-lt"/>
              </a:rPr>
              <a:t>, </a:t>
            </a:r>
            <a:r>
              <a:rPr lang="ko-KR" altLang="en-US" sz="1400" dirty="0">
                <a:latin typeface="+mj-lt"/>
              </a:rPr>
              <a:t>각 요소들의  배치 방법 등 </a:t>
            </a:r>
            <a:r>
              <a:rPr lang="ko-KR" altLang="en-US" sz="1400" b="1" dirty="0">
                <a:solidFill>
                  <a:srgbClr val="FF0000"/>
                </a:solidFill>
                <a:latin typeface="+mj-lt"/>
              </a:rPr>
              <a:t>문서의 겉모습을 결정짓는 내용들</a:t>
            </a:r>
            <a:endParaRPr lang="en-US" altLang="ko-KR" sz="1400" b="1" dirty="0">
              <a:solidFill>
                <a:srgbClr val="FF0000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스타일 시트</a:t>
            </a:r>
            <a:r>
              <a:rPr lang="en-US" altLang="ko-KR" sz="1400" dirty="0"/>
              <a:t>(style sheet) : </a:t>
            </a:r>
            <a:r>
              <a:rPr lang="ko-KR" altLang="en-US" sz="1400" dirty="0"/>
              <a:t>스타일을</a:t>
            </a:r>
            <a:r>
              <a:rPr lang="en-US" altLang="ko-KR" sz="1400" dirty="0"/>
              <a:t> </a:t>
            </a:r>
            <a:r>
              <a:rPr lang="ko-KR" altLang="en-US" sz="1400" dirty="0"/>
              <a:t>관리하기 쉽도록 한 군데 모아놓은 </a:t>
            </a:r>
            <a:r>
              <a:rPr lang="ko-KR" altLang="en-US" sz="1400" dirty="0" smtClean="0"/>
              <a:t>것</a:t>
            </a:r>
            <a:r>
              <a:rPr lang="en-US" altLang="ko-KR" sz="1400" dirty="0" smtClean="0"/>
              <a:t>(= CSS </a:t>
            </a:r>
            <a:r>
              <a:rPr lang="ko-KR" altLang="en-US" sz="1400" dirty="0" smtClean="0"/>
              <a:t>파일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4722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☆ 스타일 태그 예제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스타일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45" y="1634435"/>
            <a:ext cx="5210637" cy="2183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46" y="4105352"/>
            <a:ext cx="5405879" cy="252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02" y="1570301"/>
            <a:ext cx="5405878" cy="22701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06-2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8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★스타일 정의★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스타일 정의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76" y="1661593"/>
            <a:ext cx="4895850" cy="1352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76" y="3250346"/>
            <a:ext cx="4895850" cy="28135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132" y="1661593"/>
            <a:ext cx="5962811" cy="847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131" y="2705461"/>
            <a:ext cx="4524375" cy="752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132" y="3765610"/>
            <a:ext cx="5962811" cy="24289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74" y="3196558"/>
            <a:ext cx="4895851" cy="2904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130" y="3718155"/>
            <a:ext cx="5962811" cy="24763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06-2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14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06-</a:t>
            </a:r>
            <a:r>
              <a:rPr lang="ko-KR" altLang="en-US" sz="20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31328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4000" i="0" u="none" kern="1200">
                <a:solidFill>
                  <a:schemeClr val="tx1"/>
                </a:solidFill>
                <a:latin typeface="+mj-ea"/>
                <a:ea typeface="+mj-ea"/>
                <a:cs typeface="+mj-cs"/>
              </a:rPr>
              <a:t>복습 및 실습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15200" y="315948"/>
            <a:ext cx="3884806" cy="553998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 수연, 재민 과제 &gt;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08" y="1343115"/>
            <a:ext cx="11186051" cy="4687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4934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06-</a:t>
            </a:r>
            <a:r>
              <a:rPr lang="ko-KR" altLang="en-US" sz="20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31328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4000" i="0" u="none" kern="1200">
                <a:solidFill>
                  <a:schemeClr val="tx1"/>
                </a:solidFill>
                <a:latin typeface="+mj-ea"/>
                <a:ea typeface="+mj-ea"/>
                <a:cs typeface="+mj-cs"/>
              </a:rPr>
              <a:t>복습 및 실습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315948"/>
            <a:ext cx="5104006" cy="553998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 현직</a:t>
            </a:r>
            <a:r>
              <a:rPr lang="en-US" altLang="ko-KR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, 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현찬</a:t>
            </a:r>
            <a:r>
              <a:rPr lang="en-US" altLang="ko-KR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, 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원석</a:t>
            </a:r>
            <a:r>
              <a:rPr lang="en-US" altLang="ko-KR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, 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희재 과제 &gt;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BFC7EAD-24A4-4111-AEB7-32D735A8BB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30"/>
          <a:stretch/>
        </p:blipFill>
        <p:spPr>
          <a:xfrm>
            <a:off x="404812" y="1140436"/>
            <a:ext cx="11382375" cy="506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85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</a:t>
            </a:r>
            <a:r>
              <a:rPr lang="en-US" altLang="ko-KR"/>
              <a:t> </a:t>
            </a:r>
            <a:r>
              <a:rPr lang="ko-KR" altLang="en-US"/>
              <a:t>스타일 시트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0785" y="343949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06-1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06" y="128351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스타일 형식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23" y="1902029"/>
            <a:ext cx="3114675" cy="1409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8232" y="3311729"/>
            <a:ext cx="565680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선택자</a:t>
            </a:r>
            <a:r>
              <a:rPr lang="ko-KR" altLang="en-US" sz="1400" dirty="0"/>
              <a:t> </a:t>
            </a:r>
            <a:r>
              <a:rPr lang="en-US" altLang="ko-KR" sz="1400" dirty="0"/>
              <a:t>: { </a:t>
            </a:r>
            <a:r>
              <a:rPr lang="ko-KR" altLang="en-US" sz="1400" dirty="0"/>
              <a:t>와 </a:t>
            </a:r>
            <a:r>
              <a:rPr lang="en-US" altLang="ko-KR" sz="1400" dirty="0"/>
              <a:t>} </a:t>
            </a:r>
            <a:r>
              <a:rPr lang="ko-KR" altLang="en-US" sz="1400" dirty="0"/>
              <a:t>사이에 정의한 스타일 규칙이 적용될 대상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속성과 속성 값 </a:t>
            </a:r>
            <a:r>
              <a:rPr lang="en-US" altLang="ko-KR" sz="1400" dirty="0"/>
              <a:t>: </a:t>
            </a:r>
            <a:r>
              <a:rPr lang="ko-KR" altLang="en-US" sz="1400" dirty="0"/>
              <a:t>‘속성 </a:t>
            </a:r>
            <a:r>
              <a:rPr lang="en-US" altLang="ko-KR" sz="1400" dirty="0"/>
              <a:t>: </a:t>
            </a:r>
            <a:r>
              <a:rPr lang="ko-KR" altLang="en-US" sz="1400" dirty="0"/>
              <a:t>속성 값’ 과 같은 형식으로 함께 표시하며</a:t>
            </a:r>
            <a:r>
              <a:rPr lang="en-US" altLang="ko-KR" sz="1400" dirty="0"/>
              <a:t>, 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en-US" altLang="ko-KR" sz="1000" dirty="0"/>
              <a:t> </a:t>
            </a:r>
            <a:r>
              <a:rPr lang="ko-KR" altLang="en-US" sz="1400" dirty="0"/>
              <a:t>속성</a:t>
            </a:r>
            <a:r>
              <a:rPr lang="en-US" altLang="ko-KR" sz="1400" dirty="0"/>
              <a:t>/</a:t>
            </a:r>
            <a:r>
              <a:rPr lang="ko-KR" altLang="en-US" sz="1400" dirty="0"/>
              <a:t>속성 값 쌍이 여럿일 경우에 세미콜론</a:t>
            </a:r>
            <a:r>
              <a:rPr lang="en-US" altLang="ko-KR" sz="1400" dirty="0"/>
              <a:t>(;)</a:t>
            </a:r>
            <a:r>
              <a:rPr lang="ko-KR" altLang="en-US" sz="1400" dirty="0"/>
              <a:t>으로 구분</a:t>
            </a:r>
            <a:endParaRPr lang="en-US" altLang="ko-KR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32" y="4641477"/>
            <a:ext cx="6699389" cy="44027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33" y="5201170"/>
            <a:ext cx="6699388" cy="6153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50092" y="713281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스타일을 표기하는 방법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3569" y="1082613"/>
            <a:ext cx="3333750" cy="33242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048301" y="251708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모두 가능</a:t>
            </a:r>
          </a:p>
        </p:txBody>
      </p:sp>
      <p:sp>
        <p:nvSpPr>
          <p:cNvPr id="13" name="오른쪽 중괄호 12"/>
          <p:cNvSpPr/>
          <p:nvPr/>
        </p:nvSpPr>
        <p:spPr>
          <a:xfrm>
            <a:off x="10310070" y="1331794"/>
            <a:ext cx="738231" cy="2610029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62247" y="4641477"/>
            <a:ext cx="3120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스타일 주석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38447" y="5077874"/>
            <a:ext cx="417518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/*</a:t>
            </a:r>
            <a:r>
              <a:rPr lang="ko-KR" altLang="en-US" sz="1400" dirty="0"/>
              <a:t>와 *</a:t>
            </a:r>
            <a:r>
              <a:rPr lang="en-US" altLang="ko-KR" sz="1400" dirty="0"/>
              <a:t>/ </a:t>
            </a:r>
            <a:r>
              <a:rPr lang="ko-KR" altLang="en-US" sz="1400" dirty="0"/>
              <a:t>사이에 주석 내용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//</a:t>
            </a:r>
            <a:r>
              <a:rPr lang="ko-KR" altLang="en-US" sz="1400" dirty="0" err="1" smtClean="0"/>
              <a:t>주석내용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&lt;!-- </a:t>
            </a:r>
            <a:r>
              <a:rPr lang="ko-KR" altLang="en-US" sz="1400" dirty="0" smtClean="0"/>
              <a:t>주석 내용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ym typeface="Wingdings" panose="05000000000000000000" pitchFamily="2" charset="2"/>
              </a:rPr>
              <a:t>--&gt;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한 줄 또는 여러 줄을 입력 </a:t>
            </a:r>
            <a:r>
              <a:rPr lang="ko-KR" altLang="en-US" sz="1400" dirty="0" smtClean="0"/>
              <a:t>가능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1165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</a:t>
            </a:r>
            <a:r>
              <a:rPr lang="en-US" altLang="ko-KR"/>
              <a:t> </a:t>
            </a:r>
            <a:r>
              <a:rPr lang="ko-KR" altLang="en-US"/>
              <a:t>스타일 시트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0785" y="343949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06-1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06" y="1283516"/>
            <a:ext cx="40781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CSS </a:t>
            </a:r>
            <a:r>
              <a:rPr lang="ko-KR" altLang="en-US" sz="2500" b="1" dirty="0"/>
              <a:t>선언 및 </a:t>
            </a:r>
            <a:r>
              <a:rPr lang="ko-KR" altLang="en-US" sz="2500" b="1" dirty="0" smtClean="0"/>
              <a:t>표기 방식</a:t>
            </a:r>
            <a:endParaRPr lang="ko-KR" altLang="en-US" sz="25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06C8E1-A33F-4E52-B932-6F31BA837B06}"/>
              </a:ext>
            </a:extLst>
          </p:cNvPr>
          <p:cNvSpPr/>
          <p:nvPr/>
        </p:nvSpPr>
        <p:spPr>
          <a:xfrm>
            <a:off x="1679096" y="2866393"/>
            <a:ext cx="31518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/>
              <a:t>style type </a:t>
            </a:r>
            <a:r>
              <a:rPr lang="en-US" altLang="ko-KR" sz="4000" dirty="0" smtClean="0"/>
              <a:t> =</a:t>
            </a:r>
            <a:endParaRPr lang="ko-KR" altLang="en-US" sz="4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180A39-938C-4AEB-A04F-AD4B1627B214}"/>
              </a:ext>
            </a:extLst>
          </p:cNvPr>
          <p:cNvSpPr/>
          <p:nvPr/>
        </p:nvSpPr>
        <p:spPr>
          <a:xfrm>
            <a:off x="5287510" y="2866393"/>
            <a:ext cx="14436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/>
              <a:t>“text/</a:t>
            </a:r>
            <a:endParaRPr lang="ko-KR" altLang="en-US" sz="4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C1CDA0-E861-4E47-97F4-AE20473CD1F3}"/>
              </a:ext>
            </a:extLst>
          </p:cNvPr>
          <p:cNvSpPr/>
          <p:nvPr/>
        </p:nvSpPr>
        <p:spPr>
          <a:xfrm>
            <a:off x="8269442" y="2866393"/>
            <a:ext cx="10663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 err="1"/>
              <a:t>css</a:t>
            </a:r>
            <a:r>
              <a:rPr lang="en-US" altLang="ko-KR" sz="4000" dirty="0"/>
              <a:t>”</a:t>
            </a:r>
            <a:endParaRPr lang="ko-KR" alt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9D1B2D-5B96-49F6-A128-53B4F39B78A1}"/>
              </a:ext>
            </a:extLst>
          </p:cNvPr>
          <p:cNvSpPr txBox="1"/>
          <p:nvPr/>
        </p:nvSpPr>
        <p:spPr>
          <a:xfrm>
            <a:off x="1878273" y="384378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스타일을 정의한다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9F99E9-6986-440E-AA35-D209D8F3DA78}"/>
              </a:ext>
            </a:extLst>
          </p:cNvPr>
          <p:cNvSpPr txBox="1"/>
          <p:nvPr/>
        </p:nvSpPr>
        <p:spPr>
          <a:xfrm>
            <a:off x="5037932" y="3843780"/>
            <a:ext cx="2060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Text</a:t>
            </a:r>
            <a:r>
              <a:rPr lang="ko-KR" altLang="en-US" dirty="0"/>
              <a:t>파일을 통해서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93404-19FE-40C8-9603-155E1B4D16D8}"/>
              </a:ext>
            </a:extLst>
          </p:cNvPr>
          <p:cNvSpPr txBox="1"/>
          <p:nvPr/>
        </p:nvSpPr>
        <p:spPr>
          <a:xfrm>
            <a:off x="7772543" y="3843780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CSS</a:t>
            </a:r>
            <a:r>
              <a:rPr lang="ko-KR" altLang="en-US" dirty="0"/>
              <a:t>라는 형식의 파일을</a:t>
            </a:r>
          </a:p>
        </p:txBody>
      </p:sp>
    </p:spTree>
    <p:extLst>
      <p:ext uri="{BB962C8B-B14F-4D97-AF65-F5344CB8AC3E}">
        <p14:creationId xmlns:p14="http://schemas.microsoft.com/office/powerpoint/2010/main" val="101286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</a:t>
            </a:r>
            <a:r>
              <a:rPr lang="ko-KR" altLang="en-US" dirty="0"/>
              <a:t>관련 스타일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06-2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728" y="106540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font-family </a:t>
            </a:r>
            <a:r>
              <a:rPr lang="ko-KR" altLang="en-US" b="1"/>
              <a:t>속성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11728" y="1766363"/>
            <a:ext cx="1080826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웹 </a:t>
            </a:r>
            <a:r>
              <a:rPr lang="en-US" altLang="ko-KR" sz="1400" dirty="0" err="1"/>
              <a:t>문서에서</a:t>
            </a:r>
            <a:r>
              <a:rPr lang="en-US" altLang="ko-KR" sz="1400" dirty="0"/>
              <a:t> </a:t>
            </a:r>
            <a:r>
              <a:rPr lang="en-US" altLang="ko-KR" sz="1400" dirty="0" err="1"/>
              <a:t>사용</a:t>
            </a:r>
            <a:r>
              <a:rPr lang="en-US" altLang="ko-KR" sz="1400" dirty="0"/>
              <a:t> 할 </a:t>
            </a:r>
            <a:r>
              <a:rPr lang="en-US" altLang="ko-KR" sz="1400" dirty="0" err="1"/>
              <a:t>글꼴</a:t>
            </a:r>
            <a:r>
              <a:rPr lang="en-US" altLang="ko-KR" sz="1400" dirty="0"/>
              <a:t> </a:t>
            </a:r>
            <a:r>
              <a:rPr lang="ko-KR" altLang="en-US" sz="1400" dirty="0"/>
              <a:t>지정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&lt;body&gt; </a:t>
            </a:r>
            <a:r>
              <a:rPr lang="en-US" altLang="ko-KR" sz="1400" dirty="0" err="1"/>
              <a:t>태그를</a:t>
            </a:r>
            <a:r>
              <a:rPr lang="en-US" altLang="ko-KR" sz="1400" dirty="0"/>
              <a:t> </a:t>
            </a:r>
            <a:r>
              <a:rPr lang="en-US" altLang="ko-KR" sz="1400" dirty="0" err="1"/>
              <a:t>비롯해</a:t>
            </a:r>
            <a:r>
              <a:rPr lang="en-US" altLang="ko-KR" sz="1400" dirty="0"/>
              <a:t> &lt;p&gt; </a:t>
            </a:r>
            <a:r>
              <a:rPr lang="en-US" altLang="ko-KR" sz="1400" dirty="0" err="1"/>
              <a:t>태그나</a:t>
            </a:r>
            <a:r>
              <a:rPr lang="en-US" altLang="ko-KR" sz="1400" dirty="0"/>
              <a:t> &lt;</a:t>
            </a:r>
            <a:r>
              <a:rPr lang="en-US" altLang="ko-KR" sz="1400" dirty="0" err="1"/>
              <a:t>h</a:t>
            </a:r>
            <a:r>
              <a:rPr lang="en-US" altLang="ko-KR" sz="1400" i="1" dirty="0" err="1"/>
              <a:t>n</a:t>
            </a:r>
            <a:r>
              <a:rPr lang="en-US" altLang="ko-KR" sz="1400" i="1" dirty="0"/>
              <a:t>&gt;</a:t>
            </a:r>
            <a:r>
              <a:rPr lang="en-US" altLang="ko-KR" sz="1400" dirty="0"/>
              <a:t> </a:t>
            </a:r>
            <a:r>
              <a:rPr lang="en-US" altLang="ko-KR" sz="1400" dirty="0" err="1"/>
              <a:t>태그처럼</a:t>
            </a:r>
            <a:r>
              <a:rPr lang="en-US" altLang="ko-KR" sz="1400" dirty="0"/>
              <a:t> </a:t>
            </a:r>
            <a:r>
              <a:rPr lang="en-US" altLang="ko-KR" sz="1400" dirty="0" err="1"/>
              <a:t>텍스트를</a:t>
            </a:r>
            <a:r>
              <a:rPr lang="en-US" altLang="ko-KR" sz="1400" dirty="0"/>
              <a:t> </a:t>
            </a:r>
            <a:r>
              <a:rPr lang="en-US" altLang="ko-KR" sz="1400" dirty="0" err="1"/>
              <a:t>사용하는</a:t>
            </a:r>
            <a:r>
              <a:rPr lang="en-US" altLang="ko-KR" sz="1400" dirty="0"/>
              <a:t> </a:t>
            </a:r>
            <a:r>
              <a:rPr lang="en-US" altLang="ko-KR" sz="1400" dirty="0" err="1"/>
              <a:t>요소들에서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사용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211D1E"/>
              </a:solidFill>
              <a:latin typeface="TDc_SSiMyungJo 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rgbClr val="211D1E"/>
              </a:solidFill>
              <a:latin typeface="TDc_SSiMyungJo 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211D1E"/>
                </a:solidFill>
                <a:latin typeface="TDc_SSiMyungJo 120"/>
              </a:rPr>
              <a:t>웹 </a:t>
            </a: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문서에서 글꼴을 지정할 때는 한 가지 글꼴만 지정하기도 하지만 </a:t>
            </a:r>
            <a:endParaRPr lang="en-US" altLang="ko-KR" sz="1400" dirty="0">
              <a:solidFill>
                <a:srgbClr val="211D1E"/>
              </a:solidFill>
              <a:latin typeface="TDc_SSiMyungJo 12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211D1E"/>
                </a:solidFill>
                <a:latin typeface="TDc_SSiMyungJo 120"/>
              </a:rPr>
              <a:t>     지정한 </a:t>
            </a: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글꼴이 없을 경우에 대비해 두 번째</a:t>
            </a:r>
            <a:r>
              <a:rPr lang="en-US" altLang="ko-KR" sz="1400" dirty="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세 번째 글꼴까지 </a:t>
            </a:r>
            <a:r>
              <a:rPr lang="ko-KR" altLang="en-US" sz="1400" dirty="0" smtClean="0">
                <a:solidFill>
                  <a:srgbClr val="211D1E"/>
                </a:solidFill>
                <a:latin typeface="TDc_SSiMyungJo 120"/>
              </a:rPr>
              <a:t>지정함</a:t>
            </a:r>
            <a:endParaRPr lang="en-US" altLang="ko-KR" sz="1400" dirty="0">
              <a:solidFill>
                <a:srgbClr val="211D1E"/>
              </a:solidFill>
              <a:latin typeface="TDc_SSiMyungJo 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둘 이상의 글꼴 이름을 지정할 때는 쉼표</a:t>
            </a:r>
            <a:r>
              <a:rPr lang="en-US" altLang="ko-KR" sz="1400" dirty="0">
                <a:solidFill>
                  <a:srgbClr val="57585A"/>
                </a:solidFill>
                <a:latin typeface="TDc_SSiMyungJo 120"/>
              </a:rPr>
              <a:t>(,)</a:t>
            </a: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로 글꼴 구분</a:t>
            </a:r>
            <a:endParaRPr lang="en-US" altLang="ko-KR" sz="1400" dirty="0">
              <a:solidFill>
                <a:srgbClr val="211D1E"/>
              </a:solidFill>
              <a:latin typeface="TDc_SSiMyungJo 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211D1E"/>
              </a:solidFill>
              <a:latin typeface="TDc_SSiMyungJo 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211D1E"/>
              </a:solidFill>
              <a:latin typeface="TDc_SSiMyungJo 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font-family </a:t>
            </a:r>
            <a:r>
              <a:rPr lang="ko-KR" altLang="en-US" sz="1400" dirty="0"/>
              <a:t>속성은 </a:t>
            </a:r>
            <a:r>
              <a:rPr lang="ko-KR" altLang="en-US" sz="1400" b="1" dirty="0">
                <a:solidFill>
                  <a:srgbClr val="FF0000"/>
                </a:solidFill>
              </a:rPr>
              <a:t>상속</a:t>
            </a:r>
            <a:r>
              <a:rPr lang="ko-KR" altLang="en-US" sz="1400" dirty="0"/>
              <a:t>되기 때문에 </a:t>
            </a:r>
            <a:r>
              <a:rPr lang="en-US" altLang="ko-KR" sz="1400" dirty="0"/>
              <a:t>&lt;body&gt; </a:t>
            </a:r>
            <a:r>
              <a:rPr lang="ko-KR" altLang="en-US" sz="1400" dirty="0"/>
              <a:t>태그 스타일에서 한 번 정의하면 문서 전체에 적용되고 문서 안의 모든 자식 요소에 계속 같은 글꼴이 사용됨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부모 요소와 다른 글꼴을 사용하고 싶다면 태그 스타일이나 클래스 스타일을 이용해 해당 요소에서 다른 글꼴을 정의한다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619687" y="3174879"/>
            <a:ext cx="5430911" cy="1153286"/>
            <a:chOff x="889932" y="4492884"/>
            <a:chExt cx="5430911" cy="1153286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9932" y="4492884"/>
              <a:ext cx="2895600" cy="32385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265028" y="4999839"/>
              <a:ext cx="40558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accent2"/>
                  </a:solidFill>
                </a:rPr>
                <a:t>웹 문서 전체에 “맑은 고딕” 이라는 글꼴을 적용하는데 </a:t>
              </a:r>
              <a:r>
                <a:rPr lang="en-US" altLang="ko-KR" sz="1200" dirty="0">
                  <a:solidFill>
                    <a:schemeClr val="accent2"/>
                  </a:solidFill>
                </a:rPr>
                <a:t/>
              </a:r>
              <a:br>
                <a:rPr lang="en-US" altLang="ko-KR" sz="1200" dirty="0">
                  <a:solidFill>
                    <a:schemeClr val="accent2"/>
                  </a:solidFill>
                </a:rPr>
              </a:br>
              <a:r>
                <a:rPr lang="ko-KR" altLang="en-US" sz="1200" dirty="0">
                  <a:solidFill>
                    <a:schemeClr val="accent2"/>
                  </a:solidFill>
                </a:rPr>
                <a:t>만일 “맑은 고딕” 글꼴이 없다면 “돋움” 글꼴로 적용하고 </a:t>
              </a:r>
              <a:r>
                <a:rPr lang="en-US" altLang="ko-KR" sz="1200" dirty="0">
                  <a:solidFill>
                    <a:schemeClr val="accent2"/>
                  </a:solidFill>
                </a:rPr>
                <a:t/>
              </a:r>
              <a:br>
                <a:rPr lang="en-US" altLang="ko-KR" sz="1200" dirty="0">
                  <a:solidFill>
                    <a:schemeClr val="accent2"/>
                  </a:solidFill>
                </a:rPr>
              </a:br>
              <a:r>
                <a:rPr lang="ko-KR" altLang="en-US" sz="1200" dirty="0">
                  <a:solidFill>
                    <a:schemeClr val="accent2"/>
                  </a:solidFill>
                </a:rPr>
                <a:t>그 글꼴도 없다면 “굴림” 글꼴로 적용하라는 뜻 </a:t>
              </a:r>
            </a:p>
          </p:txBody>
        </p:sp>
        <p:cxnSp>
          <p:nvCxnSpPr>
            <p:cNvPr id="13" name="구부러진 연결선 12"/>
            <p:cNvCxnSpPr>
              <a:stCxn id="11" idx="1"/>
            </p:cNvCxnSpPr>
            <p:nvPr/>
          </p:nvCxnSpPr>
          <p:spPr>
            <a:xfrm rot="10800000">
              <a:off x="1770078" y="4816735"/>
              <a:ext cx="494951" cy="50627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315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</a:t>
            </a:r>
            <a:r>
              <a:rPr lang="ko-KR" altLang="en-US" dirty="0"/>
              <a:t>관련 스타일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06-2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728" y="106540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font-size </a:t>
            </a:r>
            <a:r>
              <a:rPr lang="ko-KR" altLang="en-US" b="1"/>
              <a:t>속성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11728" y="1678014"/>
            <a:ext cx="49380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  <a:latin typeface="TDc_SSiMyungJo 120"/>
              </a:rPr>
              <a:t>글자</a:t>
            </a:r>
            <a:r>
              <a:rPr lang="ko-KR" altLang="en-US" sz="1400" b="1" dirty="0" smtClean="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TDc_SSiMyungJo 120"/>
              </a:rPr>
              <a:t>크기를</a:t>
            </a:r>
            <a:r>
              <a:rPr lang="ko-KR" altLang="en-US" sz="1400" b="1" dirty="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TDc_SSiMyungJo 120"/>
              </a:rPr>
              <a:t>조절</a:t>
            </a: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하는 속성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사용할 수 있는 값</a:t>
            </a:r>
            <a:r>
              <a:rPr lang="en-US" altLang="ko-KR" sz="1400" dirty="0">
                <a:solidFill>
                  <a:srgbClr val="211D1E"/>
                </a:solidFill>
                <a:latin typeface="TDc_SSiMyungJo 120"/>
              </a:rPr>
              <a:t>: </a:t>
            </a: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절대 크기</a:t>
            </a:r>
            <a:r>
              <a:rPr lang="en-US" altLang="ko-KR" sz="1400" dirty="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상대 크기</a:t>
            </a:r>
            <a:r>
              <a:rPr lang="en-US" altLang="ko-KR" sz="1400" dirty="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숫자</a:t>
            </a:r>
            <a:r>
              <a:rPr lang="en-US" altLang="ko-KR" sz="1400" dirty="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백분율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기본 값은 상대 크기인 </a:t>
            </a:r>
            <a:r>
              <a:rPr lang="en-US" altLang="ko-KR" sz="1400" b="1" dirty="0">
                <a:solidFill>
                  <a:srgbClr val="211D1E"/>
                </a:solidFill>
                <a:latin typeface="TDc_SSiMyungJo 120"/>
              </a:rPr>
              <a:t>medium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211D1E"/>
                </a:solidFill>
                <a:latin typeface="TDc_SSiMyungJo 120"/>
              </a:rPr>
              <a:t>font-size </a:t>
            </a: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속성은 상속된다</a:t>
            </a:r>
            <a:r>
              <a:rPr lang="en-US" altLang="ko-KR" sz="1400" dirty="0">
                <a:solidFill>
                  <a:srgbClr val="211D1E"/>
                </a:solidFill>
                <a:latin typeface="TDc_SSiMyungJo 120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2" y="3263136"/>
            <a:ext cx="4143375" cy="352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28" y="3979922"/>
            <a:ext cx="5360565" cy="1750939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6006517" y="989901"/>
            <a:ext cx="0" cy="54947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34958" y="919687"/>
            <a:ext cx="4035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&lt;</a:t>
            </a:r>
            <a:r>
              <a:rPr lang="ko-KR" altLang="en-US" sz="1400" b="1"/>
              <a:t>크기</a:t>
            </a:r>
            <a:r>
              <a:rPr lang="en-US" altLang="ko-KR" sz="1400" b="1"/>
              <a:t>&gt; </a:t>
            </a:r>
            <a:r>
              <a:rPr lang="ko-KR" altLang="en-US" sz="1400" b="1"/>
              <a:t>값에서 사용하는 단위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958" y="1327735"/>
            <a:ext cx="4618009" cy="130061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435745" y="2806730"/>
            <a:ext cx="4035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px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단위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메모장에서 사용하는 단위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434958" y="4257772"/>
            <a:ext cx="4035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em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단위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메모장에서는 쓰이지 않음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445981" y="3073146"/>
            <a:ext cx="472300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px </a:t>
            </a:r>
            <a:r>
              <a:rPr lang="ko-KR" altLang="en-US" sz="1400"/>
              <a:t>단위를 사용하면 폰트 크기가 고정됨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모바일 기기로 볼 때도 같은 크기로 화면에 표시되기 때문에 작은 화면 안에 작은 글씨로 표시됨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45981" y="4669283"/>
            <a:ext cx="472300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사용하는 글꼴의 대문자 </a:t>
            </a:r>
            <a:r>
              <a:rPr lang="en-US" altLang="ko-KR" sz="1400"/>
              <a:t>M</a:t>
            </a:r>
            <a:r>
              <a:rPr lang="ko-KR" altLang="en-US" sz="1400"/>
              <a:t>을 기준으로 한다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대문자 </a:t>
            </a:r>
            <a:r>
              <a:rPr lang="en-US" altLang="ko-KR" sz="1400"/>
              <a:t>M</a:t>
            </a:r>
            <a:r>
              <a:rPr lang="ko-KR" altLang="en-US" sz="1400"/>
              <a:t>의 너비를 </a:t>
            </a:r>
            <a:r>
              <a:rPr lang="en-US" altLang="ko-KR" sz="1400"/>
              <a:t>1em</a:t>
            </a:r>
            <a:r>
              <a:rPr lang="ko-KR" altLang="en-US" sz="1400"/>
              <a:t>으로 놓고 상대적 값을 계산해 다른 요소들의 글자 크기를 조절함</a:t>
            </a:r>
          </a:p>
        </p:txBody>
      </p:sp>
    </p:spTree>
    <p:extLst>
      <p:ext uri="{BB962C8B-B14F-4D97-AF65-F5344CB8AC3E}">
        <p14:creationId xmlns:p14="http://schemas.microsoft.com/office/powerpoint/2010/main" val="370046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</a:t>
            </a:r>
            <a:r>
              <a:rPr lang="ko-KR" altLang="en-US" dirty="0"/>
              <a:t>관련 스타일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06-2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728" y="106540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font-weight </a:t>
            </a:r>
            <a:r>
              <a:rPr lang="ko-KR" altLang="en-US" b="1"/>
              <a:t>속성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11728" y="1525181"/>
            <a:ext cx="4938037" cy="37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11D1E"/>
                </a:solidFill>
                <a:latin typeface="TDc_SSiMyungJo 120"/>
              </a:rPr>
              <a:t>글자 굵기를 조절하는 속성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2" y="2438973"/>
            <a:ext cx="4708473" cy="38486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743" y="2018360"/>
            <a:ext cx="6422643" cy="161096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771626" y="3911159"/>
            <a:ext cx="588627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.accent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font-variant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small-caps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작은 대문자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font-weight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bold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굵게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 dirty="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세계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대 </a:t>
            </a:r>
            <a:r>
              <a:rPr lang="ko-KR" alt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미항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="accent"&gt;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시드니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(Sydney)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호주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="accent"&gt;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리우데자네이루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(Rio de Janeiro)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브라질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="accent"&gt;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나폴리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(Naples)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이탈리아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52" y="3536384"/>
            <a:ext cx="4852578" cy="301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</a:t>
            </a:r>
            <a:r>
              <a:rPr lang="ko-KR" altLang="en-US" dirty="0"/>
              <a:t>관련 스타일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06-2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728" y="106540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font-style </a:t>
            </a:r>
            <a:r>
              <a:rPr lang="ko-KR" altLang="en-US" b="1"/>
              <a:t>속성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11728" y="1500014"/>
            <a:ext cx="4938037" cy="37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글자를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이탤릭체로 표시하는 속성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11728" y="4107411"/>
            <a:ext cx="40071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font-style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italic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</a:t>
            </a:r>
          </a:p>
          <a:p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p#txt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font-style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normal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</a:t>
            </a: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 dirty="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세계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대 </a:t>
            </a:r>
            <a:r>
              <a:rPr lang="ko-KR" alt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미항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시드니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(Sydney), 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호주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리우데자네이루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(Rio de Janeiro), 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브라질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="txt"&gt;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나폴리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(Naples), 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이탈리아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649" y="3799866"/>
            <a:ext cx="2609778" cy="157610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94540" y="106540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font </a:t>
            </a:r>
            <a:r>
              <a:rPr lang="ko-KR" altLang="en-US" b="1"/>
              <a:t>속성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6006517" y="989901"/>
            <a:ext cx="0" cy="54947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417578" y="1500014"/>
            <a:ext cx="4938037" cy="37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글꼴 관련 속성들을 한꺼번에 묶어 표기</a:t>
            </a:r>
            <a:endParaRPr lang="ko-KR" altLang="en-US" sz="1100">
              <a:solidFill>
                <a:srgbClr val="211D1E"/>
              </a:solidFill>
              <a:latin typeface="TDc_SSiMyungJo 12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578" y="1987974"/>
            <a:ext cx="4933033" cy="51119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809" y="2614783"/>
            <a:ext cx="3987045" cy="2049496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6417578" y="4845053"/>
            <a:ext cx="49380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line-height</a:t>
            </a:r>
            <a:r>
              <a:rPr lang="ko-KR" altLang="en-US" sz="1400"/>
              <a:t>는 줄 간격 조절 속성인데 </a:t>
            </a:r>
            <a:r>
              <a:rPr lang="en-US" altLang="ko-KR" sz="1400"/>
              <a:t>font </a:t>
            </a:r>
            <a:r>
              <a:rPr lang="ko-KR" altLang="en-US" sz="1400"/>
              <a:t>속성은 아니지만 글자 크기와 줄 간격이 밀접한 관련이 있기 때문에 </a:t>
            </a:r>
            <a:r>
              <a:rPr lang="en-US" altLang="ko-KR" sz="1400"/>
              <a:t>font-size/line-height</a:t>
            </a:r>
            <a:r>
              <a:rPr lang="ko-KR" altLang="en-US" sz="1400"/>
              <a:t>처럼 하나의 속성처럼 사용하기도 함</a:t>
            </a:r>
            <a:endParaRPr lang="ko-KR" altLang="en-US" sz="1100">
              <a:solidFill>
                <a:srgbClr val="211D1E"/>
              </a:solidFill>
              <a:latin typeface="TDc_SSiMyungJo 12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204" y="1937640"/>
            <a:ext cx="2241356" cy="187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8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관련 </a:t>
            </a:r>
            <a:r>
              <a:rPr lang="ko-KR" altLang="en-US" dirty="0"/>
              <a:t>스타일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21112" y="18111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06217" y="1140047"/>
            <a:ext cx="391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text-align </a:t>
            </a:r>
            <a:r>
              <a:rPr lang="ko-KR" altLang="en-US" b="1"/>
              <a:t>속성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06217" y="1578163"/>
            <a:ext cx="4938037" cy="37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텍스트</a:t>
            </a:r>
            <a:r>
              <a:rPr lang="en-US" altLang="ko-KR" sz="1400"/>
              <a:t> </a:t>
            </a:r>
            <a:r>
              <a:rPr lang="ko-KR" altLang="en-US" sz="1400"/>
              <a:t>정렬 방법 지정</a:t>
            </a:r>
            <a:endParaRPr lang="ko-KR" altLang="en-US" sz="1100">
              <a:solidFill>
                <a:srgbClr val="211D1E"/>
              </a:solidFill>
              <a:latin typeface="TDc_SSiMyungJo 12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96" y="2106727"/>
            <a:ext cx="4862907" cy="362131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6452269" y="1037892"/>
            <a:ext cx="0" cy="54947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28" y="2636669"/>
            <a:ext cx="5648325" cy="27813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1FA282A-9CEC-4712-8BF4-5337E02F8B91}"/>
              </a:ext>
            </a:extLst>
          </p:cNvPr>
          <p:cNvSpPr txBox="1"/>
          <p:nvPr/>
        </p:nvSpPr>
        <p:spPr>
          <a:xfrm>
            <a:off x="6967593" y="1551902"/>
            <a:ext cx="391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text-align </a:t>
            </a:r>
            <a:r>
              <a:rPr lang="ko-KR" altLang="en-US" b="1"/>
              <a:t>속성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2E53E0-59BA-4EF5-9B41-71CEC5240E00}"/>
              </a:ext>
            </a:extLst>
          </p:cNvPr>
          <p:cNvSpPr/>
          <p:nvPr/>
        </p:nvSpPr>
        <p:spPr>
          <a:xfrm>
            <a:off x="6452269" y="2315516"/>
            <a:ext cx="560798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#ccc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 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- 1</a:t>
            </a:r>
            <a:r>
              <a:rPr lang="ko-KR" altLang="en-US" sz="1200" dirty="0" err="1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픽셀짜리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회색 실선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테두리와 내용 사이의 패딩 여백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margin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단락 주변의 마진 여백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.align-left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text-align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 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왼쪽 정렬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.align-right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text-align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right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 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오른쪽 정렬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.align-center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text-align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center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 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가운데 정렬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.align-justify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text-align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justify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  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양쪽 정렬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 dirty="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521E3F-3BC2-4D1D-98C1-1F761701A989}"/>
              </a:ext>
            </a:extLst>
          </p:cNvPr>
          <p:cNvSpPr/>
          <p:nvPr/>
        </p:nvSpPr>
        <p:spPr>
          <a:xfrm>
            <a:off x="6719297" y="4439174"/>
            <a:ext cx="52718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="align-left"&gt;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sv-SE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Integer elementum ......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="align-right"&gt;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sv-SE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Integer elementum ......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 sz="1200" dirty="0"/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="align-center"&gt;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sv-SE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Integer elementum ......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 sz="1200" dirty="0"/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="align-justify"&gt;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sv-SE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Integer elementum ......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06-2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69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8A777310-936F-4A84-B367-80ED03D4C92B}" vid="{5F637632-B73A-4905-8B9C-DA0CC854672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1532</TotalTime>
  <Words>1282</Words>
  <Application>Microsoft Office PowerPoint</Application>
  <PresentationFormat>와이드스크린</PresentationFormat>
  <Paragraphs>289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맑은 고딕</vt:lpstr>
      <vt:lpstr>Arial</vt:lpstr>
      <vt:lpstr>Wingdings</vt:lpstr>
      <vt:lpstr>나눔스퀘어라운드 ExtraBold</vt:lpstr>
      <vt:lpstr>D2Coding</vt:lpstr>
      <vt:lpstr>TDc_SSiMyungJo 120</vt:lpstr>
      <vt:lpstr>Office 테마</vt:lpstr>
      <vt:lpstr>6주차 멘토링(HTML)</vt:lpstr>
      <vt:lpstr>스타일과 스타일 시트</vt:lpstr>
      <vt:lpstr>스타일과 스타일 시트</vt:lpstr>
      <vt:lpstr>스타일과 스타일 시트</vt:lpstr>
      <vt:lpstr>텍스트 관련 스타일</vt:lpstr>
      <vt:lpstr>텍스트 관련 스타일</vt:lpstr>
      <vt:lpstr>텍스트 관련 스타일</vt:lpstr>
      <vt:lpstr>텍스트 관련 스타일</vt:lpstr>
      <vt:lpstr>텍스트 관련 스타일</vt:lpstr>
      <vt:lpstr>스타일과 스타일 시트</vt:lpstr>
      <vt:lpstr>스타일과 스타일 시트</vt:lpstr>
      <vt:lpstr>PowerPoint 프레젠테이션</vt:lpstr>
      <vt:lpstr>스타일 시트</vt:lpstr>
      <vt:lpstr>외부 스타일 시트</vt:lpstr>
      <vt:lpstr>외부 스타일 시트</vt:lpstr>
      <vt:lpstr>스타일 시트에 주석 달기</vt:lpstr>
      <vt:lpstr>스타일 정의</vt:lpstr>
      <vt:lpstr>스타일(Class) 정의</vt:lpstr>
      <vt:lpstr>스타일 정의</vt:lpstr>
      <vt:lpstr>스타일 태그</vt:lpstr>
      <vt:lpstr>스타일 정의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05. CSS 기초</dc:title>
  <dc:creator>Kyunghee Ko</dc:creator>
  <cp:lastModifiedBy>Windows 사용자</cp:lastModifiedBy>
  <cp:revision>64</cp:revision>
  <dcterms:created xsi:type="dcterms:W3CDTF">2016-12-12T01:35:59Z</dcterms:created>
  <dcterms:modified xsi:type="dcterms:W3CDTF">2019-05-13T07:06:49Z</dcterms:modified>
</cp:coreProperties>
</file>