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2"/>
    <p:sldId id="332" r:id="rId3"/>
    <p:sldId id="334" r:id="rId4"/>
    <p:sldId id="333" r:id="rId5"/>
    <p:sldId id="335" r:id="rId6"/>
    <p:sldId id="336" r:id="rId7"/>
    <p:sldId id="321" r:id="rId8"/>
    <p:sldId id="322" r:id="rId9"/>
    <p:sldId id="323" r:id="rId10"/>
    <p:sldId id="324" r:id="rId11"/>
    <p:sldId id="327" r:id="rId12"/>
    <p:sldId id="325" r:id="rId13"/>
    <p:sldId id="326" r:id="rId14"/>
    <p:sldId id="329" r:id="rId15"/>
    <p:sldId id="330" r:id="rId16"/>
    <p:sldId id="331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8" r:id="rId27"/>
    <p:sldId id="349" r:id="rId28"/>
    <p:sldId id="346" r:id="rId29"/>
    <p:sldId id="347" r:id="rId30"/>
  </p:sldIdLst>
  <p:sldSz cx="12192000" cy="6858000"/>
  <p:notesSz cx="6858000" cy="9144000"/>
  <p:embeddedFontLst>
    <p:embeddedFont>
      <p:font typeface="Cooper Black" panose="0208090404030B020404" pitchFamily="18" charset="0"/>
      <p:regular r:id="rId31"/>
    </p:embeddedFont>
    <p:embeddedFont>
      <p:font typeface="나눔스퀘어라운드 ExtraBold" panose="020B0600000101010101" pitchFamily="50" charset="-127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7546" y="2072558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0932" y="5731661"/>
            <a:ext cx="2743200" cy="365125"/>
          </a:xfrm>
        </p:spPr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9247" y="3479688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57061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dirty="0"/>
              <a:t>7</a:t>
            </a:r>
            <a:r>
              <a:rPr lang="ko-KR" altLang="en-US" dirty="0" smtClean="0"/>
              <a:t>주차 </a:t>
            </a:r>
            <a:r>
              <a:rPr lang="ko-KR" altLang="en-US" dirty="0"/>
              <a:t>멘토링(</a:t>
            </a:r>
            <a:r>
              <a:rPr lang="en-US" altLang="ko-KR" dirty="0"/>
              <a:t>HTML</a:t>
            </a:r>
            <a:r>
              <a:rPr lang="ko-KR" altLang="en-US" dirty="0"/>
              <a:t>)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341120" y="2656210"/>
            <a:ext cx="4886425" cy="663584"/>
            <a:chOff x="742951" y="1771650"/>
            <a:chExt cx="4010024" cy="486000"/>
          </a:xfrm>
        </p:grpSpPr>
        <p:sp>
          <p:nvSpPr>
            <p:cNvPr id="7" name="직사각형 6"/>
            <p:cNvSpPr/>
            <p:nvPr/>
          </p:nvSpPr>
          <p:spPr>
            <a:xfrm>
              <a:off x="1438276" y="17716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2951" y="17716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07-1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86160" y="1811888"/>
              <a:ext cx="3052764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R e v </a:t>
              </a:r>
              <a:r>
                <a:rPr lang="en-US" altLang="ko-KR" sz="3000" i="1" dirty="0" err="1" smtClean="0">
                  <a:latin typeface="Cooper Black" panose="0208090404030B020404" pitchFamily="18" charset="0"/>
                  <a:ea typeface="나눔스퀘어라운드 ExtraBold"/>
                </a:rPr>
                <a:t>i</a:t>
              </a: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 e w</a:t>
              </a:r>
              <a:endParaRPr lang="ko-KR" altLang="en-US" sz="30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19226" y="22383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1341120" y="3767028"/>
            <a:ext cx="5068151" cy="663584"/>
            <a:chOff x="742951" y="2724150"/>
            <a:chExt cx="4088686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1438276" y="27241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951" y="27241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07-2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8814" y="2764337"/>
              <a:ext cx="3342823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S t y l e</a:t>
              </a:r>
              <a:endParaRPr lang="ko-KR" altLang="en-US" sz="30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1419226" y="31908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1350645" y="4932714"/>
            <a:ext cx="5033671" cy="663585"/>
            <a:chOff x="742951" y="3671085"/>
            <a:chExt cx="4068673" cy="486001"/>
          </a:xfrm>
        </p:grpSpPr>
        <p:sp>
          <p:nvSpPr>
            <p:cNvPr id="17" name="직사각형 16"/>
            <p:cNvSpPr/>
            <p:nvPr/>
          </p:nvSpPr>
          <p:spPr>
            <a:xfrm>
              <a:off x="1438276" y="3671086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42951" y="3671085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r>
                <a:rPr lang="en-US" altLang="ko-KR" dirty="0" smtClean="0"/>
                <a:t>07-3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68355" y="3711325"/>
              <a:ext cx="3343269" cy="4057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 lang="ko-KR" altLang="en-US"/>
              </a:pP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Review</a:t>
              </a:r>
              <a:r>
                <a:rPr lang="ko-KR" altLang="en-US" sz="3000" i="1" dirty="0">
                  <a:latin typeface="Cooper Black" panose="0208090404030B020404" pitchFamily="18" charset="0"/>
                  <a:ea typeface="나눔스퀘어라운드 ExtraBold"/>
                </a:rPr>
                <a:t> </a:t>
              </a:r>
              <a:r>
                <a:rPr lang="en-US" altLang="ko-KR" sz="3000" i="1" dirty="0" smtClean="0">
                  <a:latin typeface="Cooper Black" panose="0208090404030B020404" pitchFamily="18" charset="0"/>
                  <a:ea typeface="나눔스퀘어라운드 ExtraBold"/>
                </a:rPr>
                <a:t>and Practice</a:t>
              </a:r>
              <a:endParaRPr lang="ko-KR" altLang="en-US" sz="3000" i="1" dirty="0">
                <a:latin typeface="Cooper Black" panose="0208090404030B020404" pitchFamily="18" charset="0"/>
                <a:ea typeface="나눔스퀘어라운드 ExtraBold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419226" y="4137811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996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71728"/>
            <a:ext cx="1345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dirty="0" smtClean="0">
                <a:latin typeface="Cooper Black" panose="0208090404030B020404" pitchFamily="18" charset="0"/>
              </a:rPr>
              <a:t>F o n t</a:t>
            </a:r>
            <a:endParaRPr lang="ko-KR" altLang="en-US" sz="2500" b="1" i="1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27" y="1727987"/>
            <a:ext cx="1097011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text-decoration:none</a:t>
            </a:r>
            <a:r>
              <a:rPr lang="en-US" altLang="ko-KR" sz="2200" b="1" dirty="0"/>
              <a:t>,</a:t>
            </a:r>
            <a:r>
              <a:rPr lang="en-US" altLang="ko-KR" sz="2200" b="1" dirty="0" smtClean="0"/>
              <a:t> line-through;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선으로 텍스트를 꾸미는 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none : </a:t>
            </a:r>
            <a:r>
              <a:rPr lang="ko-KR" altLang="en-US" dirty="0"/>
              <a:t>선을 만들지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line-through : </a:t>
            </a:r>
            <a:r>
              <a:rPr lang="ko-KR" altLang="en-US" dirty="0"/>
              <a:t>글자 중간에 선을 </a:t>
            </a:r>
            <a:r>
              <a:rPr lang="ko-KR" altLang="en-US" dirty="0" smtClean="0"/>
              <a:t>만듦</a:t>
            </a:r>
            <a:r>
              <a:rPr lang="en-US" altLang="ko-KR" dirty="0" smtClean="0">
                <a:solidFill>
                  <a:srgbClr val="FF0000"/>
                </a:solidFill>
              </a:rPr>
              <a:t>(= </a:t>
            </a:r>
            <a:r>
              <a:rPr lang="ko-KR" altLang="en-US" dirty="0" smtClean="0">
                <a:solidFill>
                  <a:srgbClr val="FF0000"/>
                </a:solidFill>
              </a:rPr>
              <a:t>취소선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overline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글자 위에 선을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underline : </a:t>
            </a:r>
            <a:r>
              <a:rPr lang="ko-KR" altLang="en-US" dirty="0"/>
              <a:t>글자 아래에 선을 </a:t>
            </a:r>
            <a:r>
              <a:rPr lang="ko-KR" altLang="en-US" dirty="0" smtClean="0"/>
              <a:t>만듦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initial : </a:t>
            </a:r>
            <a:r>
              <a:rPr lang="ko-KR" altLang="en-US" dirty="0"/>
              <a:t>기본값으로 설정합니다</a:t>
            </a:r>
            <a:r>
              <a:rPr lang="en-US" altLang="ko-KR" dirty="0" smtClean="0"/>
              <a:t>.</a:t>
            </a:r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inherit : </a:t>
            </a:r>
            <a:r>
              <a:rPr lang="ko-KR" altLang="en-US" dirty="0"/>
              <a:t>부모 요소의 속성값을 상속받습니다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49272" y="1648782"/>
            <a:ext cx="52857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text-indent:</a:t>
            </a:r>
            <a:r>
              <a:rPr lang="ko-KR" altLang="en-US" sz="2200" b="1" dirty="0" smtClean="0"/>
              <a:t>숫자</a:t>
            </a:r>
            <a:r>
              <a:rPr lang="en-US" altLang="ko-KR" sz="2200" b="1" dirty="0" err="1" smtClean="0"/>
              <a:t>pt</a:t>
            </a:r>
            <a:r>
              <a:rPr lang="en-US" altLang="ko-KR" sz="2200" b="1" dirty="0" smtClean="0"/>
              <a:t>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문단의 첫 줄을 들여쓰기 해주는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449272" y="2894955"/>
            <a:ext cx="52857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background-color:</a:t>
            </a:r>
            <a:r>
              <a:rPr lang="ko-KR" altLang="en-US" sz="2200" b="1" dirty="0" smtClean="0"/>
              <a:t>색상</a:t>
            </a:r>
            <a:r>
              <a:rPr lang="en-US" altLang="ko-KR" sz="2200" b="1" dirty="0" smtClean="0"/>
              <a:t>;</a:t>
            </a:r>
            <a:endParaRPr lang="en-US" altLang="ko-KR" sz="2200" b="1" dirty="0"/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배경의 색을 지정하는 속성</a:t>
            </a:r>
            <a:endParaRPr lang="en-US" altLang="ko-KR" dirty="0"/>
          </a:p>
          <a:p>
            <a:pPr marL="36000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padding, border</a:t>
            </a:r>
            <a:r>
              <a:rPr lang="ko-KR" altLang="en-US" dirty="0"/>
              <a:t>을 포함하여 </a:t>
            </a:r>
            <a:endParaRPr lang="en-US" altLang="ko-KR" dirty="0"/>
          </a:p>
          <a:p>
            <a:pPr marL="74250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색상이 </a:t>
            </a:r>
            <a:r>
              <a:rPr lang="ko-KR" altLang="en-US" dirty="0"/>
              <a:t>적용되며 </a:t>
            </a:r>
            <a:r>
              <a:rPr lang="en-US" altLang="ko-KR" dirty="0"/>
              <a:t>margin</a:t>
            </a:r>
            <a:r>
              <a:rPr lang="ko-KR" altLang="en-US" dirty="0"/>
              <a:t>은 제외됨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6449272" y="4774975"/>
            <a:ext cx="52857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font-weight:bold</a:t>
            </a:r>
            <a:r>
              <a:rPr lang="en-US" altLang="ko-KR" sz="2200" b="1" dirty="0" smtClean="0"/>
              <a:t>;</a:t>
            </a:r>
            <a:endParaRPr lang="ko-KR" altLang="en-US" sz="2200" b="1" dirty="0" smtClean="0"/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글자 </a:t>
            </a:r>
            <a:r>
              <a:rPr lang="ko-KR" altLang="en-US" dirty="0"/>
              <a:t>굵기를 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normal : </a:t>
            </a:r>
            <a:r>
              <a:rPr lang="ko-KR" altLang="en-US" dirty="0"/>
              <a:t>보통 굵기</a:t>
            </a:r>
            <a:r>
              <a:rPr lang="en-US" altLang="ko-KR" dirty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400</a:t>
            </a:r>
            <a:r>
              <a:rPr lang="ko-KR" altLang="en-US" dirty="0"/>
              <a:t>과 같음</a:t>
            </a: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bold : </a:t>
            </a:r>
            <a:r>
              <a:rPr lang="ko-KR" altLang="en-US" dirty="0"/>
              <a:t>굵은 </a:t>
            </a:r>
            <a:r>
              <a:rPr lang="ko-KR" altLang="en-US" dirty="0" smtClean="0"/>
              <a:t>굵기</a:t>
            </a:r>
            <a:r>
              <a:rPr lang="en-US" altLang="ko-KR" dirty="0" smtClean="0"/>
              <a:t>, </a:t>
            </a:r>
            <a:r>
              <a:rPr lang="ko-KR" altLang="en-US" dirty="0"/>
              <a:t>숫자 </a:t>
            </a:r>
            <a:r>
              <a:rPr lang="en-US" altLang="ko-KR" dirty="0"/>
              <a:t>700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00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71728"/>
            <a:ext cx="60210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dirty="0" smtClean="0">
                <a:latin typeface="Cooper Black" panose="0208090404030B020404" pitchFamily="18" charset="0"/>
              </a:rPr>
              <a:t>b o d y    a n d    </a:t>
            </a:r>
            <a:r>
              <a:rPr lang="en-US" altLang="ko-KR" sz="2500" b="1" i="1" dirty="0" err="1" smtClean="0">
                <a:latin typeface="Cooper Black" panose="0208090404030B020404" pitchFamily="18" charset="0"/>
              </a:rPr>
              <a:t>d</a:t>
            </a:r>
            <a:r>
              <a:rPr lang="en-US" altLang="ko-KR" sz="2500" b="1" i="1" dirty="0" smtClean="0">
                <a:latin typeface="Cooper Black" panose="0208090404030B020404" pitchFamily="18" charset="0"/>
              </a:rPr>
              <a:t> I v    e t c …   </a:t>
            </a:r>
            <a:endParaRPr lang="ko-KR" altLang="en-US" sz="2500" b="1" i="1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28" y="1727987"/>
            <a:ext cx="50744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background-image:url</a:t>
            </a:r>
            <a:r>
              <a:rPr lang="en-US" altLang="ko-KR" sz="2200" b="1" dirty="0"/>
              <a:t>(</a:t>
            </a:r>
            <a:r>
              <a:rPr lang="ko-KR" altLang="en-US" sz="2200" b="1" dirty="0"/>
              <a:t>사진</a:t>
            </a:r>
            <a:r>
              <a:rPr lang="en-US" altLang="ko-KR" sz="2200" b="1" dirty="0"/>
              <a:t>.jpg</a:t>
            </a:r>
            <a:r>
              <a:rPr lang="en-US" altLang="ko-KR" sz="2200" b="1" dirty="0" smtClean="0"/>
              <a:t>);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배경 이미지를 넣을 때 사용하는 속성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31785" y="1648782"/>
            <a:ext cx="5260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background-repeat:</a:t>
            </a:r>
            <a:r>
              <a:rPr lang="ko-KR" altLang="en-US" sz="2200" b="1" dirty="0" smtClean="0"/>
              <a:t>반복 여부</a:t>
            </a:r>
            <a:r>
              <a:rPr lang="en-US" altLang="ko-KR" sz="2200" b="1" dirty="0" smtClean="0"/>
              <a:t>;</a:t>
            </a:r>
            <a:endParaRPr lang="en-US" altLang="ko-KR" sz="2200" b="1" dirty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no-repeat : </a:t>
            </a:r>
            <a:r>
              <a:rPr lang="ko-KR" altLang="en-US" dirty="0"/>
              <a:t>반복하지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sz="1300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repeat :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/>
              <a:t>세로 방향으로 </a:t>
            </a:r>
            <a:r>
              <a:rPr lang="ko-KR" altLang="en-US" dirty="0" smtClean="0"/>
              <a:t>반복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sz="1300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repeat-x, </a:t>
            </a:r>
            <a:r>
              <a:rPr lang="en-US" altLang="ko-KR" dirty="0"/>
              <a:t>repeat-y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</a:t>
            </a:r>
            <a:r>
              <a:rPr lang="ko-KR" altLang="en-US" dirty="0"/>
              <a:t>방향으로 </a:t>
            </a:r>
            <a:r>
              <a:rPr lang="ko-KR" altLang="en-US" dirty="0" smtClean="0"/>
              <a:t>반복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1728" y="4147309"/>
            <a:ext cx="608026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background-position:</a:t>
            </a:r>
            <a:r>
              <a:rPr lang="ko-KR" altLang="en-US" sz="2200" b="1" dirty="0" smtClean="0"/>
              <a:t>좌우 위치</a:t>
            </a:r>
            <a:r>
              <a:rPr lang="en-US" altLang="ko-KR" sz="2200" b="1" dirty="0" smtClean="0"/>
              <a:t>% </a:t>
            </a:r>
            <a:r>
              <a:rPr lang="ko-KR" altLang="en-US" sz="2200" b="1" dirty="0" smtClean="0"/>
              <a:t>상하 위치</a:t>
            </a:r>
            <a:r>
              <a:rPr lang="en-US" altLang="ko-KR" sz="2200" b="1" dirty="0" smtClean="0"/>
              <a:t>%;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배경 이미지의 위치를 정하는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x-position </a:t>
            </a:r>
            <a:r>
              <a:rPr lang="en-US" altLang="ko-KR" dirty="0"/>
              <a:t>: </a:t>
            </a:r>
            <a:r>
              <a:rPr lang="ko-KR" altLang="en-US" dirty="0" smtClean="0"/>
              <a:t>가로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위치 지정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Y-position </a:t>
            </a:r>
            <a:r>
              <a:rPr lang="en-US" altLang="ko-KR" dirty="0"/>
              <a:t>: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상하</a:t>
            </a:r>
            <a:r>
              <a:rPr lang="en-US" altLang="ko-KR" dirty="0" smtClean="0"/>
              <a:t>)</a:t>
            </a:r>
            <a:r>
              <a:rPr lang="ko-KR" altLang="en-US" dirty="0" smtClean="0"/>
              <a:t> 위치 지정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6931785" y="4147309"/>
            <a:ext cx="4764223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50"/>
            <a:r>
              <a:rPr lang="en-US" altLang="ko-KR" sz="2200" b="1" dirty="0" smtClean="0"/>
              <a:t>z-index:3;</a:t>
            </a:r>
          </a:p>
          <a:p>
            <a:pPr marL="74250"/>
            <a:endParaRPr lang="en-US" altLang="ko-KR" sz="1300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화면에 표출되는 우선순위 지정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숫자가 높을수록 우선 출력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1728" y="2937648"/>
            <a:ext cx="44218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/>
              <a:t>position:absolute</a:t>
            </a:r>
            <a:r>
              <a:rPr lang="en-US" altLang="ko-KR" sz="2200" b="1" dirty="0" smtClean="0"/>
              <a:t>;</a:t>
            </a:r>
            <a:endParaRPr lang="en-US" altLang="ko-KR" sz="2200" b="1" dirty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absolute: </a:t>
            </a:r>
            <a:r>
              <a:rPr lang="ko-KR" altLang="en-US" dirty="0"/>
              <a:t>절대 </a:t>
            </a:r>
            <a:r>
              <a:rPr lang="ko-KR" altLang="en-US" dirty="0" smtClean="0"/>
              <a:t>좌표로 </a:t>
            </a:r>
            <a:r>
              <a:rPr lang="ko-KR" altLang="en-US" dirty="0"/>
              <a:t>위치를 </a:t>
            </a:r>
            <a:r>
              <a:rPr lang="ko-KR" altLang="en-US" dirty="0" smtClean="0"/>
              <a:t>지정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Cooper Black" panose="0208090404030B020404" pitchFamily="18" charset="0"/>
              </a:rPr>
              <a:t>F o n t   P r a c t I c e </a:t>
            </a:r>
            <a:endParaRPr lang="ko-KR" altLang="en-US" i="1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818"/>
          <a:stretch/>
        </p:blipFill>
        <p:spPr>
          <a:xfrm>
            <a:off x="2164585" y="904056"/>
            <a:ext cx="7177378" cy="57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Cooper Black" panose="0208090404030B020404" pitchFamily="18" charset="0"/>
              </a:rPr>
              <a:t>F o n t   P r a c t I c e </a:t>
            </a:r>
            <a:endParaRPr lang="ko-KR" altLang="en-US" i="1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-1" r="466"/>
          <a:stretch/>
        </p:blipFill>
        <p:spPr>
          <a:xfrm>
            <a:off x="1417739" y="1991609"/>
            <a:ext cx="9262225" cy="31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1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Cooper Black" panose="0208090404030B020404" pitchFamily="18" charset="0"/>
              </a:rPr>
              <a:t>e</a:t>
            </a:r>
            <a:r>
              <a:rPr lang="en-US" altLang="ko-KR" i="1" dirty="0" smtClean="0">
                <a:latin typeface="Cooper Black" panose="0208090404030B020404" pitchFamily="18" charset="0"/>
              </a:rPr>
              <a:t> t c  P </a:t>
            </a:r>
            <a:r>
              <a:rPr lang="en-US" altLang="ko-KR" i="1" dirty="0">
                <a:latin typeface="Cooper Black" panose="0208090404030B020404" pitchFamily="18" charset="0"/>
              </a:rPr>
              <a:t>r a c t I c e </a:t>
            </a:r>
            <a:endParaRPr lang="ko-KR" altLang="en-US" i="1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8130"/>
          <a:stretch/>
        </p:blipFill>
        <p:spPr>
          <a:xfrm>
            <a:off x="1417739" y="904056"/>
            <a:ext cx="6572077" cy="56831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3551" y="2813984"/>
            <a:ext cx="313389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/>
              <a:t>좌우 위치 </a:t>
            </a:r>
            <a:r>
              <a:rPr lang="en-US" altLang="ko-KR" sz="2500" dirty="0" smtClean="0"/>
              <a:t>: 10px 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상하 위치 </a:t>
            </a:r>
            <a:r>
              <a:rPr lang="en-US" altLang="ko-KR" sz="2500" dirty="0" smtClean="0"/>
              <a:t>: 70px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49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Cooper Black" panose="0208090404030B020404" pitchFamily="18" charset="0"/>
              </a:rPr>
              <a:t>e</a:t>
            </a:r>
            <a:r>
              <a:rPr lang="en-US" altLang="ko-KR" i="1" dirty="0" smtClean="0">
                <a:latin typeface="Cooper Black" panose="0208090404030B020404" pitchFamily="18" charset="0"/>
              </a:rPr>
              <a:t> t c  P </a:t>
            </a:r>
            <a:r>
              <a:rPr lang="en-US" altLang="ko-KR" i="1" dirty="0">
                <a:latin typeface="Cooper Black" panose="0208090404030B020404" pitchFamily="18" charset="0"/>
              </a:rPr>
              <a:t>r a c t I c e </a:t>
            </a:r>
            <a:endParaRPr lang="ko-KR" altLang="en-US" i="1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2000" y="966802"/>
            <a:ext cx="313389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 smtClean="0"/>
              <a:t>이미지</a:t>
            </a:r>
            <a:endParaRPr lang="en-US" altLang="ko-KR" sz="2700" b="1" dirty="0" smtClean="0"/>
          </a:p>
          <a:p>
            <a:r>
              <a:rPr lang="en-US" altLang="ko-KR" sz="2500" dirty="0" smtClean="0"/>
              <a:t>Top : 100px 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left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: 100px</a:t>
            </a:r>
          </a:p>
          <a:p>
            <a:endParaRPr lang="en-US" altLang="ko-KR" sz="2500" dirty="0"/>
          </a:p>
          <a:p>
            <a:r>
              <a:rPr lang="ko-KR" altLang="en-US" sz="2700" b="1" dirty="0" smtClean="0"/>
              <a:t>인제대학교</a:t>
            </a:r>
            <a:endParaRPr lang="en-US" altLang="ko-KR" sz="2700" b="1" dirty="0" smtClean="0"/>
          </a:p>
          <a:p>
            <a:r>
              <a:rPr lang="en-US" altLang="ko-KR" sz="2500" dirty="0" smtClean="0"/>
              <a:t>Top : 200px</a:t>
            </a:r>
          </a:p>
          <a:p>
            <a:endParaRPr lang="en-US" altLang="ko-KR" sz="2500" dirty="0"/>
          </a:p>
          <a:p>
            <a:r>
              <a:rPr lang="en-US" altLang="ko-KR" sz="2500" dirty="0" smtClean="0"/>
              <a:t>Left : 200px</a:t>
            </a:r>
          </a:p>
          <a:p>
            <a:endParaRPr lang="en-US" altLang="ko-KR" sz="2500" dirty="0"/>
          </a:p>
          <a:p>
            <a:r>
              <a:rPr lang="ko-KR" altLang="en-US" sz="2700" b="1" dirty="0" smtClean="0"/>
              <a:t>컴퓨터공학부</a:t>
            </a:r>
            <a:endParaRPr lang="en-US" altLang="ko-KR" sz="2700" b="1" dirty="0"/>
          </a:p>
          <a:p>
            <a:r>
              <a:rPr lang="en-US" altLang="ko-KR" sz="2500" dirty="0"/>
              <a:t>Top : </a:t>
            </a:r>
            <a:r>
              <a:rPr lang="en-US" altLang="ko-KR" sz="2500" dirty="0" smtClean="0"/>
              <a:t>180px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en-US" altLang="ko-KR" sz="2500" dirty="0"/>
              <a:t>Left : </a:t>
            </a:r>
            <a:r>
              <a:rPr lang="en-US" altLang="ko-KR" sz="2500" dirty="0" smtClean="0"/>
              <a:t>180px</a:t>
            </a:r>
            <a:endParaRPr lang="ko-KR" altLang="en-US" sz="2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904056"/>
            <a:ext cx="5063332" cy="569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7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Cooper Black" panose="0208090404030B020404" pitchFamily="18" charset="0"/>
              </a:rPr>
              <a:t>e</a:t>
            </a:r>
            <a:r>
              <a:rPr lang="en-US" altLang="ko-KR" i="1" dirty="0" smtClean="0">
                <a:latin typeface="Cooper Black" panose="0208090404030B020404" pitchFamily="18" charset="0"/>
              </a:rPr>
              <a:t> t c  P </a:t>
            </a:r>
            <a:r>
              <a:rPr lang="en-US" altLang="ko-KR" i="1" dirty="0">
                <a:latin typeface="Cooper Black" panose="0208090404030B020404" pitchFamily="18" charset="0"/>
              </a:rPr>
              <a:t>r a c t I c e </a:t>
            </a:r>
            <a:endParaRPr lang="ko-KR" altLang="en-US" i="1" dirty="0">
              <a:latin typeface="Cooper Black" panose="0208090404030B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511806" y="1338826"/>
            <a:ext cx="8986630" cy="4318132"/>
            <a:chOff x="2218387" y="1338826"/>
            <a:chExt cx="8986630" cy="4318132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t="9632" r="66396" b="55412"/>
            <a:stretch/>
          </p:blipFill>
          <p:spPr>
            <a:xfrm>
              <a:off x="2218387" y="1338826"/>
              <a:ext cx="7663832" cy="43181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882219" y="1936866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← </a:t>
              </a:r>
              <a:r>
                <a:rPr lang="en-US" altLang="ko-KR" dirty="0" smtClean="0"/>
                <a:t>H1 </a:t>
              </a:r>
              <a:r>
                <a:rPr lang="ko-KR" altLang="en-US" dirty="0" smtClean="0"/>
                <a:t>태그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77951" y="2702322"/>
              <a:ext cx="1454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← </a:t>
              </a:r>
              <a:r>
                <a:rPr lang="en-US" altLang="ko-KR" dirty="0" smtClean="0"/>
                <a:t>font </a:t>
              </a:r>
              <a:r>
                <a:rPr lang="ko-KR" altLang="en-US" dirty="0" smtClean="0"/>
                <a:t>태그</a:t>
              </a:r>
              <a:endParaRPr lang="en-US" altLang="ko-KR" dirty="0" smtClean="0"/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15px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89657" y="378342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← </a:t>
              </a:r>
              <a:r>
                <a:rPr lang="en-US" altLang="ko-KR" dirty="0" err="1" smtClean="0"/>
                <a:t>ul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태그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81661" y="485531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← </a:t>
              </a:r>
              <a:r>
                <a:rPr lang="en-US" altLang="ko-KR" dirty="0" err="1"/>
                <a:t>o</a:t>
              </a:r>
              <a:r>
                <a:rPr lang="en-US" altLang="ko-KR" dirty="0" err="1" smtClean="0"/>
                <a:t>l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태그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82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스크롤 바 색깔 바꾸기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06" y="1331141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스크롤 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505" y="2476737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스크롤 바 스타일 태그에 관한 형식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506" y="1857367"/>
            <a:ext cx="111909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페이지가 아래로 길 때 생기는 조절하는 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9EEAF4-8B34-4FC2-973E-4ED40D6F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61" y="2476737"/>
            <a:ext cx="3000375" cy="33725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528506" y="3027910"/>
            <a:ext cx="1119091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Scroll-Face-color:[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 // </a:t>
            </a:r>
            <a:r>
              <a:rPr lang="ko-KR" altLang="en-US" sz="1400" b="1" dirty="0">
                <a:solidFill>
                  <a:srgbClr val="FF0000"/>
                </a:solidFill>
              </a:rPr>
              <a:t>제일 중요한 부분이 얼굴이기 때문에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얼굴 </a:t>
            </a:r>
            <a:r>
              <a:rPr lang="ko-KR" altLang="en-US" sz="1400" dirty="0"/>
              <a:t>색상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Scroll-Arrow-color:[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ko-KR" altLang="en-US" sz="1400" b="1" dirty="0">
                <a:solidFill>
                  <a:srgbClr val="FF0000"/>
                </a:solidFill>
              </a:rPr>
              <a:t>방향 </a:t>
            </a:r>
            <a:r>
              <a:rPr lang="ko-KR" altLang="en-US" sz="1400" b="1" dirty="0" err="1">
                <a:solidFill>
                  <a:srgbClr val="FF0000"/>
                </a:solidFill>
              </a:rPr>
              <a:t>가르키는</a:t>
            </a:r>
            <a:r>
              <a:rPr lang="ko-KR" altLang="en-US" sz="1400" b="1" dirty="0">
                <a:solidFill>
                  <a:srgbClr val="FF0000"/>
                </a:solidFill>
              </a:rPr>
              <a:t> 화살표</a:t>
            </a:r>
            <a:r>
              <a:rPr lang="ko-KR" altLang="en-US" sz="1400" dirty="0"/>
              <a:t>에 대한 색상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Scroll-Shadow-color:[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ko-KR" altLang="en-US" sz="1400" dirty="0"/>
              <a:t>스크롤 바에는 테두리가 </a:t>
            </a:r>
            <a:r>
              <a:rPr lang="en-US" altLang="ko-KR" sz="1400" dirty="0"/>
              <a:t>2</a:t>
            </a:r>
            <a:r>
              <a:rPr lang="ko-KR" altLang="en-US" sz="1400" dirty="0"/>
              <a:t>개가 있는데 </a:t>
            </a:r>
            <a:r>
              <a:rPr lang="ko-KR" altLang="en-US" sz="1400" b="1" dirty="0">
                <a:solidFill>
                  <a:srgbClr val="FF0000"/>
                </a:solidFill>
              </a:rPr>
              <a:t>좀 더 밝은 그림자 </a:t>
            </a:r>
            <a:r>
              <a:rPr lang="ko-KR" altLang="en-US" sz="1400" dirty="0"/>
              <a:t>색상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</a:t>
            </a:r>
            <a:r>
              <a:rPr lang="en-US" altLang="ko-KR" sz="1400" dirty="0" err="1"/>
              <a:t>Darkshadow</a:t>
            </a:r>
            <a:r>
              <a:rPr lang="en-US" altLang="ko-KR" sz="1400" dirty="0"/>
              <a:t>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ko-KR" altLang="en-US" sz="1400" b="1" dirty="0">
                <a:solidFill>
                  <a:srgbClr val="FF0000"/>
                </a:solidFill>
              </a:rPr>
              <a:t>더 어두운 그림자 </a:t>
            </a:r>
            <a:r>
              <a:rPr lang="ko-KR" altLang="en-US" sz="1400" dirty="0"/>
              <a:t>색상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Scroll-Highlight-color:[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ko-KR" altLang="en-US" sz="1400" b="1" dirty="0">
                <a:solidFill>
                  <a:srgbClr val="FF0000"/>
                </a:solidFill>
              </a:rPr>
              <a:t>스크롤바의 하이라이트 </a:t>
            </a:r>
            <a:r>
              <a:rPr lang="ko-KR" altLang="en-US" sz="1400" dirty="0"/>
              <a:t>처리하기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Scroll-3dlight-color:[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en-US" altLang="ko-KR" sz="1400" b="1" dirty="0">
                <a:solidFill>
                  <a:srgbClr val="FF0000"/>
                </a:solidFill>
              </a:rPr>
              <a:t>3d</a:t>
            </a:r>
            <a:r>
              <a:rPr lang="ko-KR" altLang="en-US" sz="1400" b="1" dirty="0">
                <a:solidFill>
                  <a:srgbClr val="FF0000"/>
                </a:solidFill>
              </a:rPr>
              <a:t>로 보이게 하기 </a:t>
            </a:r>
            <a:r>
              <a:rPr lang="ko-KR" altLang="en-US" sz="1400" dirty="0"/>
              <a:t>위한 색상</a:t>
            </a: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Scroll-track-color:[</a:t>
            </a:r>
            <a:r>
              <a:rPr lang="ko-KR" altLang="en-US" sz="1400" dirty="0"/>
              <a:t>색상</a:t>
            </a:r>
            <a:r>
              <a:rPr lang="en-US" altLang="ko-KR" sz="1400" dirty="0"/>
              <a:t>]; // </a:t>
            </a:r>
            <a:r>
              <a:rPr lang="en-US" altLang="ko-KR" sz="1400" b="1" dirty="0">
                <a:solidFill>
                  <a:srgbClr val="FF0000"/>
                </a:solidFill>
              </a:rPr>
              <a:t>face</a:t>
            </a:r>
            <a:r>
              <a:rPr lang="ko-KR" altLang="en-US" sz="1400" b="1" dirty="0">
                <a:solidFill>
                  <a:srgbClr val="FF0000"/>
                </a:solidFill>
              </a:rPr>
              <a:t>가 움직이는 트랙</a:t>
            </a:r>
            <a:r>
              <a:rPr lang="ko-KR" altLang="en-US" sz="1400" dirty="0"/>
              <a:t>의 색상</a:t>
            </a:r>
          </a:p>
        </p:txBody>
      </p:sp>
    </p:spTree>
    <p:extLst>
      <p:ext uri="{BB962C8B-B14F-4D97-AF65-F5344CB8AC3E}">
        <p14:creationId xmlns:p14="http://schemas.microsoft.com/office/powerpoint/2010/main" val="40315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스크롤 바 색깔 바꾸기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319989-1782-4F83-8401-B6AA1006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982731"/>
            <a:ext cx="5581650" cy="5638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5E5B6-1658-4364-8B1E-04FE95B1BDEC}"/>
              </a:ext>
            </a:extLst>
          </p:cNvPr>
          <p:cNvSpPr/>
          <p:nvPr/>
        </p:nvSpPr>
        <p:spPr>
          <a:xfrm>
            <a:off x="6749143" y="297939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/>
              <a:t>얼굴 </a:t>
            </a:r>
            <a:r>
              <a:rPr lang="en-US" altLang="ko-KR" sz="3200" dirty="0"/>
              <a:t>: aqua</a:t>
            </a:r>
          </a:p>
          <a:p>
            <a:r>
              <a:rPr lang="ko-KR" altLang="en-US" sz="3200" dirty="0"/>
              <a:t>그림자 </a:t>
            </a:r>
            <a:r>
              <a:rPr lang="en-US" altLang="ko-KR" sz="3200" dirty="0"/>
              <a:t>: navy</a:t>
            </a:r>
          </a:p>
          <a:p>
            <a:r>
              <a:rPr lang="ko-KR" altLang="en-US" sz="3200" dirty="0"/>
              <a:t>트랙 </a:t>
            </a:r>
            <a:r>
              <a:rPr lang="en-US" altLang="ko-KR" sz="3200" dirty="0"/>
              <a:t>: </a:t>
            </a:r>
            <a:r>
              <a:rPr lang="en-US" altLang="ko-KR" sz="3200" dirty="0" err="1"/>
              <a:t>lightblue</a:t>
            </a:r>
            <a:endParaRPr lang="en-US" altLang="ko-KR" sz="3200" dirty="0"/>
          </a:p>
          <a:p>
            <a:r>
              <a:rPr lang="ko-KR" altLang="en-US" sz="3200" dirty="0"/>
              <a:t>화살표 </a:t>
            </a:r>
            <a:r>
              <a:rPr lang="en-US" altLang="ko-KR" sz="3200" dirty="0"/>
              <a:t>: navy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433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 속성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331141"/>
            <a:ext cx="3120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테두리 언제 사용하느냐</a:t>
            </a:r>
            <a:r>
              <a:rPr lang="en-US" altLang="ko-KR" sz="2000" b="1" dirty="0"/>
              <a:t>!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8505" y="2476737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테두리 설정 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8506" y="1857367"/>
            <a:ext cx="1119091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주로 </a:t>
            </a:r>
            <a:r>
              <a:rPr lang="en-US" altLang="ko-KR" sz="1400" dirty="0"/>
              <a:t>div</a:t>
            </a:r>
            <a:r>
              <a:rPr lang="ko-KR" altLang="en-US" sz="1400" dirty="0"/>
              <a:t>나 </a:t>
            </a:r>
            <a:r>
              <a:rPr lang="en-US" altLang="ko-KR" sz="1400" dirty="0"/>
              <a:t>p </a:t>
            </a:r>
            <a:r>
              <a:rPr lang="ko-KR" altLang="en-US" sz="1400" dirty="0"/>
              <a:t>태그일 때 테두리를 넣고자 할 때 사용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528506" y="3027910"/>
            <a:ext cx="11190914" cy="231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Border-[</a:t>
            </a:r>
            <a:r>
              <a:rPr lang="ko-KR" altLang="en-US" sz="1400" dirty="0"/>
              <a:t>방향</a:t>
            </a:r>
            <a:r>
              <a:rPr lang="en-US" altLang="ko-KR" sz="1400" dirty="0"/>
              <a:t>] : [</a:t>
            </a:r>
            <a:r>
              <a:rPr lang="ko-KR" altLang="en-US" sz="1400" dirty="0"/>
              <a:t>선 모양</a:t>
            </a:r>
            <a:r>
              <a:rPr lang="en-US" altLang="ko-KR" sz="1400" dirty="0"/>
              <a:t>] [</a:t>
            </a:r>
            <a:r>
              <a:rPr lang="ko-KR" altLang="en-US" sz="1400" dirty="0"/>
              <a:t>색상</a:t>
            </a:r>
            <a:r>
              <a:rPr lang="en-US" altLang="ko-KR" sz="1400" dirty="0"/>
              <a:t>] [</a:t>
            </a:r>
            <a:r>
              <a:rPr lang="ko-KR" altLang="en-US" sz="1400" dirty="0"/>
              <a:t>굵기</a:t>
            </a:r>
            <a:r>
              <a:rPr lang="en-US" altLang="ko-KR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ex) border-top : solid black 10px;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선 종류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solid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기본 선</a:t>
            </a:r>
            <a:r>
              <a:rPr lang="en-US" altLang="ko-KR" sz="1400" dirty="0"/>
              <a:t>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double = </a:t>
            </a:r>
            <a:r>
              <a:rPr lang="ko-KR" altLang="en-US" sz="1400" dirty="0"/>
              <a:t>이중 선</a:t>
            </a:r>
            <a:r>
              <a:rPr lang="en-US" altLang="ko-KR" sz="1400" dirty="0"/>
              <a:t>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dashed = </a:t>
            </a:r>
            <a:r>
              <a:rPr lang="ko-KR" altLang="en-US" sz="1400" dirty="0"/>
              <a:t>점 선</a:t>
            </a:r>
            <a:r>
              <a:rPr lang="en-US" altLang="ko-KR" sz="1400" dirty="0"/>
              <a:t>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400" dirty="0"/>
              <a:t>dotted = </a:t>
            </a:r>
            <a:r>
              <a:rPr lang="ko-KR" altLang="en-US" sz="1400" dirty="0"/>
              <a:t>원 선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9C21E9-AFF5-4645-AB02-D2742F024410}"/>
              </a:ext>
            </a:extLst>
          </p:cNvPr>
          <p:cNvGrpSpPr/>
          <p:nvPr/>
        </p:nvGrpSpPr>
        <p:grpSpPr>
          <a:xfrm>
            <a:off x="3556931" y="3913847"/>
            <a:ext cx="7341454" cy="1561225"/>
            <a:chOff x="3900880" y="3779562"/>
            <a:chExt cx="7341454" cy="15612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D0F171-CDFC-4E18-868D-CA757F2B0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0880" y="3779562"/>
              <a:ext cx="7341454" cy="156122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381F3B-99B0-4E2D-8D3D-5ECB6BA2EEFD}"/>
                </a:ext>
              </a:extLst>
            </p:cNvPr>
            <p:cNvSpPr/>
            <p:nvPr/>
          </p:nvSpPr>
          <p:spPr>
            <a:xfrm>
              <a:off x="4177717" y="4077050"/>
              <a:ext cx="6862195" cy="8724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DB2829-5683-4CF5-ABD0-2A8157D82613}"/>
              </a:ext>
            </a:extLst>
          </p:cNvPr>
          <p:cNvSpPr txBox="1"/>
          <p:nvPr/>
        </p:nvSpPr>
        <p:spPr>
          <a:xfrm>
            <a:off x="6875320" y="417176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solid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92F11-65CA-4610-AE62-06AB8A1A87C0}"/>
              </a:ext>
            </a:extLst>
          </p:cNvPr>
          <p:cNvSpPr txBox="1"/>
          <p:nvPr/>
        </p:nvSpPr>
        <p:spPr>
          <a:xfrm>
            <a:off x="6799275" y="4865521"/>
            <a:ext cx="9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dotted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35BEF-D61E-4D5A-A09C-CCDA053BBEDB}"/>
              </a:ext>
            </a:extLst>
          </p:cNvPr>
          <p:cNvSpPr txBox="1"/>
          <p:nvPr/>
        </p:nvSpPr>
        <p:spPr>
          <a:xfrm>
            <a:off x="9709711" y="4462896"/>
            <a:ext cx="9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double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9D1834-FCC8-4593-A6B7-847155C7FC2B}"/>
              </a:ext>
            </a:extLst>
          </p:cNvPr>
          <p:cNvSpPr txBox="1"/>
          <p:nvPr/>
        </p:nvSpPr>
        <p:spPr>
          <a:xfrm>
            <a:off x="3833768" y="4462896"/>
            <a:ext cx="9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dashed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14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관련 스타일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4816" y="1662775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font-family </a:t>
            </a:r>
            <a:r>
              <a:rPr lang="ko-KR" altLang="en-US" b="1" dirty="0">
                <a:latin typeface="+mj-lt"/>
              </a:rPr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4816" y="2193453"/>
            <a:ext cx="1080826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웹 </a:t>
            </a:r>
            <a:r>
              <a:rPr lang="en-US" altLang="ko-KR" sz="1400" dirty="0" err="1"/>
              <a:t>문서에서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사용</a:t>
            </a:r>
            <a:r>
              <a:rPr lang="en-US" altLang="ko-KR" sz="1400" dirty="0"/>
              <a:t> 할 </a:t>
            </a:r>
            <a:r>
              <a:rPr lang="en-US" altLang="ko-KR" sz="1400" dirty="0" err="1"/>
              <a:t>글꼴</a:t>
            </a:r>
            <a:r>
              <a:rPr lang="en-US" altLang="ko-KR" sz="1400" dirty="0"/>
              <a:t> </a:t>
            </a:r>
            <a:r>
              <a:rPr lang="ko-KR" altLang="en-US" sz="1400" dirty="0"/>
              <a:t>지정</a:t>
            </a: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476F20-8868-4057-BA01-D3E7C2CFFEC6}"/>
              </a:ext>
            </a:extLst>
          </p:cNvPr>
          <p:cNvSpPr/>
          <p:nvPr/>
        </p:nvSpPr>
        <p:spPr>
          <a:xfrm>
            <a:off x="5773684" y="2161777"/>
            <a:ext cx="26933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FF0000"/>
                </a:solidFill>
                <a:latin typeface="+mj-lt"/>
              </a:rPr>
              <a:t>글자</a:t>
            </a:r>
            <a:r>
              <a:rPr lang="ko-KR" altLang="en-US" sz="1400" b="1" dirty="0">
                <a:solidFill>
                  <a:srgbClr val="211D1E"/>
                </a:solidFill>
                <a:latin typeface="+mj-lt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lt"/>
              </a:rPr>
              <a:t>크기를</a:t>
            </a:r>
            <a:r>
              <a:rPr lang="ko-KR" altLang="en-US" sz="1400" b="1" dirty="0">
                <a:solidFill>
                  <a:srgbClr val="211D1E"/>
                </a:solidFill>
                <a:latin typeface="+mj-lt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+mj-lt"/>
              </a:rPr>
              <a:t>조절</a:t>
            </a:r>
            <a:r>
              <a:rPr lang="ko-KR" altLang="en-US" sz="1400" dirty="0">
                <a:solidFill>
                  <a:srgbClr val="211D1E"/>
                </a:solidFill>
                <a:latin typeface="+mj-lt"/>
              </a:rPr>
              <a:t>하는 속성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6C8CB-6831-4E81-BAAE-E21021D24A9C}"/>
              </a:ext>
            </a:extLst>
          </p:cNvPr>
          <p:cNvSpPr txBox="1"/>
          <p:nvPr/>
        </p:nvSpPr>
        <p:spPr>
          <a:xfrm>
            <a:off x="5773684" y="1661007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font-size </a:t>
            </a:r>
            <a:r>
              <a:rPr lang="ko-KR" altLang="en-US" b="1" dirty="0">
                <a:latin typeface="+mj-lt"/>
              </a:rPr>
              <a:t>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7EFE8-573E-476F-B116-1EAE04D2F1FE}"/>
              </a:ext>
            </a:extLst>
          </p:cNvPr>
          <p:cNvSpPr txBox="1"/>
          <p:nvPr/>
        </p:nvSpPr>
        <p:spPr>
          <a:xfrm>
            <a:off x="5773684" y="3146002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lt"/>
              </a:rPr>
              <a:t>font-weight </a:t>
            </a:r>
            <a:r>
              <a:rPr lang="ko-KR" altLang="en-US" b="1">
                <a:latin typeface="+mj-lt"/>
              </a:rPr>
              <a:t>속성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92771C-8BD8-489D-B281-F7E151D8FA76}"/>
              </a:ext>
            </a:extLst>
          </p:cNvPr>
          <p:cNvSpPr/>
          <p:nvPr/>
        </p:nvSpPr>
        <p:spPr>
          <a:xfrm>
            <a:off x="5773684" y="3605781"/>
            <a:ext cx="4938037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+mj-lt"/>
              </a:rPr>
              <a:t>글자 굵기를 조절하는 속성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873385-2850-4346-8CEE-821E77016D9F}"/>
              </a:ext>
            </a:extLst>
          </p:cNvPr>
          <p:cNvSpPr txBox="1"/>
          <p:nvPr/>
        </p:nvSpPr>
        <p:spPr>
          <a:xfrm>
            <a:off x="934816" y="3161844"/>
            <a:ext cx="239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lt"/>
              </a:rPr>
              <a:t>font-style </a:t>
            </a:r>
            <a:r>
              <a:rPr lang="ko-KR" altLang="en-US" b="1">
                <a:latin typeface="+mj-lt"/>
              </a:rPr>
              <a:t>속성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81B2BB-2A79-4D76-9BB7-ADEF3736FA71}"/>
              </a:ext>
            </a:extLst>
          </p:cNvPr>
          <p:cNvSpPr/>
          <p:nvPr/>
        </p:nvSpPr>
        <p:spPr>
          <a:xfrm>
            <a:off x="934816" y="3596456"/>
            <a:ext cx="493803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+mj-lt"/>
              </a:rPr>
              <a:t>글자의 스타일을 정하는 속성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A0F85D-0097-4833-849C-D5E762001151}"/>
              </a:ext>
            </a:extLst>
          </p:cNvPr>
          <p:cNvSpPr txBox="1"/>
          <p:nvPr/>
        </p:nvSpPr>
        <p:spPr>
          <a:xfrm>
            <a:off x="934816" y="4606460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+mj-lt"/>
              </a:rPr>
              <a:t>text-align </a:t>
            </a:r>
            <a:r>
              <a:rPr lang="ko-KR" altLang="en-US" b="1">
                <a:latin typeface="+mj-lt"/>
              </a:rPr>
              <a:t>속성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3BE40-E8C8-4095-A905-C3F8CB62AB2F}"/>
              </a:ext>
            </a:extLst>
          </p:cNvPr>
          <p:cNvSpPr/>
          <p:nvPr/>
        </p:nvSpPr>
        <p:spPr>
          <a:xfrm>
            <a:off x="934816" y="5044576"/>
            <a:ext cx="493803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j-lt"/>
              </a:rPr>
              <a:t>텍스트</a:t>
            </a:r>
            <a:r>
              <a:rPr lang="en-US" altLang="ko-KR" sz="1400" dirty="0">
                <a:latin typeface="+mj-lt"/>
              </a:rPr>
              <a:t> </a:t>
            </a:r>
            <a:r>
              <a:rPr lang="ko-KR" altLang="en-US" sz="1400" dirty="0">
                <a:latin typeface="+mj-lt"/>
              </a:rPr>
              <a:t>정렬 방법 지정</a:t>
            </a:r>
            <a:endParaRPr lang="ko-KR" altLang="en-US" sz="1400" dirty="0">
              <a:solidFill>
                <a:srgbClr val="211D1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812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7" grpId="0"/>
      <p:bldP spid="19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</a:t>
            </a:r>
            <a:r>
              <a:rPr lang="en-US" altLang="ko-KR" dirty="0"/>
              <a:t> </a:t>
            </a:r>
            <a:r>
              <a:rPr lang="ko-KR" altLang="en-US" dirty="0"/>
              <a:t>곡선 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6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테두리 곡선 설정 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620785" y="1912189"/>
            <a:ext cx="1119091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Border-[</a:t>
            </a:r>
            <a:r>
              <a:rPr lang="ko-KR" altLang="en-US" sz="1400" dirty="0"/>
              <a:t>위</a:t>
            </a:r>
            <a:r>
              <a:rPr lang="en-US" altLang="ko-KR" sz="1400" dirty="0"/>
              <a:t>or</a:t>
            </a:r>
            <a:r>
              <a:rPr lang="ko-KR" altLang="en-US" sz="1400" dirty="0"/>
              <a:t>아래</a:t>
            </a:r>
            <a:r>
              <a:rPr lang="en-US" altLang="ko-KR" sz="1400" dirty="0"/>
              <a:t>]-[</a:t>
            </a:r>
            <a:r>
              <a:rPr lang="ko-KR" altLang="en-US" sz="1400" dirty="0"/>
              <a:t>왼쪽</a:t>
            </a:r>
            <a:r>
              <a:rPr lang="en-US" altLang="ko-KR" sz="1400" dirty="0"/>
              <a:t>or</a:t>
            </a:r>
            <a:r>
              <a:rPr lang="ko-KR" altLang="en-US" sz="1400" dirty="0"/>
              <a:t>오른쪽</a:t>
            </a:r>
            <a:r>
              <a:rPr lang="en-US" altLang="ko-KR" sz="1400" dirty="0"/>
              <a:t>]-radius : [</a:t>
            </a:r>
            <a:r>
              <a:rPr lang="ko-KR" altLang="en-US" sz="1400" dirty="0"/>
              <a:t>어느 정도로 변화하는지</a:t>
            </a:r>
            <a:r>
              <a:rPr lang="en-US" altLang="ko-KR" sz="1400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ex) border-top-left-radius : 50px;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75C9C8-8E60-4200-8F8E-F6740B65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046" y="1525656"/>
            <a:ext cx="3619500" cy="5095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B4B393-7D6C-4627-808B-CA8795630EF4}"/>
              </a:ext>
            </a:extLst>
          </p:cNvPr>
          <p:cNvSpPr txBox="1"/>
          <p:nvPr/>
        </p:nvSpPr>
        <p:spPr>
          <a:xfrm>
            <a:off x="2540685" y="3944197"/>
            <a:ext cx="26965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실습 해 봅시다</a:t>
            </a:r>
            <a:r>
              <a:rPr lang="en-US" altLang="ko-KR" sz="2800" b="1" dirty="0"/>
              <a:t>!</a:t>
            </a:r>
          </a:p>
          <a:p>
            <a:r>
              <a:rPr lang="ko-KR" altLang="en-US" sz="2800" b="1" dirty="0"/>
              <a:t>색상은 </a:t>
            </a:r>
            <a:r>
              <a:rPr lang="en-US" altLang="ko-KR" sz="2800" b="1" dirty="0" err="1">
                <a:solidFill>
                  <a:srgbClr val="00CCFF"/>
                </a:solidFill>
              </a:rPr>
              <a:t>skyblue</a:t>
            </a:r>
            <a:endParaRPr lang="ko-KR" altLang="en-US" sz="2800" b="1" dirty="0">
              <a:solidFill>
                <a:srgbClr val="00CC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34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테두리에</a:t>
            </a:r>
            <a:r>
              <a:rPr lang="en-US" altLang="ko-KR" dirty="0"/>
              <a:t> </a:t>
            </a:r>
            <a:r>
              <a:rPr lang="ko-KR" altLang="en-US" dirty="0"/>
              <a:t>이미지 넣기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6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테두리 이미지 넣는 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620785" y="1912189"/>
            <a:ext cx="1119091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Border-image:url</a:t>
            </a:r>
            <a:r>
              <a:rPr lang="en-US" altLang="ko-KR" sz="1400" dirty="0"/>
              <a:t>([</a:t>
            </a:r>
            <a:r>
              <a:rPr lang="ko-KR" altLang="en-US" sz="1400" dirty="0"/>
              <a:t>사진 파일 이름</a:t>
            </a:r>
            <a:r>
              <a:rPr lang="en-US" altLang="ko-KR" sz="1400" dirty="0"/>
              <a:t>]) [</a:t>
            </a:r>
            <a:r>
              <a:rPr lang="ko-KR" altLang="en-US" sz="1400" dirty="0"/>
              <a:t>안쪽 공간을 얼마나 줄지</a:t>
            </a:r>
            <a:r>
              <a:rPr lang="en-US" altLang="ko-KR" sz="1400" dirty="0"/>
              <a:t>] [round or stretch or repeat];</a:t>
            </a:r>
          </a:p>
          <a:p>
            <a:pPr marL="187200" lvl="1">
              <a:lnSpc>
                <a:spcPct val="150000"/>
              </a:lnSpc>
            </a:pPr>
            <a:r>
              <a:rPr lang="en-US" altLang="ko-KR" sz="1400" dirty="0"/>
              <a:t> ex) </a:t>
            </a:r>
            <a:r>
              <a:rPr lang="en-US" altLang="ko-KR" sz="1400" dirty="0" err="1"/>
              <a:t>border-image:url</a:t>
            </a:r>
            <a:r>
              <a:rPr lang="en-US" altLang="ko-KR" sz="1400" dirty="0"/>
              <a:t>(</a:t>
            </a:r>
            <a:r>
              <a:rPr lang="ko-KR" altLang="en-US" sz="1400" dirty="0"/>
              <a:t>사진</a:t>
            </a:r>
            <a:r>
              <a:rPr lang="en-US" altLang="ko-KR" sz="1400" dirty="0"/>
              <a:t>.jpg) 35 round;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1C5570-7185-451B-9DA9-A411090D3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8" y="2869448"/>
            <a:ext cx="1768508" cy="1768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24BFDC-A916-4D13-B167-42F199E57381}"/>
              </a:ext>
            </a:extLst>
          </p:cNvPr>
          <p:cNvSpPr txBox="1"/>
          <p:nvPr/>
        </p:nvSpPr>
        <p:spPr>
          <a:xfrm>
            <a:off x="1080706" y="471349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.jpg</a:t>
            </a:r>
            <a:endParaRPr lang="ko-KR" altLang="en-US" dirty="0"/>
          </a:p>
        </p:txBody>
      </p:sp>
      <p:pic>
        <p:nvPicPr>
          <p:cNvPr id="1026" name="Picture 2" descr="https://mblogthumb-phinf.pstatic.net/20140614_117/pjh445_1402713002144yw3th_PNG/brder-image-1.png?type=w2">
            <a:extLst>
              <a:ext uri="{FF2B5EF4-FFF2-40B4-BE49-F238E27FC236}">
                <a16:creationId xmlns:a16="http://schemas.microsoft.com/office/drawing/2014/main" id="{5BB14C45-22A2-4292-BD91-06F0022A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70" y="3133692"/>
            <a:ext cx="2135188" cy="14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9EDB37-5ABB-4B41-9F15-BD90083A86C0}"/>
              </a:ext>
            </a:extLst>
          </p:cNvPr>
          <p:cNvSpPr txBox="1"/>
          <p:nvPr/>
        </p:nvSpPr>
        <p:spPr>
          <a:xfrm>
            <a:off x="3467003" y="4713499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Round </a:t>
            </a:r>
            <a:r>
              <a:rPr lang="ko-KR" altLang="en-US" dirty="0"/>
              <a:t>형식</a:t>
            </a:r>
          </a:p>
        </p:txBody>
      </p:sp>
      <p:pic>
        <p:nvPicPr>
          <p:cNvPr id="1028" name="Picture 4" descr="https://mblogthumb-phinf.pstatic.net/20140614_76/pjh445_1402714700204Uc0Ja_PNG/brder-image-2.png?type=w2">
            <a:extLst>
              <a:ext uri="{FF2B5EF4-FFF2-40B4-BE49-F238E27FC236}">
                <a16:creationId xmlns:a16="http://schemas.microsoft.com/office/drawing/2014/main" id="{9F1A4EBE-2D32-4FE3-BAEF-EFE18F7D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9" y="3133692"/>
            <a:ext cx="2135188" cy="14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B83A3A-A7AC-4FE3-9A32-105DD64BA40F}"/>
              </a:ext>
            </a:extLst>
          </p:cNvPr>
          <p:cNvSpPr txBox="1"/>
          <p:nvPr/>
        </p:nvSpPr>
        <p:spPr>
          <a:xfrm>
            <a:off x="5845232" y="4713499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Stretch </a:t>
            </a:r>
            <a:r>
              <a:rPr lang="ko-KR" altLang="en-US" dirty="0"/>
              <a:t>형식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47A8432-8FF3-4437-B77E-7612A6616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34" y="3220302"/>
            <a:ext cx="417396" cy="4173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8851A39-0CB0-4327-B19C-57385AD1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30" y="3220302"/>
            <a:ext cx="417396" cy="4173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96709A-7838-4D6B-8422-BE018CFE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126" y="3220302"/>
            <a:ext cx="417396" cy="4173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66C29CE-DFC4-4842-98CD-0879AF71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2" y="3220302"/>
            <a:ext cx="417396" cy="41739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624B6F0-4A38-4346-A2CF-2EFD873A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2" y="3637698"/>
            <a:ext cx="417396" cy="4173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FE3DAE9-CFCE-48AC-8A0C-936BF885C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34" y="3637698"/>
            <a:ext cx="417396" cy="41739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D01E7C0-41FC-46A7-B9AC-706AF01B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34" y="4005670"/>
            <a:ext cx="417396" cy="41739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A2FC25A-BECD-42E4-992D-B40898D15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730" y="4005670"/>
            <a:ext cx="417396" cy="4173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047664-7D36-42A7-825C-4633D114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126" y="4005670"/>
            <a:ext cx="417396" cy="4173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0D17098-1118-4EF9-996C-5D8BBF43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22" y="4005670"/>
            <a:ext cx="417396" cy="4173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D08A58-4708-4ED6-8D51-FBDFC7F0FA64}"/>
              </a:ext>
            </a:extLst>
          </p:cNvPr>
          <p:cNvSpPr txBox="1"/>
          <p:nvPr/>
        </p:nvSpPr>
        <p:spPr>
          <a:xfrm>
            <a:off x="8322583" y="4713499"/>
            <a:ext cx="139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repeat </a:t>
            </a:r>
            <a:r>
              <a:rPr lang="ko-KR" altLang="en-US" dirty="0"/>
              <a:t>형식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8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여백 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6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여백 설정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620785" y="1912189"/>
            <a:ext cx="111909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전체 여백을 주고 </a:t>
            </a:r>
            <a:r>
              <a:rPr lang="ko-KR" altLang="en-US" sz="1400" dirty="0" smtClean="0"/>
              <a:t>싶을 때</a:t>
            </a:r>
            <a:endParaRPr lang="en-US" altLang="ko-KR" sz="1400" dirty="0"/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Margin : [</a:t>
            </a:r>
            <a:r>
              <a:rPr lang="ko-KR" altLang="en-US" sz="1400" dirty="0"/>
              <a:t>여백 줄 공간</a:t>
            </a:r>
            <a:r>
              <a:rPr lang="en-US" altLang="ko-KR" sz="1400" dirty="0" smtClean="0"/>
              <a:t>];</a:t>
            </a:r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상하 좌우를 따로 여백을 주고 </a:t>
            </a:r>
            <a:r>
              <a:rPr lang="ko-KR" altLang="en-US" sz="1400" dirty="0" smtClean="0"/>
              <a:t>싶을 때</a:t>
            </a:r>
            <a:endParaRPr lang="en-US" altLang="ko-KR" sz="1400" dirty="0"/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Magin</a:t>
            </a:r>
            <a:r>
              <a:rPr lang="en-US" altLang="ko-KR" sz="1400" dirty="0"/>
              <a:t> : [</a:t>
            </a:r>
            <a:r>
              <a:rPr lang="ko-KR" altLang="en-US" sz="1400" dirty="0"/>
              <a:t>상하 여백</a:t>
            </a:r>
            <a:r>
              <a:rPr lang="en-US" altLang="ko-KR" sz="1400" dirty="0"/>
              <a:t>] [</a:t>
            </a:r>
            <a:r>
              <a:rPr lang="ko-KR" altLang="en-US" sz="1400" dirty="0"/>
              <a:t>좌우 여백</a:t>
            </a:r>
            <a:r>
              <a:rPr lang="en-US" altLang="ko-KR" sz="1400" dirty="0" smtClean="0"/>
              <a:t>];</a:t>
            </a:r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부분적으로 주고 싶은 경우 </a:t>
            </a:r>
            <a:r>
              <a:rPr lang="en-US" altLang="ko-KR" sz="1400" dirty="0"/>
              <a:t>in-line </a:t>
            </a:r>
            <a:r>
              <a:rPr lang="ko-KR" altLang="en-US" sz="1400" dirty="0"/>
              <a:t>스타일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  </a:t>
            </a:r>
            <a:r>
              <a:rPr lang="ko-KR" altLang="en-US" sz="1400" dirty="0"/>
              <a:t> 시트로 여백을 줄 수 </a:t>
            </a:r>
            <a:r>
              <a:rPr lang="ko-KR" altLang="en-US" sz="1400" dirty="0" smtClean="0"/>
              <a:t>있음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EA4EC9-2332-4ECC-A02E-6E5E8C3D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762" y="1177424"/>
            <a:ext cx="3676650" cy="3819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1A452C-F910-427D-845C-D68410DDD275}"/>
              </a:ext>
            </a:extLst>
          </p:cNvPr>
          <p:cNvSpPr txBox="1"/>
          <p:nvPr/>
        </p:nvSpPr>
        <p:spPr>
          <a:xfrm>
            <a:off x="8493966" y="2650852"/>
            <a:ext cx="3215509" cy="1200329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☜ 위쪽 </a:t>
            </a:r>
            <a:r>
              <a:rPr lang="ko-KR" altLang="en-US" dirty="0"/>
              <a:t>여백 </a:t>
            </a:r>
            <a:r>
              <a:rPr lang="en-US" altLang="ko-KR" dirty="0"/>
              <a:t>: 50px;</a:t>
            </a:r>
          </a:p>
          <a:p>
            <a:r>
              <a:rPr lang="ko-KR" altLang="en-US" dirty="0" smtClean="0"/>
              <a:t>☜ 쪽 </a:t>
            </a:r>
            <a:r>
              <a:rPr lang="ko-KR" altLang="en-US" dirty="0"/>
              <a:t>여백 </a:t>
            </a:r>
            <a:r>
              <a:rPr lang="en-US" altLang="ko-KR" dirty="0"/>
              <a:t>: 50px;</a:t>
            </a:r>
          </a:p>
          <a:p>
            <a:endParaRPr lang="en-US" altLang="ko-KR" dirty="0"/>
          </a:p>
          <a:p>
            <a:r>
              <a:rPr lang="ko-KR" altLang="en-US" dirty="0"/>
              <a:t>두가지 방법으로 다 </a:t>
            </a:r>
            <a:r>
              <a:rPr lang="ko-KR" altLang="en-US" dirty="0" smtClean="0"/>
              <a:t>해보세요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9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2E7E17C-A710-43A8-A003-F14545C1F449}"/>
              </a:ext>
            </a:extLst>
          </p:cNvPr>
          <p:cNvSpPr txBox="1">
            <a:spLocks/>
          </p:cNvSpPr>
          <p:nvPr/>
        </p:nvSpPr>
        <p:spPr>
          <a:xfrm>
            <a:off x="1317912" y="270150"/>
            <a:ext cx="3218446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 dirty="0"/>
              <a:t>그림자 속성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C1A05-828A-4729-A1C6-2B6A1274E6EF}"/>
              </a:ext>
            </a:extLst>
          </p:cNvPr>
          <p:cNvSpPr txBox="1"/>
          <p:nvPr/>
        </p:nvSpPr>
        <p:spPr>
          <a:xfrm>
            <a:off x="86220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그림자 넣는 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EE597-4D4C-47AD-8BB7-3F3C43B8FB98}"/>
              </a:ext>
            </a:extLst>
          </p:cNvPr>
          <p:cNvSpPr txBox="1"/>
          <p:nvPr/>
        </p:nvSpPr>
        <p:spPr>
          <a:xfrm>
            <a:off x="901625" y="1912189"/>
            <a:ext cx="485291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해당하는 상자에 그림자 넣기</a:t>
            </a:r>
            <a:endParaRPr lang="en-US" altLang="ko-KR" dirty="0"/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box-shadow: [</a:t>
            </a:r>
            <a:r>
              <a:rPr lang="ko-KR" altLang="en-US" dirty="0"/>
              <a:t>오른쪽 그림자 크기</a:t>
            </a:r>
            <a:r>
              <a:rPr lang="en-US" altLang="ko-KR" dirty="0"/>
              <a:t>] [</a:t>
            </a:r>
            <a:r>
              <a:rPr lang="ko-KR" altLang="en-US" dirty="0"/>
              <a:t>아래쪽 그림자 크기</a:t>
            </a:r>
            <a:r>
              <a:rPr lang="en-US" altLang="ko-KR" dirty="0"/>
              <a:t>] [</a:t>
            </a:r>
            <a:r>
              <a:rPr lang="ko-KR" altLang="en-US" dirty="0"/>
              <a:t>번짐 정도</a:t>
            </a:r>
            <a:r>
              <a:rPr lang="en-US" altLang="ko-KR" dirty="0" smtClean="0"/>
              <a:t>];</a:t>
            </a:r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해당하는 글자에 그림자 넣기</a:t>
            </a:r>
            <a:endParaRPr lang="en-US" altLang="ko-KR" dirty="0"/>
          </a:p>
          <a:p>
            <a:pPr marL="47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text-shadow: [</a:t>
            </a:r>
            <a:r>
              <a:rPr lang="ko-KR" altLang="en-US" dirty="0"/>
              <a:t>오른쪽 그림자 크기</a:t>
            </a:r>
            <a:r>
              <a:rPr lang="en-US" altLang="ko-KR" dirty="0"/>
              <a:t>] [</a:t>
            </a:r>
            <a:r>
              <a:rPr lang="ko-KR" altLang="en-US" dirty="0"/>
              <a:t>아래쪽 그림자 크기</a:t>
            </a:r>
            <a:r>
              <a:rPr lang="en-US" altLang="ko-KR" dirty="0"/>
              <a:t>] [</a:t>
            </a:r>
            <a:r>
              <a:rPr lang="ko-KR" altLang="en-US" dirty="0"/>
              <a:t>번짐 정도</a:t>
            </a:r>
            <a:r>
              <a:rPr lang="en-US" altLang="ko-KR" dirty="0"/>
              <a:t>];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9A8C18E-88E5-41CE-97D2-98078074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1581150"/>
            <a:ext cx="5314950" cy="1028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CF41EF-85D6-48B6-86E3-B6C89B50E562}"/>
              </a:ext>
            </a:extLst>
          </p:cNvPr>
          <p:cNvSpPr txBox="1"/>
          <p:nvPr/>
        </p:nvSpPr>
        <p:spPr>
          <a:xfrm>
            <a:off x="6096000" y="3105150"/>
            <a:ext cx="29514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박스 속성</a:t>
            </a:r>
            <a:endParaRPr lang="en-US" altLang="ko-KR" sz="2200" b="1" dirty="0"/>
          </a:p>
          <a:p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테두리 굵기 </a:t>
            </a:r>
            <a:r>
              <a:rPr lang="en-US" altLang="ko-KR" dirty="0"/>
              <a:t>: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테두리 색상 </a:t>
            </a:r>
            <a:r>
              <a:rPr lang="en-US" altLang="ko-KR" dirty="0"/>
              <a:t>: </a:t>
            </a:r>
            <a:r>
              <a:rPr lang="en-US" altLang="ko-KR" dirty="0" err="1"/>
              <a:t>hotpink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틀 넓이 </a:t>
            </a:r>
            <a:r>
              <a:rPr lang="en-US" altLang="ko-KR" dirty="0"/>
              <a:t>: 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왼쪽 여백 </a:t>
            </a:r>
            <a:r>
              <a:rPr lang="en-US" altLang="ko-KR" dirty="0"/>
              <a:t>: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패딩 </a:t>
            </a:r>
            <a:r>
              <a:rPr lang="en-US" altLang="ko-KR" dirty="0"/>
              <a:t>: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정렬 </a:t>
            </a:r>
            <a:r>
              <a:rPr lang="en-US" altLang="ko-KR" dirty="0"/>
              <a:t>: </a:t>
            </a:r>
            <a:r>
              <a:rPr lang="ko-KR" altLang="en-US" dirty="0"/>
              <a:t>가운데 정렬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박스 그림자 오른쪽 </a:t>
            </a:r>
            <a:r>
              <a:rPr lang="en-US" altLang="ko-KR" dirty="0"/>
              <a:t>: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박스 그림자 왼쪽 </a:t>
            </a:r>
            <a:r>
              <a:rPr lang="en-US" altLang="ko-KR" dirty="0"/>
              <a:t>: 10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번짐 정도 </a:t>
            </a:r>
            <a:r>
              <a:rPr lang="en-US" altLang="ko-KR" dirty="0" smtClean="0"/>
              <a:t>: 20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그림자 색상 </a:t>
            </a:r>
            <a:r>
              <a:rPr lang="en-US" altLang="ko-KR" dirty="0" smtClean="0"/>
              <a:t>: 20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7219EE-1DD6-4F16-9193-8E1989B315DD}"/>
              </a:ext>
            </a:extLst>
          </p:cNvPr>
          <p:cNvSpPr txBox="1"/>
          <p:nvPr/>
        </p:nvSpPr>
        <p:spPr>
          <a:xfrm>
            <a:off x="9388909" y="3105150"/>
            <a:ext cx="238558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/>
              <a:t>글자 속성</a:t>
            </a:r>
            <a:endParaRPr lang="en-US" altLang="ko-KR" sz="2200" b="1" dirty="0"/>
          </a:p>
          <a:p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굵기 </a:t>
            </a:r>
            <a:r>
              <a:rPr lang="en-US" altLang="ko-KR" dirty="0"/>
              <a:t>: </a:t>
            </a:r>
            <a:r>
              <a:rPr lang="ko-KR" altLang="en-US" dirty="0"/>
              <a:t>두껍게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크기 </a:t>
            </a:r>
            <a:r>
              <a:rPr lang="en-US" altLang="ko-KR" dirty="0"/>
              <a:t>: 50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색상 </a:t>
            </a:r>
            <a:r>
              <a:rPr lang="en-US" altLang="ko-KR" dirty="0"/>
              <a:t>: </a:t>
            </a:r>
            <a:r>
              <a:rPr lang="ko-KR" altLang="en-US" dirty="0"/>
              <a:t>파랑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그림자 정도 </a:t>
            </a:r>
            <a:r>
              <a:rPr lang="en-US" altLang="ko-KR" dirty="0"/>
              <a:t>: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번짐 정도 </a:t>
            </a:r>
            <a:r>
              <a:rPr lang="en-US" altLang="ko-KR" dirty="0"/>
              <a:t>: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그림자 색상 </a:t>
            </a:r>
            <a:r>
              <a:rPr lang="en-US" altLang="ko-KR" dirty="0"/>
              <a:t>: pink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16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</p:spPr>
        <p:txBody>
          <a:bodyPr/>
          <a:lstStyle/>
          <a:p>
            <a:r>
              <a:rPr lang="ko-KR" altLang="en-US" dirty="0"/>
              <a:t>외곽선 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6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외곽선 설정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620785" y="1912189"/>
            <a:ext cx="485291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Outline : [</a:t>
            </a:r>
            <a:r>
              <a:rPr lang="ko-KR" altLang="en-US" dirty="0"/>
              <a:t>외곽선 굵기</a:t>
            </a:r>
            <a:r>
              <a:rPr lang="en-US" altLang="ko-KR" dirty="0"/>
              <a:t>] [</a:t>
            </a:r>
            <a:r>
              <a:rPr lang="ko-KR" altLang="en-US" dirty="0"/>
              <a:t>선 방식</a:t>
            </a:r>
            <a:r>
              <a:rPr lang="en-US" altLang="ko-KR" dirty="0"/>
              <a:t>] [</a:t>
            </a:r>
            <a:r>
              <a:rPr lang="ko-KR" altLang="en-US" dirty="0"/>
              <a:t>선 색상</a:t>
            </a:r>
            <a:r>
              <a:rPr lang="en-US" altLang="ko-KR" dirty="0"/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ex) outline : 10 dotted orange;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D72C3-23F1-407B-AAAA-D3BF57641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486" y="2347084"/>
            <a:ext cx="3454400" cy="3531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CBA644-2222-486B-9E01-C9B3AAE9CE6B}"/>
              </a:ext>
            </a:extLst>
          </p:cNvPr>
          <p:cNvSpPr txBox="1"/>
          <p:nvPr/>
        </p:nvSpPr>
        <p:spPr>
          <a:xfrm>
            <a:off x="4904163" y="3964006"/>
            <a:ext cx="238367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왼쪽 여백 </a:t>
            </a:r>
            <a:r>
              <a:rPr lang="en-US" altLang="ko-KR" dirty="0"/>
              <a:t>: 30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안쪽 여백 </a:t>
            </a:r>
            <a:r>
              <a:rPr lang="en-US" altLang="ko-KR" dirty="0"/>
              <a:t>: 10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외곽선 굵기 </a:t>
            </a:r>
            <a:r>
              <a:rPr lang="en-US" altLang="ko-KR" dirty="0"/>
              <a:t>: 10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외곽선 색상 </a:t>
            </a:r>
            <a:r>
              <a:rPr lang="en-US" altLang="ko-KR" dirty="0"/>
              <a:t>: blue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4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</p:spPr>
        <p:txBody>
          <a:bodyPr/>
          <a:lstStyle/>
          <a:p>
            <a:r>
              <a:rPr lang="ko-KR" altLang="en-US" dirty="0">
                <a:latin typeface="+mj-lt"/>
              </a:rPr>
              <a:t>투명도 속성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366" y="1461205"/>
            <a:ext cx="465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j-lt"/>
              </a:rPr>
              <a:t>투명도 설정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1CD0-C590-444A-AE96-BDA9B2FFE18E}"/>
              </a:ext>
            </a:extLst>
          </p:cNvPr>
          <p:cNvSpPr txBox="1"/>
          <p:nvPr/>
        </p:nvSpPr>
        <p:spPr>
          <a:xfrm>
            <a:off x="620785" y="1912189"/>
            <a:ext cx="5649386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Opacity : [</a:t>
            </a:r>
            <a:r>
              <a:rPr lang="ko-KR" altLang="en-US" dirty="0">
                <a:latin typeface="+mj-lt"/>
              </a:rPr>
              <a:t>얼마나 투명해 질건지</a:t>
            </a:r>
            <a:r>
              <a:rPr lang="en-US" altLang="ko-KR" dirty="0">
                <a:latin typeface="+mj-lt"/>
              </a:rPr>
              <a:t>];</a:t>
            </a:r>
          </a:p>
          <a:p>
            <a:pPr lvl="1" indent="-27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1</a:t>
            </a:r>
            <a:r>
              <a:rPr lang="ko-KR" altLang="en-US" dirty="0">
                <a:latin typeface="+mj-lt"/>
              </a:rPr>
              <a:t>을 작성하면 </a:t>
            </a:r>
            <a:r>
              <a:rPr lang="en-US" altLang="ko-KR" dirty="0">
                <a:latin typeface="+mj-lt"/>
              </a:rPr>
              <a:t>100%</a:t>
            </a:r>
            <a:r>
              <a:rPr lang="ko-KR" altLang="en-US" dirty="0">
                <a:latin typeface="+mj-lt"/>
              </a:rPr>
              <a:t>라고 생각하면 됩니다</a:t>
            </a:r>
            <a:r>
              <a:rPr lang="en-US" altLang="ko-KR" dirty="0">
                <a:latin typeface="+mj-lt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lt"/>
              </a:rPr>
              <a:t>    ex) opacity : 0.5;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6C62F-AA60-4000-9881-81AE70F3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52" y="3222171"/>
            <a:ext cx="9488090" cy="3399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C8C3D-A2D7-4B11-898E-EBD57EE6321B}"/>
              </a:ext>
            </a:extLst>
          </p:cNvPr>
          <p:cNvSpPr txBox="1"/>
          <p:nvPr/>
        </p:nvSpPr>
        <p:spPr>
          <a:xfrm>
            <a:off x="7344229" y="2762582"/>
            <a:ext cx="40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lt"/>
              </a:rPr>
              <a:t>실습해보자</a:t>
            </a:r>
            <a:r>
              <a:rPr lang="en-US" altLang="ko-KR" dirty="0">
                <a:latin typeface="+mj-lt"/>
              </a:rPr>
              <a:t>! </a:t>
            </a:r>
            <a:r>
              <a:rPr lang="ko-KR" altLang="en-US" dirty="0">
                <a:latin typeface="+mj-lt"/>
              </a:rPr>
              <a:t>투명도는 </a:t>
            </a:r>
            <a:r>
              <a:rPr lang="en-US" altLang="ko-KR" dirty="0">
                <a:latin typeface="+mj-lt"/>
              </a:rPr>
              <a:t>50%!</a:t>
            </a:r>
            <a:endParaRPr lang="ko-KR" alt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latin typeface="+mj-lt"/>
              </a:rPr>
              <a:t>07-3</a:t>
            </a:r>
            <a:endParaRPr lang="ko-KR" altLang="en-US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53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07-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315948"/>
            <a:ext cx="38848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수연, 재민 과제 &gt;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08" y="1343115"/>
            <a:ext cx="11186051" cy="468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126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2000" b="1" dirty="0" smtClean="0">
                <a:solidFill>
                  <a:schemeClr val="bg1"/>
                </a:solidFill>
              </a:rPr>
              <a:t>07-</a:t>
            </a:r>
            <a:r>
              <a:rPr lang="ko-KR" altLang="en-US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15948"/>
            <a:ext cx="51040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현찬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희재 과제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FC7EAD-24A4-4111-AEB7-32D735A8B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/>
          <a:stretch/>
        </p:blipFill>
        <p:spPr>
          <a:xfrm>
            <a:off x="404812" y="1140436"/>
            <a:ext cx="11382375" cy="506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87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0" y="315948"/>
            <a:ext cx="38848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수연, 재민 과제 &gt;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A86282-9E8B-4EB4-B834-C06658BA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85" y="1112157"/>
            <a:ext cx="9539546" cy="52432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80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/>
          <p:cNvSpPr/>
          <p:nvPr/>
        </p:nvSpPr>
        <p:spPr>
          <a:xfrm>
            <a:off x="1546940" y="238125"/>
            <a:ext cx="9091189" cy="667587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31328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복습 및 실습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315948"/>
            <a:ext cx="5104006" cy="553998"/>
          </a:xfrm>
          <a:prstGeom prst="rect">
            <a:avLst/>
          </a:prstGeom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 현직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현찬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원석</a:t>
            </a:r>
            <a:r>
              <a:rPr lang="en-US" altLang="ko-KR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, </a:t>
            </a:r>
            <a:r>
              <a:rPr lang="ko-KR" altLang="en-US" sz="3000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희재 과제 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C89130-9514-487E-936E-E1C0A02E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8" y="983535"/>
            <a:ext cx="10543248" cy="5781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785" y="343949"/>
            <a:ext cx="75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07-3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46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996592" y="1129440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Style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@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import"dynamic.css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&lt;/style&gt;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5427865" y="3374997"/>
            <a:ext cx="1329338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032019" y="1125615"/>
            <a:ext cx="4156457" cy="541734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Link </a:t>
            </a:r>
            <a:r>
              <a:rPr lang="en-US" altLang="ko-KR" sz="3600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rel</a:t>
            </a:r>
            <a:endParaRPr lang="en-US" altLang="ko-KR" sz="36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연결하기★</a:t>
            </a: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&lt;html&gt;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&lt;head&gt;&lt;title&gt;</a:t>
            </a:r>
            <a:r>
              <a:rPr lang="ko-KR" altLang="en-US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스타일 사용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&lt;/title&gt;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&lt;link 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rel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stylesheet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type="text/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css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	</a:t>
            </a:r>
            <a:r>
              <a:rPr lang="en-US" altLang="ko-KR" b="1" dirty="0" err="1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href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="dynamic.css"&gt;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&lt;/head&gt;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&lt;h3&gt;</a:t>
            </a:r>
            <a:r>
              <a:rPr lang="ko-KR" altLang="en-US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외부 스타일 시트 연결하기</a:t>
            </a:r>
            <a:r>
              <a:rPr lang="en-US" altLang="ko-KR" b="1" dirty="0">
                <a:solidFill>
                  <a:srgbClr val="FF0000"/>
                </a:solidFill>
                <a:latin typeface="나눔스퀘어라운드 ExtraBold"/>
                <a:ea typeface="나눔스퀘어라운드 ExtraBold"/>
              </a:rPr>
              <a:t>&lt;/h3&gt;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hr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&gt;&lt;</a:t>
            </a:r>
            <a:r>
              <a:rPr lang="en-US" altLang="ko-KR" b="1" dirty="0" err="1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br</a:t>
            </a: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&lt;b&gt;</a:t>
            </a:r>
            <a:r>
              <a:rPr lang="ko-KR" altLang="en-US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rgbClr val="00B050"/>
                </a:solidFill>
                <a:latin typeface="나눔스퀘어라운드 ExtraBold"/>
                <a:ea typeface="나눔스퀘어라운드 ExtraBold"/>
              </a:rPr>
              <a:t>&lt;/b&gt;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&lt;p&gt;</a:t>
            </a:r>
            <a:r>
              <a:rPr lang="ko-KR" altLang="en-US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열심히 노력하자</a:t>
            </a:r>
            <a:r>
              <a:rPr lang="en-US" altLang="ko-KR" b="1" dirty="0">
                <a:solidFill>
                  <a:srgbClr val="0000FF"/>
                </a:solidFill>
                <a:latin typeface="나눔스퀘어라운드 ExtraBold"/>
                <a:ea typeface="나눔스퀘어라운드 ExtraBold"/>
              </a:rPr>
              <a:t>!&lt;/p&gt;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&lt;h4&gt;</a:t>
            </a:r>
            <a:r>
              <a:rPr lang="ko-KR" altLang="en-US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우리들의 세상</a:t>
            </a:r>
            <a:r>
              <a:rPr lang="en-US" altLang="ko-KR" b="1" dirty="0">
                <a:solidFill>
                  <a:schemeClr val="accent2"/>
                </a:solidFill>
                <a:latin typeface="나눔스퀘어라운드 ExtraBold"/>
                <a:ea typeface="나눔스퀘어라운드 ExtraBold"/>
              </a:rPr>
              <a:t>&lt;/h4&gt;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&lt;/center&gt;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&lt;/body&gt;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&lt;/html&gt;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73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algn="l" defTabSz="80535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/>
            </a:pPr>
            <a:r>
              <a:rPr lang="ko-KR" altLang="en-US" sz="4000" i="0" u="none" kern="1200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외부 스타일 시트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0055" y="1029661"/>
            <a:ext cx="10926377" cy="540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000" b="1" dirty="0">
                <a:solidFill>
                  <a:srgbClr val="000000"/>
                </a:solidFill>
                <a:latin typeface="나눔스퀘어라운드 ExtraBold"/>
                <a:ea typeface="나눔스퀘어라운드 ExtraBold"/>
              </a:rPr>
              <a:t>★ 외부 스타일 시트 연결하기 ★</a:t>
            </a:r>
            <a:endParaRPr lang="en-US" altLang="ko-KR" sz="30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900" b="1" dirty="0">
              <a:solidFill>
                <a:srgbClr val="000000"/>
              </a:solidFill>
              <a:latin typeface="나눔스퀘어라운드 ExtraBold"/>
              <a:ea typeface="나눔스퀘어라운드 ExtraBold"/>
            </a:endParaRPr>
          </a:p>
          <a:p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3" y="1665254"/>
            <a:ext cx="10549139" cy="47739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1400" y="5347513"/>
            <a:ext cx="15382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C000"/>
                </a:solidFill>
              </a:rPr>
              <a:t>우리들의 세상</a:t>
            </a:r>
            <a:endParaRPr lang="ko-KR" alt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spao</a:t>
            </a:r>
            <a:r>
              <a:rPr lang="en-US" altLang="ko-KR" dirty="0"/>
              <a:t> </a:t>
            </a:r>
            <a:r>
              <a:rPr lang="ko-KR" altLang="en-US" dirty="0"/>
              <a:t>아니고 </a:t>
            </a:r>
            <a:r>
              <a:rPr lang="en-US" altLang="ko-KR" dirty="0"/>
              <a:t>span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A0F85D-0097-4833-849C-D5E762001151}"/>
              </a:ext>
            </a:extLst>
          </p:cNvPr>
          <p:cNvSpPr txBox="1"/>
          <p:nvPr/>
        </p:nvSpPr>
        <p:spPr>
          <a:xfrm>
            <a:off x="645952" y="1329702"/>
            <a:ext cx="391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span </a:t>
            </a:r>
            <a:r>
              <a:rPr lang="ko-KR" altLang="en-US" b="1" dirty="0"/>
              <a:t>속성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393BE40-E8C8-4095-A905-C3F8CB62AB2F}"/>
              </a:ext>
            </a:extLst>
          </p:cNvPr>
          <p:cNvSpPr/>
          <p:nvPr/>
        </p:nvSpPr>
        <p:spPr>
          <a:xfrm>
            <a:off x="645952" y="1767818"/>
            <a:ext cx="5123081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+mj-lt"/>
              </a:rPr>
              <a:t>일정 부분을 강조하고 색상을 바꿔 주기 위해서 주로 사용</a:t>
            </a:r>
            <a:endParaRPr lang="en-US" altLang="ko-KR" sz="1400" dirty="0">
              <a:solidFill>
                <a:srgbClr val="211D1E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1D1E"/>
                </a:solidFill>
                <a:latin typeface="+mj-lt"/>
              </a:rPr>
              <a:t>스타일에 대한 속성을 원하는 대로 지정하여 주로 사용</a:t>
            </a:r>
            <a:endParaRPr lang="en-US" altLang="ko-KR" sz="1400" dirty="0">
              <a:solidFill>
                <a:srgbClr val="211D1E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211D1E"/>
                </a:solidFill>
                <a:latin typeface="+mj-lt"/>
              </a:rPr>
              <a:t>       ex) span{</a:t>
            </a:r>
            <a:r>
              <a:rPr lang="en-US" altLang="ko-KR" sz="1400" dirty="0" err="1">
                <a:solidFill>
                  <a:srgbClr val="211D1E"/>
                </a:solidFill>
                <a:latin typeface="+mj-lt"/>
              </a:rPr>
              <a:t>color:red</a:t>
            </a:r>
            <a:r>
              <a:rPr lang="en-US" altLang="ko-KR" sz="1400" dirty="0">
                <a:solidFill>
                  <a:srgbClr val="211D1E"/>
                </a:solidFill>
                <a:latin typeface="+mj-lt"/>
              </a:rPr>
              <a:t>;}</a:t>
            </a:r>
            <a:endParaRPr lang="en-US" altLang="ko-KR" sz="1100" dirty="0">
              <a:solidFill>
                <a:srgbClr val="211D1E"/>
              </a:solidFill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27BFC8-61AB-4CCA-AB78-27EF57E3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11" y="3176467"/>
            <a:ext cx="10331777" cy="967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D0995F-EA41-4D06-B0F8-42A9BFCD1DBF}"/>
              </a:ext>
            </a:extLst>
          </p:cNvPr>
          <p:cNvSpPr txBox="1"/>
          <p:nvPr/>
        </p:nvSpPr>
        <p:spPr>
          <a:xfrm>
            <a:off x="2353777" y="5084537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안녕하세요 저는 멘토링을 하고 있는 홍 길 동 이라고 합니다</a:t>
            </a:r>
            <a:endParaRPr lang="en-US" altLang="ko-KR" dirty="0"/>
          </a:p>
          <a:p>
            <a:r>
              <a:rPr lang="ko-KR" altLang="en-US" dirty="0"/>
              <a:t>로 실습해봅시다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3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문제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93148-CF93-4D60-9D53-77E09523F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17"/>
          <a:stretch/>
        </p:blipFill>
        <p:spPr>
          <a:xfrm>
            <a:off x="645952" y="1181220"/>
            <a:ext cx="10584023" cy="513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8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71728"/>
            <a:ext cx="1345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dirty="0" smtClean="0">
                <a:latin typeface="Cooper Black" panose="0208090404030B020404" pitchFamily="18" charset="0"/>
              </a:rPr>
              <a:t>F o n t</a:t>
            </a:r>
            <a:endParaRPr lang="ko-KR" altLang="en-US" sz="2500" b="1" i="1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28" y="1727987"/>
            <a:ext cx="108098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text-transform</a:t>
            </a:r>
            <a:r>
              <a:rPr lang="ko-KR" altLang="en-US" sz="2200" b="1" dirty="0" smtClean="0"/>
              <a:t> 속성 </a:t>
            </a:r>
            <a:r>
              <a:rPr lang="en-US" altLang="ko-KR" sz="2200" b="1" dirty="0" smtClean="0"/>
              <a:t>: </a:t>
            </a:r>
            <a:r>
              <a:rPr lang="ko-KR" altLang="en-US" sz="2200" b="1" dirty="0" smtClean="0"/>
              <a:t>대문자 혹은 소문자로 변경하는 속성</a:t>
            </a:r>
            <a:endParaRPr lang="en-US" altLang="ko-KR" sz="2200" b="1" dirty="0" smtClean="0"/>
          </a:p>
          <a:p>
            <a:r>
              <a:rPr lang="ko-KR" altLang="en-US" b="1" dirty="0"/>
              <a:t> </a:t>
            </a:r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none </a:t>
            </a:r>
            <a:r>
              <a:rPr lang="en-US" altLang="ko-KR" dirty="0"/>
              <a:t>: </a:t>
            </a:r>
            <a:r>
              <a:rPr lang="ko-KR" altLang="en-US" dirty="0"/>
              <a:t>입력된 그대로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capitalize : </a:t>
            </a:r>
            <a:r>
              <a:rPr lang="ko-KR" altLang="en-US" dirty="0"/>
              <a:t>단어의 첫번째 글자를 대문자로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Uppercase </a:t>
            </a:r>
            <a:r>
              <a:rPr lang="en-US" altLang="ko-KR" dirty="0"/>
              <a:t>: </a:t>
            </a:r>
            <a:r>
              <a:rPr lang="ko-KR" altLang="en-US" dirty="0"/>
              <a:t>모든 글자를 대문자로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Lowercase </a:t>
            </a:r>
            <a:r>
              <a:rPr lang="en-US" altLang="ko-KR" dirty="0"/>
              <a:t>: </a:t>
            </a:r>
            <a:r>
              <a:rPr lang="ko-KR" altLang="en-US" dirty="0"/>
              <a:t>모든 글자를 소문자로 </a:t>
            </a:r>
            <a:r>
              <a:rPr lang="ko-KR" altLang="en-US" dirty="0" smtClean="0"/>
              <a:t>바꿈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Initial </a:t>
            </a:r>
            <a:r>
              <a:rPr lang="en-US" altLang="ko-KR" dirty="0"/>
              <a:t>: </a:t>
            </a:r>
            <a:r>
              <a:rPr lang="ko-KR" altLang="en-US" dirty="0"/>
              <a:t>기본값으로 </a:t>
            </a:r>
            <a:r>
              <a:rPr lang="ko-KR" altLang="en-US" dirty="0" smtClean="0"/>
              <a:t>설정함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inherit : </a:t>
            </a:r>
            <a:r>
              <a:rPr lang="ko-KR" altLang="en-US" dirty="0"/>
              <a:t>부모 요소의 속성값을 </a:t>
            </a:r>
            <a:r>
              <a:rPr lang="ko-KR" altLang="en-US" dirty="0" smtClean="0"/>
              <a:t>상속받음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71728"/>
            <a:ext cx="1345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dirty="0" smtClean="0">
                <a:latin typeface="Cooper Black" panose="0208090404030B020404" pitchFamily="18" charset="0"/>
              </a:rPr>
              <a:t>F o n t</a:t>
            </a:r>
            <a:endParaRPr lang="ko-KR" altLang="en-US" sz="2500" b="1" i="1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28" y="1727987"/>
            <a:ext cx="108098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letter-spacing:</a:t>
            </a:r>
            <a:r>
              <a:rPr lang="ko-KR" altLang="en-US" sz="2200" b="1" dirty="0" smtClean="0"/>
              <a:t>숫자</a:t>
            </a:r>
            <a:r>
              <a:rPr lang="en-US" altLang="ko-KR" sz="2200" b="1" dirty="0" err="1" smtClean="0"/>
              <a:t>px</a:t>
            </a:r>
            <a:r>
              <a:rPr lang="en-US" altLang="ko-KR" sz="2200" b="1" dirty="0" smtClean="0"/>
              <a:t>; , word-spacing:</a:t>
            </a:r>
            <a:r>
              <a:rPr lang="ko-KR" altLang="en-US" sz="2200" b="1" dirty="0" smtClean="0"/>
              <a:t>숫자</a:t>
            </a:r>
            <a:r>
              <a:rPr lang="en-US" altLang="ko-KR" sz="2200" b="1" dirty="0" err="1" smtClean="0"/>
              <a:t>px</a:t>
            </a:r>
            <a:r>
              <a:rPr lang="en-US" altLang="ko-KR" sz="2200" b="1" dirty="0" smtClean="0"/>
              <a:t>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사이의 간격은 </a:t>
            </a:r>
            <a:r>
              <a:rPr lang="en-US" altLang="ko-KR" dirty="0"/>
              <a:t>letter-spacing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단어 사이의 간격은 </a:t>
            </a:r>
            <a:r>
              <a:rPr lang="en-US" altLang="ko-KR" dirty="0"/>
              <a:t>word-spacing</a:t>
            </a:r>
            <a:r>
              <a:rPr lang="ko-KR" altLang="en-US" dirty="0"/>
              <a:t>으로 </a:t>
            </a:r>
            <a:r>
              <a:rPr lang="ko-KR" altLang="en-US" dirty="0" smtClean="0"/>
              <a:t>정함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값이 커지면 간격이 </a:t>
            </a:r>
            <a:r>
              <a:rPr lang="ko-KR" altLang="en-US" dirty="0" smtClean="0"/>
              <a:t>커짐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값에 </a:t>
            </a:r>
            <a:r>
              <a:rPr lang="ko-KR" altLang="en-US" dirty="0"/>
              <a:t>음수도 넣을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음수를 값으로 하는 경우 글자가 겹칠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글자 사이의 간격을 변화시키면 단어 사이의 간격도 </a:t>
            </a:r>
            <a:r>
              <a:rPr lang="ko-KR" altLang="en-US" dirty="0" smtClean="0"/>
              <a:t>변함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단어 </a:t>
            </a:r>
            <a:r>
              <a:rPr lang="ko-KR" altLang="en-US" dirty="0"/>
              <a:t>사이의 간격을 변화시켜도 글자 사이의 간격은 변하지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Microsoft Edge</a:t>
            </a:r>
            <a:r>
              <a:rPr lang="ko-KR" altLang="en-US" dirty="0"/>
              <a:t>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Internet Explorer</a:t>
            </a:r>
            <a:r>
              <a:rPr lang="ko-KR" altLang="en-US" dirty="0" smtClean="0"/>
              <a:t>에서는 </a:t>
            </a:r>
            <a:r>
              <a:rPr lang="ko-KR" altLang="en-US" dirty="0"/>
              <a:t>단어 사이의 간격을 음수로 정해도 </a:t>
            </a:r>
            <a:endParaRPr lang="en-US" altLang="ko-KR" dirty="0" smtClean="0"/>
          </a:p>
          <a:p>
            <a:pPr marL="74250"/>
            <a:r>
              <a:rPr lang="en-US" altLang="ko-KR" dirty="0" smtClean="0"/>
              <a:t>   </a:t>
            </a:r>
            <a:r>
              <a:rPr lang="ko-KR" altLang="en-US" dirty="0" smtClean="0"/>
              <a:t>글자가 </a:t>
            </a:r>
            <a:r>
              <a:rPr lang="ko-KR" altLang="en-US" dirty="0"/>
              <a:t>겹치지 않을 정도로만 간격이 </a:t>
            </a:r>
            <a:r>
              <a:rPr lang="ko-KR" altLang="en-US" dirty="0" smtClean="0"/>
              <a:t>줄어듦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3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Font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952" y="343759"/>
            <a:ext cx="77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07-2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71728"/>
            <a:ext cx="1345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1" dirty="0" smtClean="0">
                <a:latin typeface="Cooper Black" panose="0208090404030B020404" pitchFamily="18" charset="0"/>
              </a:rPr>
              <a:t>F o n t</a:t>
            </a:r>
            <a:endParaRPr lang="ko-KR" altLang="en-US" sz="2500" b="1" i="1" dirty="0">
              <a:latin typeface="Cooper Black" panose="0208090404030B0204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1727" y="1727987"/>
            <a:ext cx="483335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err="1" smtClean="0"/>
              <a:t>text-align:center</a:t>
            </a:r>
            <a:r>
              <a:rPr lang="en-US" altLang="ko-KR" sz="2200" b="1" dirty="0" smtClean="0"/>
              <a:t>, left, right, justify;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글자를 정렬하는 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Center :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Left : </a:t>
            </a:r>
            <a:r>
              <a:rPr lang="ko-KR" altLang="en-US" dirty="0" smtClean="0"/>
              <a:t>왼쪽 정렬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Right : </a:t>
            </a:r>
            <a:r>
              <a:rPr lang="ko-KR" altLang="en-US" dirty="0" smtClean="0"/>
              <a:t>오른쪽 정렬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Justify : </a:t>
            </a:r>
            <a:r>
              <a:rPr lang="ko-KR" altLang="en-US" dirty="0" smtClean="0"/>
              <a:t>양쪽 정렬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0303" y="1727987"/>
            <a:ext cx="596158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/>
              <a:t>line-height:</a:t>
            </a:r>
            <a:r>
              <a:rPr lang="ko-KR" altLang="en-US" sz="2200" b="1" dirty="0" smtClean="0"/>
              <a:t>숫자</a:t>
            </a:r>
            <a:r>
              <a:rPr lang="en-US" altLang="ko-KR" sz="2200" b="1" dirty="0" smtClean="0"/>
              <a:t>;</a:t>
            </a:r>
          </a:p>
          <a:p>
            <a:endParaRPr lang="en-US" altLang="ko-KR" b="1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줄 높이를 지정하는 속성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normal : </a:t>
            </a:r>
            <a:r>
              <a:rPr lang="ko-KR" altLang="en-US" dirty="0"/>
              <a:t>웹브라우저에서 정한 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(1.2)</a:t>
            </a: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length </a:t>
            </a:r>
            <a:r>
              <a:rPr lang="en-US" altLang="ko-KR" dirty="0"/>
              <a:t>: </a:t>
            </a:r>
            <a:r>
              <a:rPr lang="ko-KR" altLang="en-US" dirty="0"/>
              <a:t>길이로 줄 높이를 </a:t>
            </a:r>
            <a:r>
              <a:rPr lang="ko-KR" altLang="en-US" dirty="0" smtClean="0"/>
              <a:t>정함</a:t>
            </a:r>
            <a:endParaRPr lang="en-US" altLang="ko-KR" dirty="0" smtClean="0"/>
          </a:p>
          <a:p>
            <a:pPr marL="36000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percentage </a:t>
            </a:r>
            <a:r>
              <a:rPr lang="en-US" altLang="ko-KR" dirty="0"/>
              <a:t>: </a:t>
            </a:r>
            <a:r>
              <a:rPr lang="ko-KR" altLang="en-US" dirty="0"/>
              <a:t>글자 크기의 몇 </a:t>
            </a:r>
            <a:r>
              <a:rPr lang="en-US" altLang="ko-KR" dirty="0"/>
              <a:t>%</a:t>
            </a:r>
            <a:r>
              <a:rPr lang="ko-KR" altLang="en-US" dirty="0"/>
              <a:t>로 줄 </a:t>
            </a:r>
            <a:r>
              <a:rPr lang="ko-KR" altLang="en-US" dirty="0" smtClean="0"/>
              <a:t>높이로 정함</a:t>
            </a:r>
            <a:endParaRPr lang="en-US" altLang="ko-KR" dirty="0" smtClean="0"/>
          </a:p>
          <a:p>
            <a:pPr marL="74250"/>
            <a:r>
              <a:rPr lang="ko-KR" altLang="en-US" dirty="0" smtClean="0"/>
              <a:t> </a:t>
            </a:r>
            <a:endParaRPr lang="en-US" altLang="ko-KR" dirty="0"/>
          </a:p>
          <a:p>
            <a:pPr marL="36000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initial </a:t>
            </a:r>
            <a:r>
              <a:rPr lang="en-US" altLang="ko-KR" dirty="0"/>
              <a:t>: </a:t>
            </a:r>
            <a:r>
              <a:rPr lang="ko-KR" altLang="en-US" dirty="0"/>
              <a:t>기본값으로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39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1711</TotalTime>
  <Words>1267</Words>
  <Application>Microsoft Office PowerPoint</Application>
  <PresentationFormat>와이드스크린</PresentationFormat>
  <Paragraphs>341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Wingdings</vt:lpstr>
      <vt:lpstr>Cooper Black</vt:lpstr>
      <vt:lpstr>나눔스퀘어라운드 ExtraBold</vt:lpstr>
      <vt:lpstr>맑은 고딕</vt:lpstr>
      <vt:lpstr>Office 테마</vt:lpstr>
      <vt:lpstr>7주차 멘토링(HTML)</vt:lpstr>
      <vt:lpstr>텍스트 관련 스타일</vt:lpstr>
      <vt:lpstr>외부 스타일 시트</vt:lpstr>
      <vt:lpstr>외부 스타일 시트</vt:lpstr>
      <vt:lpstr>spao 아니고 span</vt:lpstr>
      <vt:lpstr>복습 문제</vt:lpstr>
      <vt:lpstr>Font 속성</vt:lpstr>
      <vt:lpstr>Font 속성</vt:lpstr>
      <vt:lpstr>Font 속성</vt:lpstr>
      <vt:lpstr>Font 속성</vt:lpstr>
      <vt:lpstr>Font 속성</vt:lpstr>
      <vt:lpstr>F o n t   P r a c t I c e </vt:lpstr>
      <vt:lpstr>F o n t   P r a c t I c e </vt:lpstr>
      <vt:lpstr>e t c  P r a c t I c e </vt:lpstr>
      <vt:lpstr>e t c  P r a c t I c e </vt:lpstr>
      <vt:lpstr>e t c  P r a c t I c e </vt:lpstr>
      <vt:lpstr>스크롤 바 색깔 바꾸기</vt:lpstr>
      <vt:lpstr>스크롤 바 색깔 바꾸기</vt:lpstr>
      <vt:lpstr>테두리 속성</vt:lpstr>
      <vt:lpstr>테두리 곡선 처리</vt:lpstr>
      <vt:lpstr>테두리에 이미지 넣기</vt:lpstr>
      <vt:lpstr>여백 속성</vt:lpstr>
      <vt:lpstr>PowerPoint 프레젠테이션</vt:lpstr>
      <vt:lpstr>외곽선 속성</vt:lpstr>
      <vt:lpstr>투명도 속성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Windows 사용자</cp:lastModifiedBy>
  <cp:revision>98</cp:revision>
  <dcterms:created xsi:type="dcterms:W3CDTF">2016-12-12T01:35:59Z</dcterms:created>
  <dcterms:modified xsi:type="dcterms:W3CDTF">2019-06-21T03:06:01Z</dcterms:modified>
</cp:coreProperties>
</file>