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9" r:id="rId2"/>
    <p:sldId id="332" r:id="rId3"/>
    <p:sldId id="353" r:id="rId4"/>
    <p:sldId id="351" r:id="rId5"/>
    <p:sldId id="352" r:id="rId6"/>
    <p:sldId id="354" r:id="rId7"/>
    <p:sldId id="355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29" r:id="rId18"/>
  </p:sldIdLst>
  <p:sldSz cx="12192000" cy="6858000"/>
  <p:notesSz cx="6858000" cy="9144000"/>
  <p:embeddedFontLst>
    <p:embeddedFont>
      <p:font typeface="Cooper Black" panose="0208090404030B020404" pitchFamily="18" charset="0"/>
      <p:regular r:id="rId19"/>
    </p:embeddedFont>
    <p:embeddedFont>
      <p:font typeface="나눔스퀘어라운드 ExtraBold" panose="020B0600000101010101" pitchFamily="50" charset="-127"/>
      <p:bold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061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3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77546" y="2072558"/>
            <a:ext cx="2073786" cy="384166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perspectiveHeroicExtremeLeftFacing"/>
            <a:lightRig rig="threePt" dir="t"/>
          </a:scene3d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17538"/>
            <a:ext cx="7410450" cy="839787"/>
          </a:xfrm>
        </p:spPr>
        <p:txBody>
          <a:bodyPr anchor="b">
            <a:normAutofit/>
          </a:bodyPr>
          <a:lstStyle>
            <a:lvl1pPr algn="ctr">
              <a:defRPr sz="48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650932" y="5731661"/>
            <a:ext cx="2743200" cy="365125"/>
          </a:xfrm>
        </p:spPr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99247" y="3479688"/>
            <a:ext cx="2829984" cy="230684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4500000">
              <a:rot lat="0" lon="1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03595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7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7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940" y="153307"/>
            <a:ext cx="9091189" cy="66758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53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77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79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0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4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70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04709" y="236469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순서도: 지연 9"/>
          <p:cNvSpPr/>
          <p:nvPr userDrawn="1"/>
        </p:nvSpPr>
        <p:spPr>
          <a:xfrm>
            <a:off x="614538" y="212449"/>
            <a:ext cx="757061" cy="667587"/>
          </a:xfrm>
          <a:prstGeom prst="flowChartDelay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472439" y="212449"/>
            <a:ext cx="142099" cy="66758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481203" y="6118888"/>
            <a:ext cx="462857" cy="60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1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203.241.228.120/asptest/asp-test1.asp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203.241.228.120/asptest/asp-test1.asp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341120" y="602599"/>
            <a:ext cx="9144000" cy="1033696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9</a:t>
            </a:r>
            <a:r>
              <a:rPr lang="ko-KR" altLang="en-US" dirty="0" smtClean="0"/>
              <a:t>주차 </a:t>
            </a:r>
            <a:r>
              <a:rPr lang="ko-KR" altLang="en-US" dirty="0"/>
              <a:t>멘토링(</a:t>
            </a:r>
            <a:r>
              <a:rPr lang="en-US" altLang="ko-KR" dirty="0"/>
              <a:t>HTML</a:t>
            </a:r>
            <a:r>
              <a:rPr lang="ko-KR" altLang="en-US" dirty="0"/>
              <a:t>)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341120" y="2961530"/>
            <a:ext cx="4886425" cy="663584"/>
            <a:chOff x="742951" y="1771650"/>
            <a:chExt cx="4010024" cy="486000"/>
          </a:xfrm>
        </p:grpSpPr>
        <p:sp>
          <p:nvSpPr>
            <p:cNvPr id="7" name="직사각형 6"/>
            <p:cNvSpPr/>
            <p:nvPr/>
          </p:nvSpPr>
          <p:spPr>
            <a:xfrm>
              <a:off x="1438276" y="1771650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42951" y="1771650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 dirty="0" smtClean="0"/>
                <a:t>09-1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86160" y="1811888"/>
              <a:ext cx="3052764" cy="349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2500" i="1" dirty="0" smtClean="0">
                  <a:latin typeface="Cooper Black" panose="0208090404030B020404" pitchFamily="18" charset="0"/>
                  <a:ea typeface="나눔스퀘어라운드 ExtraBold"/>
                </a:rPr>
                <a:t>C G I  </a:t>
              </a:r>
              <a:r>
                <a:rPr lang="ko-KR" altLang="en-US" sz="2500" i="1" dirty="0" smtClean="0">
                  <a:latin typeface="Cooper Black" panose="0208090404030B020404" pitchFamily="18" charset="0"/>
                  <a:ea typeface="나눔스퀘어라운드 ExtraBold"/>
                </a:rPr>
                <a:t>개 </a:t>
              </a:r>
              <a:r>
                <a:rPr lang="ko-KR" altLang="en-US" sz="2500" i="1" dirty="0" err="1" smtClean="0">
                  <a:latin typeface="Cooper Black" panose="0208090404030B020404" pitchFamily="18" charset="0"/>
                  <a:ea typeface="나눔스퀘어라운드 ExtraBold"/>
                </a:rPr>
                <a:t>념</a:t>
              </a:r>
              <a:r>
                <a:rPr lang="ko-KR" altLang="en-US" sz="2500" i="1" dirty="0" smtClean="0">
                  <a:latin typeface="Cooper Black" panose="0208090404030B020404" pitchFamily="18" charset="0"/>
                  <a:ea typeface="나눔스퀘어라운드 ExtraBold"/>
                </a:rPr>
                <a:t>  및  실 습</a:t>
              </a:r>
              <a:endParaRPr lang="ko-KR" altLang="en-US" sz="2500" i="1" dirty="0">
                <a:latin typeface="Cooper Black" panose="0208090404030B020404" pitchFamily="18" charset="0"/>
                <a:ea typeface="나눔스퀘어라운드 ExtraBold"/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1419226" y="2238375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/>
        </p:nvGrpSpPr>
        <p:grpSpPr>
          <a:xfrm>
            <a:off x="1341120" y="4313083"/>
            <a:ext cx="5033671" cy="663585"/>
            <a:chOff x="742951" y="3671085"/>
            <a:chExt cx="4068673" cy="486001"/>
          </a:xfrm>
        </p:grpSpPr>
        <p:sp>
          <p:nvSpPr>
            <p:cNvPr id="17" name="직사각형 16"/>
            <p:cNvSpPr/>
            <p:nvPr/>
          </p:nvSpPr>
          <p:spPr>
            <a:xfrm>
              <a:off x="1438276" y="3671086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42951" y="3671085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 dirty="0" smtClean="0"/>
                <a:t>09-2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68355" y="3711325"/>
              <a:ext cx="3343269" cy="4057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3000" i="1" dirty="0" smtClean="0">
                  <a:latin typeface="Cooper Black" panose="0208090404030B020404" pitchFamily="18" charset="0"/>
                  <a:ea typeface="나눔스퀘어라운드 ExtraBold"/>
                </a:rPr>
                <a:t>Review</a:t>
              </a:r>
              <a:r>
                <a:rPr lang="ko-KR" altLang="en-US" sz="3000" i="1" dirty="0">
                  <a:latin typeface="Cooper Black" panose="0208090404030B020404" pitchFamily="18" charset="0"/>
                  <a:ea typeface="나눔스퀘어라운드 ExtraBold"/>
                </a:rPr>
                <a:t> </a:t>
              </a:r>
              <a:r>
                <a:rPr lang="en-US" altLang="ko-KR" sz="3000" i="1" dirty="0" smtClean="0">
                  <a:latin typeface="Cooper Black" panose="0208090404030B020404" pitchFamily="18" charset="0"/>
                  <a:ea typeface="나눔스퀘어라운드 ExtraBold"/>
                </a:rPr>
                <a:t>and Practice</a:t>
              </a:r>
              <a:endParaRPr lang="ko-KR" altLang="en-US" sz="3000" i="1" dirty="0">
                <a:latin typeface="Cooper Black" panose="0208090404030B020404" pitchFamily="18" charset="0"/>
                <a:ea typeface="나눔스퀘어라운드 ExtraBold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419226" y="4137811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29967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CGI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5952" y="343759"/>
            <a:ext cx="77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09-1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1238" y="1247815"/>
            <a:ext cx="6593472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 smtClean="0"/>
              <a:t>&lt;</a:t>
            </a:r>
            <a:r>
              <a:rPr lang="en-US" altLang="ko-KR" sz="3000" b="1" dirty="0" err="1" smtClean="0"/>
              <a:t>textarea</a:t>
            </a:r>
            <a:r>
              <a:rPr lang="en-US" altLang="ko-KR" sz="3000" b="1" dirty="0" smtClean="0"/>
              <a:t>&gt; </a:t>
            </a:r>
            <a:r>
              <a:rPr lang="ko-KR" altLang="en-US" sz="3000" b="1" dirty="0" smtClean="0"/>
              <a:t>태그</a:t>
            </a:r>
            <a:endParaRPr lang="en-US" altLang="ko-KR" sz="3000" b="1" dirty="0" smtClean="0"/>
          </a:p>
          <a:p>
            <a:endParaRPr lang="en-US" altLang="ko-KR" sz="1500" b="1" dirty="0" smtClean="0"/>
          </a:p>
          <a:p>
            <a:r>
              <a:rPr lang="en-US" altLang="ko-KR" dirty="0" smtClean="0"/>
              <a:t>▷ </a:t>
            </a:r>
            <a:r>
              <a:rPr lang="ko-KR" altLang="en-US" dirty="0" smtClean="0"/>
              <a:t>텍스트 영역이며 여러 줄의 텍스트를 입력 가능하게 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▷ </a:t>
            </a:r>
            <a:r>
              <a:rPr lang="ko-KR" altLang="en-US" dirty="0" smtClean="0"/>
              <a:t>게시판의 게시물 입력 창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회원 가입 양식의 약관 등에 사용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1238" y="3480833"/>
            <a:ext cx="6534161" cy="2200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 smtClean="0"/>
              <a:t>&lt;</a:t>
            </a:r>
            <a:r>
              <a:rPr lang="en-US" altLang="ko-KR" sz="3000" b="1" dirty="0" err="1" smtClean="0"/>
              <a:t>textarea</a:t>
            </a:r>
            <a:r>
              <a:rPr lang="en-US" altLang="ko-KR" sz="3000" b="1" dirty="0" smtClean="0"/>
              <a:t>&gt; </a:t>
            </a:r>
            <a:r>
              <a:rPr lang="ko-KR" altLang="en-US" sz="3000" b="1" dirty="0" smtClean="0"/>
              <a:t>태그의 속성</a:t>
            </a:r>
            <a:endParaRPr lang="en-US" altLang="ko-KR" sz="3000" b="1" dirty="0" smtClean="0"/>
          </a:p>
          <a:p>
            <a:endParaRPr lang="en-US" altLang="ko-KR" sz="1500" b="1" dirty="0" smtClean="0"/>
          </a:p>
          <a:p>
            <a:r>
              <a:rPr lang="en-US" altLang="ko-KR" dirty="0" smtClean="0"/>
              <a:t>▷ name : </a:t>
            </a:r>
            <a:r>
              <a:rPr lang="ko-KR" altLang="en-US" dirty="0" smtClean="0"/>
              <a:t>다른 폼과 구분하기 위해 텍스트 영역의 이름 지정</a:t>
            </a:r>
            <a:endParaRPr lang="en-US" altLang="ko-KR" dirty="0" smtClean="0"/>
          </a:p>
          <a:p>
            <a:endParaRPr lang="en-US" altLang="ko-KR" sz="1000" dirty="0" smtClean="0"/>
          </a:p>
          <a:p>
            <a:r>
              <a:rPr lang="en-US" altLang="ko-KR" dirty="0" smtClean="0"/>
              <a:t>▷ cols : </a:t>
            </a:r>
            <a:r>
              <a:rPr lang="ko-KR" altLang="en-US" dirty="0" smtClean="0"/>
              <a:t>텍스트 영역의 가로 너비를 문자 단위로 지정</a:t>
            </a:r>
            <a:endParaRPr lang="en-US" altLang="ko-KR" dirty="0" smtClean="0"/>
          </a:p>
          <a:p>
            <a:endParaRPr lang="en-US" altLang="ko-KR" sz="1000" dirty="0" smtClean="0"/>
          </a:p>
          <a:p>
            <a:r>
              <a:rPr lang="en-US" altLang="ko-KR" dirty="0" smtClean="0"/>
              <a:t>▷ rows : </a:t>
            </a:r>
            <a:r>
              <a:rPr lang="ko-KR" altLang="en-US" dirty="0" smtClean="0"/>
              <a:t>텍스트 영역의 세로 길이를 줄 단위로 지정</a:t>
            </a:r>
            <a:endParaRPr lang="en-US" altLang="ko-KR" dirty="0" smtClean="0"/>
          </a:p>
          <a:p>
            <a:r>
              <a:rPr lang="en-US" altLang="ko-KR" dirty="0" smtClean="0"/>
              <a:t>    (</a:t>
            </a:r>
            <a:r>
              <a:rPr lang="ko-KR" altLang="en-US" dirty="0" smtClean="0"/>
              <a:t>지정한 숫자보다 줄 개수가 많아지면 스크롤 막대가 생김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r="8426" b="4013"/>
          <a:stretch/>
        </p:blipFill>
        <p:spPr>
          <a:xfrm>
            <a:off x="8350913" y="829929"/>
            <a:ext cx="2110504" cy="245159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0913" y="3654255"/>
            <a:ext cx="2110504" cy="2446839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7055399" y="5340613"/>
            <a:ext cx="1057823" cy="278791"/>
          </a:xfrm>
          <a:prstGeom prst="rightArrow">
            <a:avLst>
              <a:gd name="adj1" fmla="val 50000"/>
              <a:gd name="adj2" fmla="val 97707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38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CGI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5952" y="343759"/>
            <a:ext cx="77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09-1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1238" y="1247815"/>
            <a:ext cx="6726393" cy="14619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&lt;select&gt;, &lt;</a:t>
            </a:r>
            <a:r>
              <a:rPr lang="en-US" altLang="ko-KR" sz="2800" b="1" dirty="0"/>
              <a:t>option&gt;, &lt;</a:t>
            </a:r>
            <a:r>
              <a:rPr lang="en-US" altLang="ko-KR" sz="2800" b="1" dirty="0" err="1" smtClean="0"/>
              <a:t>optgroup</a:t>
            </a:r>
            <a:r>
              <a:rPr lang="en-US" altLang="ko-KR" sz="2800" b="1" dirty="0" smtClean="0"/>
              <a:t>&gt; </a:t>
            </a:r>
            <a:r>
              <a:rPr lang="ko-KR" altLang="en-US" sz="2800" b="1" dirty="0" smtClean="0"/>
              <a:t>태그</a:t>
            </a:r>
            <a:endParaRPr lang="en-US" altLang="ko-KR" sz="2800" b="1" dirty="0" smtClean="0"/>
          </a:p>
          <a:p>
            <a:endParaRPr lang="en-US" altLang="ko-KR" sz="1500" b="1" dirty="0" smtClean="0"/>
          </a:p>
          <a:p>
            <a:r>
              <a:rPr lang="en-US" altLang="ko-KR" dirty="0" smtClean="0"/>
              <a:t>▷ </a:t>
            </a:r>
            <a:r>
              <a:rPr lang="ko-KR" altLang="en-US" dirty="0" smtClean="0"/>
              <a:t>항목을 선택할 수 있는 태그</a:t>
            </a:r>
            <a:endParaRPr lang="en-US" altLang="ko-KR" dirty="0" smtClean="0"/>
          </a:p>
          <a:p>
            <a:endParaRPr lang="en-US" altLang="ko-KR" sz="1000" dirty="0" smtClean="0"/>
          </a:p>
          <a:p>
            <a:r>
              <a:rPr lang="en-US" altLang="ko-KR" dirty="0" smtClean="0"/>
              <a:t>▷ </a:t>
            </a:r>
            <a:r>
              <a:rPr lang="ko-KR" altLang="en-US" dirty="0" smtClean="0"/>
              <a:t>공간을 최소로 사용하면서 여러 옵션 표시 가능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21238" y="3480833"/>
            <a:ext cx="7930248" cy="2600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&lt;select&gt;, </a:t>
            </a:r>
            <a:r>
              <a:rPr lang="en-US" altLang="ko-KR" sz="2800" b="1" dirty="0"/>
              <a:t>&lt;option</a:t>
            </a:r>
            <a:r>
              <a:rPr lang="en-US" altLang="ko-KR" sz="2800" b="1" dirty="0" smtClean="0"/>
              <a:t>&gt;, </a:t>
            </a:r>
            <a:r>
              <a:rPr lang="en-US" altLang="ko-KR" sz="2800" b="1" dirty="0"/>
              <a:t>&lt;</a:t>
            </a:r>
            <a:r>
              <a:rPr lang="en-US" altLang="ko-KR" sz="2800" b="1" dirty="0" err="1"/>
              <a:t>optgroup</a:t>
            </a:r>
            <a:r>
              <a:rPr lang="en-US" altLang="ko-KR" sz="2800" b="1" dirty="0"/>
              <a:t>&gt;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태그의 속성</a:t>
            </a:r>
            <a:endParaRPr lang="en-US" altLang="ko-KR" sz="2800" b="1" dirty="0" smtClean="0"/>
          </a:p>
          <a:p>
            <a:endParaRPr lang="en-US" altLang="ko-KR" sz="1500" b="1" dirty="0" smtClean="0"/>
          </a:p>
          <a:p>
            <a:r>
              <a:rPr lang="en-US" altLang="ko-KR" dirty="0" smtClean="0"/>
              <a:t>▷ size : </a:t>
            </a:r>
            <a:r>
              <a:rPr lang="ko-KR" altLang="en-US" dirty="0" smtClean="0"/>
              <a:t>화면에 표시될 메뉴의 항목 개수를 지정</a:t>
            </a:r>
            <a:endParaRPr lang="en-US" altLang="ko-KR" dirty="0" smtClean="0"/>
          </a:p>
          <a:p>
            <a:endParaRPr lang="en-US" altLang="ko-KR" sz="1000" dirty="0" smtClean="0"/>
          </a:p>
          <a:p>
            <a:r>
              <a:rPr lang="en-US" altLang="ko-KR" dirty="0" smtClean="0"/>
              <a:t>▷ multiple : </a:t>
            </a:r>
            <a:r>
              <a:rPr lang="ko-KR" altLang="en-US" dirty="0" smtClean="0"/>
              <a:t>화면에 여러 개의 옵션이 함께 표시 되면서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ctrl</a:t>
            </a:r>
            <a:r>
              <a:rPr lang="ko-KR" altLang="en-US" dirty="0" smtClean="0"/>
              <a:t>을 누르면 여러 항목 선택 가능</a:t>
            </a:r>
            <a:endParaRPr lang="en-US" altLang="ko-KR" dirty="0" smtClean="0"/>
          </a:p>
          <a:p>
            <a:endParaRPr lang="en-US" altLang="ko-KR" sz="1000" dirty="0" smtClean="0"/>
          </a:p>
          <a:p>
            <a:r>
              <a:rPr lang="en-US" altLang="ko-KR" dirty="0" smtClean="0"/>
              <a:t>▷ value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옵션을 선택했을 때 서버로 넘겨질 값을 지정</a:t>
            </a:r>
            <a:endParaRPr lang="en-US" altLang="ko-KR" dirty="0" smtClean="0"/>
          </a:p>
          <a:p>
            <a:endParaRPr lang="en-US" altLang="ko-KR" sz="1000" dirty="0" smtClean="0"/>
          </a:p>
          <a:p>
            <a:r>
              <a:rPr lang="en-US" altLang="ko-KR" dirty="0" smtClean="0"/>
              <a:t>▷ selected : </a:t>
            </a:r>
            <a:r>
              <a:rPr lang="ko-KR" altLang="en-US" dirty="0" smtClean="0"/>
              <a:t>화면에 표시될 때 기본으로 선택되어 있는 옵션을 지정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357" t="12451" r="88314" b="68322"/>
          <a:stretch/>
        </p:blipFill>
        <p:spPr>
          <a:xfrm>
            <a:off x="8560096" y="1199756"/>
            <a:ext cx="2871454" cy="26196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30093" y="4157941"/>
            <a:ext cx="3931461" cy="1923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dirty="0"/>
              <a:t>&lt;select&gt;</a:t>
            </a:r>
          </a:p>
          <a:p>
            <a:r>
              <a:rPr lang="en-US" altLang="ko-KR" sz="1700" dirty="0"/>
              <a:t>	&lt;option value=red&gt;</a:t>
            </a:r>
            <a:r>
              <a:rPr lang="ko-KR" altLang="en-US" sz="1700" dirty="0"/>
              <a:t>빨강</a:t>
            </a:r>
          </a:p>
          <a:p>
            <a:r>
              <a:rPr lang="ko-KR" altLang="en-US" sz="1700" dirty="0"/>
              <a:t>	</a:t>
            </a:r>
            <a:r>
              <a:rPr lang="en-US" altLang="ko-KR" sz="1700" dirty="0"/>
              <a:t>&lt;option value=yellow&gt;</a:t>
            </a:r>
            <a:r>
              <a:rPr lang="ko-KR" altLang="en-US" sz="1700" dirty="0"/>
              <a:t>노랑</a:t>
            </a:r>
          </a:p>
          <a:p>
            <a:r>
              <a:rPr lang="ko-KR" altLang="en-US" sz="1700" dirty="0"/>
              <a:t>	</a:t>
            </a:r>
            <a:r>
              <a:rPr lang="en-US" altLang="ko-KR" sz="1700" dirty="0"/>
              <a:t>&lt;option value=blue&gt;</a:t>
            </a:r>
            <a:r>
              <a:rPr lang="ko-KR" altLang="en-US" sz="1700" dirty="0"/>
              <a:t>파랑</a:t>
            </a:r>
          </a:p>
          <a:p>
            <a:r>
              <a:rPr lang="ko-KR" altLang="en-US" sz="1700" dirty="0"/>
              <a:t>	</a:t>
            </a:r>
            <a:r>
              <a:rPr lang="en-US" altLang="ko-KR" sz="1700" dirty="0"/>
              <a:t>&lt;option value=green&gt;</a:t>
            </a:r>
            <a:r>
              <a:rPr lang="ko-KR" altLang="en-US" sz="1700" dirty="0"/>
              <a:t>초록</a:t>
            </a:r>
          </a:p>
          <a:p>
            <a:r>
              <a:rPr lang="ko-KR" altLang="en-US" sz="1700" dirty="0"/>
              <a:t>	</a:t>
            </a:r>
            <a:r>
              <a:rPr lang="en-US" altLang="ko-KR" sz="1700" dirty="0"/>
              <a:t>&lt;option value=orange&gt;</a:t>
            </a:r>
            <a:r>
              <a:rPr lang="ko-KR" altLang="en-US" sz="1700" dirty="0"/>
              <a:t>주황</a:t>
            </a:r>
          </a:p>
          <a:p>
            <a:r>
              <a:rPr lang="en-US" altLang="ko-KR" sz="1700" dirty="0"/>
              <a:t>&lt;/select&gt;</a:t>
            </a: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318140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CGI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5952" y="343759"/>
            <a:ext cx="77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09-1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l="454" t="11813" r="86673" b="67882"/>
          <a:stretch/>
        </p:blipFill>
        <p:spPr>
          <a:xfrm>
            <a:off x="6127544" y="1082819"/>
            <a:ext cx="3299088" cy="279705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223" t="11981" r="86398" b="74237"/>
          <a:stretch/>
        </p:blipFill>
        <p:spPr>
          <a:xfrm>
            <a:off x="1504710" y="1187680"/>
            <a:ext cx="3289618" cy="182152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0464" y="3645863"/>
            <a:ext cx="2803174" cy="2721686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4949703" y="2207029"/>
            <a:ext cx="1022466" cy="274319"/>
          </a:xfrm>
          <a:prstGeom prst="rightArrow">
            <a:avLst>
              <a:gd name="adj1" fmla="val 50000"/>
              <a:gd name="adj2" fmla="val 893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460936" y="4545041"/>
            <a:ext cx="56412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200" b="1" dirty="0" smtClean="0"/>
              <a:t>화면을 띄울 때부터 항목이 여러 개 출력</a:t>
            </a:r>
            <a:endParaRPr lang="en-US" altLang="ko-KR" sz="2200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10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200" b="1" dirty="0" smtClean="0"/>
              <a:t>Ctrl</a:t>
            </a:r>
            <a:r>
              <a:rPr lang="ko-KR" altLang="en-US" sz="2200" b="1" dirty="0" smtClean="0"/>
              <a:t>을 누르면 여러 개 항목 선택 가능</a:t>
            </a:r>
            <a:endParaRPr lang="en-US" altLang="ko-KR" sz="2200" b="1" dirty="0" smtClean="0"/>
          </a:p>
        </p:txBody>
      </p:sp>
    </p:spTree>
    <p:extLst>
      <p:ext uri="{BB962C8B-B14F-4D97-AF65-F5344CB8AC3E}">
        <p14:creationId xmlns:p14="http://schemas.microsoft.com/office/powerpoint/2010/main" val="157267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CGI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5952" y="343759"/>
            <a:ext cx="77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09-1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rcRect l="469" t="12381" r="79977" b="64690"/>
          <a:stretch/>
        </p:blipFill>
        <p:spPr>
          <a:xfrm>
            <a:off x="645952" y="1247815"/>
            <a:ext cx="4378924" cy="27598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43973" y="1247815"/>
            <a:ext cx="616579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smtClean="0"/>
              <a:t>select&gt;</a:t>
            </a:r>
            <a:endParaRPr lang="en-US" altLang="ko-KR" dirty="0"/>
          </a:p>
          <a:p>
            <a:r>
              <a:rPr lang="en-US" altLang="ko-KR" dirty="0"/>
              <a:t>	&lt;</a:t>
            </a:r>
            <a:r>
              <a:rPr lang="en-US" altLang="ko-KR" dirty="0" err="1"/>
              <a:t>optgroup</a:t>
            </a:r>
            <a:r>
              <a:rPr lang="en-US" altLang="ko-KR" dirty="0"/>
              <a:t> label=</a:t>
            </a:r>
            <a:r>
              <a:rPr lang="ko-KR" altLang="en-US" dirty="0"/>
              <a:t>가요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	&lt;option value=music1&gt;</a:t>
            </a:r>
            <a:r>
              <a:rPr lang="ko-KR" altLang="en-US" dirty="0" err="1"/>
              <a:t>네박자</a:t>
            </a:r>
            <a:endParaRPr lang="ko-KR" altLang="en-US" dirty="0"/>
          </a:p>
          <a:p>
            <a:r>
              <a:rPr lang="ko-KR" altLang="en-US" dirty="0"/>
              <a:t>		</a:t>
            </a:r>
            <a:r>
              <a:rPr lang="en-US" altLang="ko-KR" dirty="0"/>
              <a:t>&lt;option value=music2&gt;</a:t>
            </a:r>
            <a:r>
              <a:rPr lang="ko-KR" altLang="en-US" dirty="0"/>
              <a:t>남행열차</a:t>
            </a:r>
          </a:p>
          <a:p>
            <a:r>
              <a:rPr lang="ko-KR" altLang="en-US" dirty="0"/>
              <a:t>		</a:t>
            </a:r>
            <a:r>
              <a:rPr lang="en-US" altLang="ko-KR" dirty="0"/>
              <a:t>&lt;option value=music3&gt;</a:t>
            </a:r>
            <a:r>
              <a:rPr lang="ko-KR" altLang="en-US" dirty="0" err="1"/>
              <a:t>내나이가어때서</a:t>
            </a:r>
            <a:endParaRPr lang="ko-KR" altLang="en-US" dirty="0"/>
          </a:p>
          <a:p>
            <a:r>
              <a:rPr lang="ko-KR" altLang="en-US" dirty="0"/>
              <a:t>	</a:t>
            </a:r>
            <a:r>
              <a:rPr lang="en-US" altLang="ko-KR" dirty="0"/>
              <a:t>&lt;/</a:t>
            </a:r>
            <a:r>
              <a:rPr lang="en-US" altLang="ko-KR" dirty="0" err="1"/>
              <a:t>optgroup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&lt;</a:t>
            </a:r>
            <a:r>
              <a:rPr lang="en-US" altLang="ko-KR" dirty="0" err="1"/>
              <a:t>optgroup</a:t>
            </a:r>
            <a:r>
              <a:rPr lang="en-US" altLang="ko-KR" dirty="0"/>
              <a:t> label=</a:t>
            </a:r>
            <a:r>
              <a:rPr lang="ko-KR" altLang="en-US" dirty="0"/>
              <a:t>영화음악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	&lt;option value=music4&gt;</a:t>
            </a:r>
            <a:r>
              <a:rPr lang="ko-KR" altLang="en-US" dirty="0"/>
              <a:t>사운드오브뮤직</a:t>
            </a:r>
          </a:p>
          <a:p>
            <a:r>
              <a:rPr lang="ko-KR" altLang="en-US" dirty="0"/>
              <a:t>		</a:t>
            </a:r>
            <a:r>
              <a:rPr lang="en-US" altLang="ko-KR" dirty="0"/>
              <a:t>&lt;option value=music5&gt;</a:t>
            </a:r>
            <a:r>
              <a:rPr lang="ko-KR" altLang="en-US" dirty="0"/>
              <a:t>황야의무법자</a:t>
            </a:r>
          </a:p>
          <a:p>
            <a:r>
              <a:rPr lang="ko-KR" altLang="en-US" dirty="0"/>
              <a:t>	</a:t>
            </a:r>
            <a:r>
              <a:rPr lang="en-US" altLang="ko-KR" dirty="0"/>
              <a:t>&lt;/</a:t>
            </a:r>
            <a:r>
              <a:rPr lang="en-US" altLang="ko-KR" dirty="0" err="1"/>
              <a:t>optgroup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&lt;/select&gt;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576" y="4625444"/>
            <a:ext cx="4439896" cy="16906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43973" y="4703523"/>
            <a:ext cx="64920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&lt;form&gt;</a:t>
            </a:r>
          </a:p>
          <a:p>
            <a:r>
              <a:rPr lang="en-US" altLang="ko-KR" dirty="0"/>
              <a:t>	&lt;button&gt;</a:t>
            </a:r>
          </a:p>
          <a:p>
            <a:r>
              <a:rPr lang="en-US" altLang="ko-KR" dirty="0"/>
              <a:t>		&lt;</a:t>
            </a:r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en-US" altLang="ko-KR" dirty="0"/>
              <a:t>=</a:t>
            </a:r>
            <a:r>
              <a:rPr lang="ko-KR" altLang="en-US" dirty="0"/>
              <a:t>무궁화</a:t>
            </a:r>
            <a:r>
              <a:rPr lang="en-US" altLang="ko-KR" dirty="0"/>
              <a:t>.</a:t>
            </a:r>
            <a:r>
              <a:rPr lang="en-US" altLang="ko-KR" dirty="0" smtClean="0"/>
              <a:t>jpg&gt;</a:t>
            </a:r>
            <a:r>
              <a:rPr lang="ko-KR" altLang="en-US" dirty="0"/>
              <a:t>저장하기</a:t>
            </a:r>
            <a:r>
              <a:rPr lang="en-US" altLang="ko-KR" dirty="0"/>
              <a:t>&lt;/button&gt;</a:t>
            </a:r>
          </a:p>
          <a:p>
            <a:r>
              <a:rPr lang="en-US" altLang="ko-KR" dirty="0"/>
              <a:t>	&lt;button disabled&gt;</a:t>
            </a:r>
          </a:p>
          <a:p>
            <a:r>
              <a:rPr lang="en-US" altLang="ko-KR" dirty="0"/>
              <a:t>		&lt;</a:t>
            </a:r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en-US" altLang="ko-KR" dirty="0"/>
              <a:t>=</a:t>
            </a:r>
            <a:r>
              <a:rPr lang="ko-KR" altLang="en-US" dirty="0"/>
              <a:t>무궁화</a:t>
            </a:r>
            <a:r>
              <a:rPr lang="en-US" altLang="ko-KR" dirty="0"/>
              <a:t>.</a:t>
            </a:r>
            <a:r>
              <a:rPr lang="en-US" altLang="ko-KR" dirty="0" smtClean="0"/>
              <a:t>jpg&gt;</a:t>
            </a:r>
            <a:r>
              <a:rPr lang="ko-KR" altLang="en-US" dirty="0"/>
              <a:t>저장하기</a:t>
            </a:r>
            <a:r>
              <a:rPr lang="en-US" altLang="ko-KR" dirty="0"/>
              <a:t>&lt;/button&gt;</a:t>
            </a:r>
          </a:p>
          <a:p>
            <a:r>
              <a:rPr lang="en-US" altLang="ko-KR" dirty="0"/>
              <a:t>&lt;/form&gt;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71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CGI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5952" y="343759"/>
            <a:ext cx="77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09-1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52" y="1405715"/>
            <a:ext cx="5439110" cy="39144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76108" y="2478071"/>
            <a:ext cx="5713167" cy="1769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&lt;</a:t>
            </a:r>
            <a:r>
              <a:rPr lang="en-US" altLang="ko-KR" sz="2000" b="1" dirty="0" err="1" smtClean="0"/>
              <a:t>fieldset</a:t>
            </a:r>
            <a:r>
              <a:rPr lang="en-US" altLang="ko-KR" sz="2000" b="1" dirty="0" smtClean="0"/>
              <a:t>&gt;</a:t>
            </a:r>
            <a:r>
              <a:rPr lang="ko-KR" altLang="en-US" sz="2000" b="1" dirty="0" smtClean="0"/>
              <a:t>과 </a:t>
            </a:r>
            <a:r>
              <a:rPr lang="en-US" altLang="ko-KR" sz="2000" b="1" dirty="0" smtClean="0"/>
              <a:t>&lt;legend&gt;</a:t>
            </a:r>
            <a:r>
              <a:rPr lang="ko-KR" altLang="en-US" sz="2000" b="1" dirty="0" smtClean="0"/>
              <a:t>를 활용하여 그룹 묶기</a:t>
            </a:r>
            <a:endParaRPr lang="en-US" altLang="ko-KR" sz="2000" b="1" dirty="0" smtClean="0"/>
          </a:p>
          <a:p>
            <a:endParaRPr lang="en-US" altLang="ko-KR" sz="15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fieldset</a:t>
            </a:r>
            <a:r>
              <a:rPr lang="en-US" altLang="ko-KR" dirty="0" smtClean="0"/>
              <a:t>&gt; : </a:t>
            </a:r>
            <a:r>
              <a:rPr lang="ko-KR" altLang="en-US" dirty="0" err="1" smtClean="0"/>
              <a:t>글상자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smtClean="0"/>
              <a:t>&lt;legend&gt; : </a:t>
            </a:r>
            <a:r>
              <a:rPr lang="ko-KR" altLang="en-US" dirty="0" err="1" smtClean="0"/>
              <a:t>글상자</a:t>
            </a:r>
            <a:r>
              <a:rPr lang="ko-KR" altLang="en-US" dirty="0" smtClean="0"/>
              <a:t> 제목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smtClean="0"/>
              <a:t>CGI </a:t>
            </a:r>
            <a:r>
              <a:rPr lang="ko-KR" altLang="en-US" dirty="0" smtClean="0"/>
              <a:t>양식을 </a:t>
            </a:r>
            <a:r>
              <a:rPr lang="ko-KR" altLang="en-US" dirty="0" err="1" smtClean="0"/>
              <a:t>글상자</a:t>
            </a:r>
            <a:r>
              <a:rPr lang="ko-KR" altLang="en-US" dirty="0" smtClean="0"/>
              <a:t> 안에 나열해주면 그룹처럼 묶임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869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CGI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5952" y="343759"/>
            <a:ext cx="77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09-1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13136" y="4772097"/>
            <a:ext cx="86743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/>
              <a:t>form method=“post” </a:t>
            </a:r>
            <a:r>
              <a:rPr lang="ko-KR" altLang="en-US" sz="2500" b="1" dirty="0" smtClean="0"/>
              <a:t>활용</a:t>
            </a:r>
            <a:endParaRPr lang="en-US" altLang="ko-KR" sz="2500" b="1" dirty="0" smtClean="0"/>
          </a:p>
          <a:p>
            <a:r>
              <a:rPr lang="en-US" altLang="ko-KR" sz="2500" b="1" dirty="0" smtClean="0"/>
              <a:t>&lt;action=</a:t>
            </a:r>
            <a:r>
              <a:rPr lang="en-US" altLang="ko-KR" sz="2500" b="1" dirty="0" smtClean="0">
                <a:hlinkClick r:id="rId2"/>
              </a:rPr>
              <a:t>http</a:t>
            </a:r>
            <a:r>
              <a:rPr lang="en-US" altLang="ko-KR" sz="2500" b="1" dirty="0">
                <a:hlinkClick r:id="rId2"/>
              </a:rPr>
              <a:t>://</a:t>
            </a:r>
            <a:r>
              <a:rPr lang="en-US" altLang="ko-KR" sz="2500" b="1" dirty="0" smtClean="0">
                <a:hlinkClick r:id="rId2"/>
              </a:rPr>
              <a:t>203.241.228.120/asptest/asp-test1.asp</a:t>
            </a:r>
            <a:r>
              <a:rPr lang="en-US" altLang="ko-KR" sz="2500" b="1" dirty="0" smtClean="0"/>
              <a:t>&gt;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166" t="12297" r="85590" b="55791"/>
          <a:stretch/>
        </p:blipFill>
        <p:spPr>
          <a:xfrm>
            <a:off x="1504709" y="1134009"/>
            <a:ext cx="2534692" cy="305234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l="336" t="12326" r="76120" b="75628"/>
          <a:stretch/>
        </p:blipFill>
        <p:spPr>
          <a:xfrm>
            <a:off x="6852364" y="2026715"/>
            <a:ext cx="4607016" cy="126692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56562" y="2113002"/>
            <a:ext cx="2036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전송 버튼 누른 후</a:t>
            </a:r>
            <a:endParaRPr lang="ko-KR" altLang="en-US" dirty="0"/>
          </a:p>
        </p:txBody>
      </p:sp>
      <p:sp>
        <p:nvSpPr>
          <p:cNvPr id="11" name="오른쪽 화살표 10"/>
          <p:cNvSpPr/>
          <p:nvPr/>
        </p:nvSpPr>
        <p:spPr>
          <a:xfrm>
            <a:off x="4498585" y="2482334"/>
            <a:ext cx="1799707" cy="260866"/>
          </a:xfrm>
          <a:prstGeom prst="rightArrow">
            <a:avLst>
              <a:gd name="adj1" fmla="val 50000"/>
              <a:gd name="adj2" fmla="val 1862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27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CGI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5952" y="343759"/>
            <a:ext cx="77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09-1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58833" y="4740969"/>
            <a:ext cx="86743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/>
              <a:t>form method=“get” </a:t>
            </a:r>
            <a:r>
              <a:rPr lang="ko-KR" altLang="en-US" sz="2500" b="1" dirty="0" smtClean="0"/>
              <a:t>활용</a:t>
            </a:r>
            <a:endParaRPr lang="en-US" altLang="ko-KR" sz="2500" b="1" dirty="0" smtClean="0"/>
          </a:p>
          <a:p>
            <a:r>
              <a:rPr lang="en-US" altLang="ko-KR" sz="2500" b="1" dirty="0" smtClean="0"/>
              <a:t>&lt;action=</a:t>
            </a:r>
            <a:r>
              <a:rPr lang="en-US" altLang="ko-KR" sz="2500" b="1" dirty="0" smtClean="0">
                <a:hlinkClick r:id="rId2"/>
              </a:rPr>
              <a:t>http</a:t>
            </a:r>
            <a:r>
              <a:rPr lang="en-US" altLang="ko-KR" sz="2500" b="1" dirty="0">
                <a:hlinkClick r:id="rId2"/>
              </a:rPr>
              <a:t>://</a:t>
            </a:r>
            <a:r>
              <a:rPr lang="en-US" altLang="ko-KR" sz="2500" b="1" dirty="0" smtClean="0">
                <a:hlinkClick r:id="rId2"/>
              </a:rPr>
              <a:t>203.241.228.120/asptest/asp-test1.asp</a:t>
            </a:r>
            <a:r>
              <a:rPr lang="en-US" altLang="ko-KR" sz="2500" b="1" dirty="0" smtClean="0"/>
              <a:t>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06112" y="2111225"/>
            <a:ext cx="2036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전송 버튼 누른 후</a:t>
            </a:r>
            <a:endParaRPr lang="ko-KR" altLang="en-US" dirty="0"/>
          </a:p>
        </p:txBody>
      </p:sp>
      <p:sp>
        <p:nvSpPr>
          <p:cNvPr id="11" name="오른쪽 화살표 10"/>
          <p:cNvSpPr/>
          <p:nvPr/>
        </p:nvSpPr>
        <p:spPr>
          <a:xfrm>
            <a:off x="3848135" y="2480557"/>
            <a:ext cx="1799707" cy="260866"/>
          </a:xfrm>
          <a:prstGeom prst="rightArrow">
            <a:avLst>
              <a:gd name="adj1" fmla="val 50000"/>
              <a:gd name="adj2" fmla="val 1862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447" t="12359" r="87539" b="56396"/>
          <a:stretch/>
        </p:blipFill>
        <p:spPr>
          <a:xfrm>
            <a:off x="1124810" y="1195737"/>
            <a:ext cx="2288938" cy="319983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l="526" t="12421" r="77723" b="83803"/>
          <a:stretch/>
        </p:blipFill>
        <p:spPr>
          <a:xfrm>
            <a:off x="6035094" y="2326062"/>
            <a:ext cx="5275403" cy="49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5952" y="343759"/>
            <a:ext cx="77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09-2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제목 3"/>
          <p:cNvSpPr>
            <a:spLocks noGrp="1"/>
          </p:cNvSpPr>
          <p:nvPr>
            <p:ph type="title"/>
          </p:nvPr>
        </p:nvSpPr>
        <p:spPr>
          <a:xfrm>
            <a:off x="1504709" y="236469"/>
            <a:ext cx="9091189" cy="667587"/>
          </a:xfrm>
        </p:spPr>
        <p:txBody>
          <a:bodyPr/>
          <a:lstStyle/>
          <a:p>
            <a:r>
              <a:rPr lang="ko-KR" altLang="en-US" dirty="0" smtClean="0"/>
              <a:t>복습 및 실습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3" t="5541" r="-230" b="1151"/>
          <a:stretch/>
        </p:blipFill>
        <p:spPr>
          <a:xfrm>
            <a:off x="2344190" y="904056"/>
            <a:ext cx="7423265" cy="588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9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CGI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5952" y="343759"/>
            <a:ext cx="77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09-1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3825" y="1363288"/>
            <a:ext cx="6609502" cy="1308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CGI(Common Gateway Interface)</a:t>
            </a:r>
          </a:p>
          <a:p>
            <a:endParaRPr lang="en-US" altLang="ko-KR" sz="1500" b="1" dirty="0" smtClean="0"/>
          </a:p>
          <a:p>
            <a:r>
              <a:rPr lang="en-US" altLang="ko-KR" dirty="0" smtClean="0"/>
              <a:t>▷ </a:t>
            </a:r>
            <a:r>
              <a:rPr lang="ko-KR" altLang="en-US" dirty="0" smtClean="0"/>
              <a:t>서버와 응용프로그램 사이에 데이터를 주고 받기 위한 방법</a:t>
            </a:r>
            <a:endParaRPr lang="en-US" altLang="ko-KR" dirty="0" smtClean="0"/>
          </a:p>
          <a:p>
            <a:r>
              <a:rPr lang="en-US" altLang="ko-KR" dirty="0" smtClean="0"/>
              <a:t>▷ </a:t>
            </a:r>
            <a:r>
              <a:rPr lang="ko-KR" altLang="en-US" dirty="0" smtClean="0"/>
              <a:t>오른쪽 그림과 같은 폼 형식으로 나타냄</a:t>
            </a:r>
            <a:endParaRPr lang="en-US" altLang="ko-KR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73825" y="3502429"/>
            <a:ext cx="7087197" cy="2416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&lt;input&gt; </a:t>
            </a:r>
            <a:r>
              <a:rPr lang="ko-KR" altLang="en-US" sz="2800" b="1" dirty="0" smtClean="0"/>
              <a:t>태그</a:t>
            </a:r>
            <a:endParaRPr lang="en-US" altLang="ko-KR" sz="2800" b="1" dirty="0" smtClean="0"/>
          </a:p>
          <a:p>
            <a:endParaRPr lang="en-US" altLang="ko-KR" sz="1500" b="1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▷ </a:t>
            </a:r>
            <a:r>
              <a:rPr lang="ko-KR" altLang="en-US" dirty="0" smtClean="0"/>
              <a:t>닫는 태그 없음</a:t>
            </a:r>
            <a:r>
              <a:rPr lang="en-US" altLang="ko-KR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▷ </a:t>
            </a:r>
            <a:r>
              <a:rPr lang="ko-KR" altLang="en-US" dirty="0"/>
              <a:t>사용자가 입력하는 </a:t>
            </a:r>
            <a:r>
              <a:rPr lang="ko-KR" altLang="en-US" dirty="0" smtClean="0"/>
              <a:t>대부분을 </a:t>
            </a:r>
            <a:r>
              <a:rPr lang="en-US" altLang="ko-KR" dirty="0" smtClean="0"/>
              <a:t>&lt;input&gt;</a:t>
            </a:r>
            <a:r>
              <a:rPr lang="ko-KR" altLang="en-US" dirty="0" smtClean="0"/>
              <a:t>태그를 사용하여 처리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▷ </a:t>
            </a:r>
            <a:r>
              <a:rPr lang="ko-KR" altLang="en-US" dirty="0" smtClean="0"/>
              <a:t>입력하는 </a:t>
            </a:r>
            <a:r>
              <a:rPr lang="ko-KR" altLang="en-US" dirty="0"/>
              <a:t>내용의 종류는 </a:t>
            </a:r>
            <a:r>
              <a:rPr lang="en-US" altLang="ko-KR" dirty="0"/>
              <a:t>&lt;input&gt; </a:t>
            </a:r>
            <a:r>
              <a:rPr lang="ko-KR" altLang="en-US" dirty="0"/>
              <a:t>태그의 </a:t>
            </a:r>
            <a:r>
              <a:rPr lang="en-US" altLang="ko-KR" dirty="0"/>
              <a:t>type </a:t>
            </a:r>
            <a:r>
              <a:rPr lang="ko-KR" altLang="en-US" dirty="0"/>
              <a:t>속성을 통해 지정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▷ </a:t>
            </a:r>
            <a:r>
              <a:rPr lang="en-US" altLang="ko-KR" dirty="0" smtClean="0"/>
              <a:t>type </a:t>
            </a:r>
            <a:r>
              <a:rPr lang="ko-KR" altLang="en-US" dirty="0"/>
              <a:t>속성 값에 따라 함께 사용할 수 있는 속성들도 </a:t>
            </a:r>
            <a:r>
              <a:rPr lang="ko-KR" altLang="en-US" dirty="0" smtClean="0"/>
              <a:t>달라짐</a:t>
            </a:r>
            <a:endParaRPr lang="en-US" altLang="ko-KR" dirty="0"/>
          </a:p>
        </p:txBody>
      </p:sp>
      <p:pic>
        <p:nvPicPr>
          <p:cNvPr id="1025" name="_x371727712" descr="EMB0001d600bb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" t="15620" r="45395" b="3993"/>
          <a:stretch>
            <a:fillRect/>
          </a:stretch>
        </p:blipFill>
        <p:spPr bwMode="auto">
          <a:xfrm>
            <a:off x="7561022" y="973758"/>
            <a:ext cx="3993669" cy="505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12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CGI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5952" y="343759"/>
            <a:ext cx="77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09-1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2386" y="1208116"/>
            <a:ext cx="11007693" cy="3877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&lt;form&gt; </a:t>
            </a:r>
            <a:r>
              <a:rPr lang="ko-KR" altLang="en-US" sz="2800" b="1" dirty="0" smtClean="0"/>
              <a:t>태그 속성</a:t>
            </a:r>
            <a:endParaRPr lang="en-US" altLang="ko-KR" sz="2800" b="1" dirty="0" smtClean="0"/>
          </a:p>
          <a:p>
            <a:endParaRPr lang="en-US" altLang="ko-KR" sz="2000" b="1" dirty="0" smtClean="0"/>
          </a:p>
          <a:p>
            <a:pPr fontAlgn="base"/>
            <a:r>
              <a:rPr lang="en-US" altLang="ko-KR" dirty="0" smtClean="0"/>
              <a:t>▷ </a:t>
            </a:r>
            <a:r>
              <a:rPr lang="en-US" altLang="ko-KR" b="1" dirty="0"/>
              <a:t>method </a:t>
            </a:r>
            <a:r>
              <a:rPr lang="en-US" altLang="ko-KR" dirty="0"/>
              <a:t>: </a:t>
            </a:r>
            <a:r>
              <a:rPr lang="ko-KR" altLang="en-US" dirty="0"/>
              <a:t>사용자가 입력한 내용들을 서버 쪽 프로그램으로 어떻게 넘겨줄지 지정</a:t>
            </a:r>
          </a:p>
          <a:p>
            <a:pPr fontAlgn="base"/>
            <a:r>
              <a:rPr lang="ko-KR" altLang="en-US" dirty="0"/>
              <a:t>	</a:t>
            </a:r>
            <a:r>
              <a:rPr lang="ko-KR" altLang="en-US" b="1" dirty="0">
                <a:solidFill>
                  <a:srgbClr val="00B0F0"/>
                </a:solidFill>
              </a:rPr>
              <a:t>→ </a:t>
            </a:r>
            <a:r>
              <a:rPr lang="en-US" altLang="ko-KR" b="1" dirty="0">
                <a:solidFill>
                  <a:srgbClr val="00B0F0"/>
                </a:solidFill>
              </a:rPr>
              <a:t>get : </a:t>
            </a:r>
            <a:r>
              <a:rPr lang="ko-KR" altLang="en-US" b="1" dirty="0">
                <a:solidFill>
                  <a:srgbClr val="00B0F0"/>
                </a:solidFill>
              </a:rPr>
              <a:t>주소 표시줄에 사용자가 입력한 내용이 그대로 출력</a:t>
            </a:r>
            <a:endParaRPr lang="ko-KR" altLang="en-US" dirty="0">
              <a:solidFill>
                <a:srgbClr val="00B0F0"/>
              </a:solidFill>
            </a:endParaRPr>
          </a:p>
          <a:p>
            <a:pPr fontAlgn="base"/>
            <a:r>
              <a:rPr lang="ko-KR" altLang="en-US" dirty="0">
                <a:solidFill>
                  <a:srgbClr val="00B0F0"/>
                </a:solidFill>
              </a:rPr>
              <a:t>	</a:t>
            </a:r>
            <a:r>
              <a:rPr lang="ko-KR" altLang="en-US" b="1" dirty="0">
                <a:solidFill>
                  <a:srgbClr val="00B0F0"/>
                </a:solidFill>
              </a:rPr>
              <a:t>→ </a:t>
            </a:r>
            <a:r>
              <a:rPr lang="en-US" altLang="ko-KR" b="1" dirty="0">
                <a:solidFill>
                  <a:srgbClr val="00B0F0"/>
                </a:solidFill>
              </a:rPr>
              <a:t>post : </a:t>
            </a:r>
            <a:r>
              <a:rPr lang="ko-KR" altLang="en-US" b="1" dirty="0">
                <a:solidFill>
                  <a:srgbClr val="00B0F0"/>
                </a:solidFill>
              </a:rPr>
              <a:t>사용자 입력을 표준 입력으로 넘겨줌</a:t>
            </a:r>
            <a:r>
              <a:rPr lang="en-US" altLang="ko-KR" b="1" dirty="0">
                <a:solidFill>
                  <a:srgbClr val="00B0F0"/>
                </a:solidFill>
              </a:rPr>
              <a:t>, </a:t>
            </a:r>
            <a:endParaRPr lang="ko-KR" altLang="en-US" dirty="0">
              <a:solidFill>
                <a:srgbClr val="00B0F0"/>
              </a:solidFill>
            </a:endParaRPr>
          </a:p>
          <a:p>
            <a:pPr fontAlgn="base"/>
            <a:r>
              <a:rPr lang="ko-KR" altLang="en-US" dirty="0">
                <a:solidFill>
                  <a:srgbClr val="00B0F0"/>
                </a:solidFill>
              </a:rPr>
              <a:t>		</a:t>
            </a:r>
            <a:r>
              <a:rPr lang="ko-KR" altLang="en-US" b="1" dirty="0">
                <a:solidFill>
                  <a:srgbClr val="00B0F0"/>
                </a:solidFill>
              </a:rPr>
              <a:t> 입력 내용의 길이에 제한을 받지 않으며 사용자가 입력한 내용이 드러나지 </a:t>
            </a:r>
            <a:r>
              <a:rPr lang="ko-KR" altLang="en-US" b="1" dirty="0" smtClean="0">
                <a:solidFill>
                  <a:srgbClr val="00B0F0"/>
                </a:solidFill>
              </a:rPr>
              <a:t>않음</a:t>
            </a:r>
            <a:endParaRPr lang="en-US" altLang="ko-KR" b="1" dirty="0" smtClean="0">
              <a:solidFill>
                <a:srgbClr val="00B0F0"/>
              </a:solidFill>
            </a:endParaRPr>
          </a:p>
          <a:p>
            <a:pPr fontAlgn="base"/>
            <a:endParaRPr lang="ko-KR" altLang="en-US" dirty="0">
              <a:solidFill>
                <a:srgbClr val="00B0F0"/>
              </a:solidFill>
            </a:endParaRPr>
          </a:p>
          <a:p>
            <a:pPr fontAlgn="base"/>
            <a:r>
              <a:rPr lang="en-US" altLang="ko-KR" dirty="0"/>
              <a:t>▷</a:t>
            </a:r>
            <a:r>
              <a:rPr lang="ko-KR" altLang="en-US" dirty="0" smtClean="0"/>
              <a:t> </a:t>
            </a:r>
            <a:r>
              <a:rPr lang="en-US" altLang="ko-KR" b="1" dirty="0"/>
              <a:t>name</a:t>
            </a:r>
            <a:r>
              <a:rPr lang="en-US" altLang="ko-KR" dirty="0"/>
              <a:t> : </a:t>
            </a:r>
            <a:r>
              <a:rPr lang="ko-KR" altLang="en-US" dirty="0"/>
              <a:t>폼의 이름 지정</a:t>
            </a:r>
            <a:r>
              <a:rPr lang="en-US" altLang="ko-KR" dirty="0"/>
              <a:t>, </a:t>
            </a:r>
            <a:r>
              <a:rPr lang="ko-KR" altLang="en-US" dirty="0"/>
              <a:t>한 문서 안에 여러 개의 </a:t>
            </a:r>
            <a:r>
              <a:rPr lang="en-US" altLang="ko-KR" dirty="0"/>
              <a:t>&lt;form&gt; </a:t>
            </a:r>
            <a:r>
              <a:rPr lang="ko-KR" altLang="en-US" dirty="0"/>
              <a:t>태그가 있을 경우 폼들을 구분하기 위해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fontAlgn="base"/>
            <a:endParaRPr lang="ko-KR" altLang="en-US" dirty="0"/>
          </a:p>
          <a:p>
            <a:pPr fontAlgn="base"/>
            <a:r>
              <a:rPr lang="en-US" altLang="ko-KR" dirty="0"/>
              <a:t>▷</a:t>
            </a:r>
            <a:r>
              <a:rPr lang="ko-KR" altLang="en-US" dirty="0" smtClean="0"/>
              <a:t> </a:t>
            </a:r>
            <a:r>
              <a:rPr lang="en-US" altLang="ko-KR" b="1" dirty="0"/>
              <a:t>action</a:t>
            </a:r>
            <a:r>
              <a:rPr lang="en-US" altLang="ko-KR" dirty="0"/>
              <a:t> : &lt;form&gt; </a:t>
            </a:r>
            <a:r>
              <a:rPr lang="ko-KR" altLang="en-US" dirty="0"/>
              <a:t>태그 안의 내용들을 처리해 줄 서버 상의 프로그램을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fontAlgn="base"/>
            <a:endParaRPr lang="ko-KR" altLang="en-US" dirty="0"/>
          </a:p>
          <a:p>
            <a:pPr fontAlgn="base"/>
            <a:r>
              <a:rPr lang="en-US" altLang="ko-KR" dirty="0"/>
              <a:t>▷</a:t>
            </a:r>
            <a:r>
              <a:rPr lang="ko-KR" altLang="en-US" dirty="0" smtClean="0"/>
              <a:t> </a:t>
            </a:r>
            <a:r>
              <a:rPr lang="en-US" altLang="ko-KR" b="1" dirty="0"/>
              <a:t>target</a:t>
            </a:r>
            <a:r>
              <a:rPr lang="en-US" altLang="ko-KR" dirty="0"/>
              <a:t> : &lt;action&gt; </a:t>
            </a:r>
            <a:r>
              <a:rPr lang="ko-KR" altLang="en-US" dirty="0"/>
              <a:t>태그에서 지정한 스크립트 파일을 현재 창이 아닌 다른 위치에 열도록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fontAlgn="base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914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CGI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5952" y="343759"/>
            <a:ext cx="77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09-1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660" y="3730793"/>
            <a:ext cx="4221215" cy="22884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6902" y="1158240"/>
            <a:ext cx="8304646" cy="449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&lt;input&gt; </a:t>
            </a:r>
            <a:r>
              <a:rPr lang="ko-KR" altLang="en-US" sz="2800" b="1" dirty="0" smtClean="0"/>
              <a:t>태그의 </a:t>
            </a:r>
            <a:r>
              <a:rPr lang="en-US" altLang="ko-KR" sz="2800" b="1" dirty="0" smtClean="0"/>
              <a:t>type </a:t>
            </a:r>
            <a:r>
              <a:rPr lang="ko-KR" altLang="en-US" sz="2800" b="1" dirty="0" smtClean="0"/>
              <a:t>속성</a:t>
            </a:r>
            <a:endParaRPr lang="en-US" altLang="ko-KR" sz="2800" b="1" dirty="0" smtClean="0"/>
          </a:p>
          <a:p>
            <a:endParaRPr lang="en-US" altLang="ko-KR" sz="1500" b="1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▷ </a:t>
            </a:r>
            <a:r>
              <a:rPr lang="en-US" altLang="ko-KR" b="1" dirty="0" smtClean="0"/>
              <a:t>text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한 줄짜리 텍스트를 입력할 수 있는 텍스트 상자 생성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▷ </a:t>
            </a:r>
            <a:r>
              <a:rPr lang="en-US" altLang="ko-KR" b="1" dirty="0" smtClean="0"/>
              <a:t>password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비밀번호 입력란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사용자가 입력하는 내용이 </a:t>
            </a:r>
            <a:r>
              <a:rPr lang="en-US" altLang="ko-KR" dirty="0" smtClean="0"/>
              <a:t>“*“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“●”</a:t>
            </a:r>
            <a:r>
              <a:rPr lang="ko-KR" altLang="en-US" dirty="0" smtClean="0"/>
              <a:t>로 표시됨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▷ </a:t>
            </a:r>
            <a:r>
              <a:rPr lang="en-US" altLang="ko-KR" b="1" dirty="0" smtClean="0"/>
              <a:t>checkbox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주어진 항목에서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이상 선택 가능한 체크박스 생성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▷ </a:t>
            </a:r>
            <a:r>
              <a:rPr lang="en-US" altLang="ko-KR" b="1" dirty="0" smtClean="0"/>
              <a:t>radio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주어진 항목에서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개만 선택할 수 있는 라디오 버튼 생성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▷ </a:t>
            </a:r>
            <a:r>
              <a:rPr lang="en-US" altLang="ko-KR" b="1" dirty="0" smtClean="0"/>
              <a:t>submit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전송 버튼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사용자 입력 내용을 서버로 전송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▷ </a:t>
            </a:r>
            <a:r>
              <a:rPr lang="en-US" altLang="ko-KR" b="1" dirty="0" smtClean="0"/>
              <a:t>reset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리셋 버튼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사용자 입력 내용을 전부 삭제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▷ </a:t>
            </a:r>
            <a:r>
              <a:rPr lang="en-US" altLang="ko-KR" b="1" dirty="0"/>
              <a:t>i</a:t>
            </a:r>
            <a:r>
              <a:rPr lang="en-US" altLang="ko-KR" b="1" dirty="0" smtClean="0"/>
              <a:t>mage </a:t>
            </a:r>
            <a:r>
              <a:rPr lang="en-US" altLang="ko-KR" b="1" dirty="0" err="1"/>
              <a:t>src</a:t>
            </a:r>
            <a:r>
              <a:rPr lang="en-US" altLang="ko-KR" b="1" dirty="0" smtClean="0"/>
              <a:t>=＂</a:t>
            </a:r>
            <a:r>
              <a:rPr lang="ko-KR" altLang="en-US" b="1" dirty="0" smtClean="0"/>
              <a:t>그림</a:t>
            </a:r>
            <a:r>
              <a:rPr lang="en-US" altLang="ko-KR" b="1" dirty="0" smtClean="0"/>
              <a:t>.jpg“</a:t>
            </a:r>
            <a:r>
              <a:rPr lang="en-US" altLang="ko-KR" dirty="0" smtClean="0"/>
              <a:t> : submit </a:t>
            </a:r>
            <a:r>
              <a:rPr lang="ko-KR" altLang="en-US" dirty="0" smtClean="0"/>
              <a:t>버튼 대신 이미지 삽입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▷ </a:t>
            </a:r>
            <a:r>
              <a:rPr lang="en-US" altLang="ko-KR" b="1" dirty="0" smtClean="0"/>
              <a:t>file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파일을 첨부할 수 있는 버튼 생성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▷ </a:t>
            </a:r>
            <a:r>
              <a:rPr lang="en-US" altLang="ko-KR" b="1" dirty="0"/>
              <a:t>button </a:t>
            </a:r>
            <a:r>
              <a:rPr lang="en-US" altLang="ko-KR" dirty="0"/>
              <a:t>: </a:t>
            </a:r>
            <a:r>
              <a:rPr lang="ko-KR" altLang="en-US" dirty="0"/>
              <a:t>버튼 </a:t>
            </a:r>
            <a:r>
              <a:rPr lang="ko-KR" altLang="en-US" dirty="0" smtClean="0"/>
              <a:t>생성</a:t>
            </a:r>
            <a:endParaRPr lang="en-US" altLang="ko-KR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65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CGI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5952" y="343759"/>
            <a:ext cx="77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09-1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32015" y="1247815"/>
            <a:ext cx="8546250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t</a:t>
            </a:r>
            <a:r>
              <a:rPr lang="en-US" altLang="ko-KR" sz="2800" b="1" dirty="0" smtClean="0"/>
              <a:t>ype=“text”</a:t>
            </a:r>
            <a:r>
              <a:rPr lang="ko-KR" altLang="en-US" sz="2800" b="1" dirty="0" smtClean="0"/>
              <a:t> 필드와 </a:t>
            </a:r>
            <a:r>
              <a:rPr lang="en-US" altLang="ko-KR" sz="2800" b="1" dirty="0" smtClean="0"/>
              <a:t>type=“password”</a:t>
            </a:r>
            <a:r>
              <a:rPr lang="ko-KR" altLang="en-US" sz="2800" b="1" dirty="0" smtClean="0"/>
              <a:t> 필드의 속성</a:t>
            </a:r>
            <a:endParaRPr lang="en-US" altLang="ko-KR" sz="2800" b="1" dirty="0" smtClean="0"/>
          </a:p>
          <a:p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단</a:t>
            </a:r>
            <a:r>
              <a:rPr lang="en-US" altLang="ko-KR" sz="2000" b="1" dirty="0" smtClean="0"/>
              <a:t>, password </a:t>
            </a:r>
            <a:r>
              <a:rPr lang="ko-KR" altLang="en-US" sz="2000" b="1" dirty="0" smtClean="0"/>
              <a:t>필드에는 </a:t>
            </a:r>
            <a:r>
              <a:rPr lang="en-US" altLang="ko-KR" sz="2000" b="1" dirty="0" smtClean="0"/>
              <a:t>value </a:t>
            </a:r>
            <a:r>
              <a:rPr lang="ko-KR" altLang="en-US" sz="2000" b="1" dirty="0" smtClean="0"/>
              <a:t>속성이 없음</a:t>
            </a:r>
            <a:r>
              <a:rPr lang="en-US" altLang="ko-KR" sz="2000" b="1" dirty="0" smtClean="0"/>
              <a:t>)</a:t>
            </a:r>
          </a:p>
          <a:p>
            <a:endParaRPr lang="en-US" altLang="ko-KR" sz="2500" b="1" dirty="0" smtClean="0"/>
          </a:p>
          <a:p>
            <a:r>
              <a:rPr lang="en-US" altLang="ko-KR" dirty="0" smtClean="0"/>
              <a:t>▷ </a:t>
            </a:r>
            <a:r>
              <a:rPr lang="en-US" altLang="ko-KR" b="1" dirty="0" smtClean="0"/>
              <a:t>name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텍스트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필드를 구별할 수 있도록 이름을 붙임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▷ </a:t>
            </a:r>
            <a:r>
              <a:rPr lang="en-US" altLang="ko-KR" b="1" dirty="0" smtClean="0"/>
              <a:t>size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화면에 몇 글자가 보이도록 할 것인지 </a:t>
            </a:r>
            <a:r>
              <a:rPr lang="ko-KR" altLang="en-US" dirty="0"/>
              <a:t>텍스트 필드의 길이를 </a:t>
            </a:r>
            <a:r>
              <a:rPr lang="ko-KR" altLang="en-US" dirty="0" smtClean="0"/>
              <a:t>지정</a:t>
            </a:r>
            <a:endParaRPr lang="en-US" altLang="ko-KR" dirty="0"/>
          </a:p>
          <a:p>
            <a:r>
              <a:rPr lang="en-US" altLang="ko-KR" sz="1500" dirty="0" smtClean="0">
                <a:solidFill>
                  <a:srgbClr val="FF0000"/>
                </a:solidFill>
              </a:rPr>
              <a:t>     ex) size=5</a:t>
            </a:r>
            <a:r>
              <a:rPr lang="ko-KR" altLang="en-US" sz="1500" dirty="0" smtClean="0">
                <a:solidFill>
                  <a:srgbClr val="FF0000"/>
                </a:solidFill>
              </a:rPr>
              <a:t>로 지정하면 최대 입력 가능한 숫자가 </a:t>
            </a:r>
            <a:r>
              <a:rPr lang="en-US" altLang="ko-KR" sz="1500" dirty="0" smtClean="0">
                <a:solidFill>
                  <a:srgbClr val="FF0000"/>
                </a:solidFill>
              </a:rPr>
              <a:t>10</a:t>
            </a:r>
            <a:r>
              <a:rPr lang="ko-KR" altLang="en-US" sz="1500" dirty="0" smtClean="0">
                <a:solidFill>
                  <a:srgbClr val="FF0000"/>
                </a:solidFill>
              </a:rPr>
              <a:t>이라도 화면에는 </a:t>
            </a:r>
            <a:r>
              <a:rPr lang="en-US" altLang="ko-KR" sz="1500" dirty="0" smtClean="0">
                <a:solidFill>
                  <a:srgbClr val="FF0000"/>
                </a:solidFill>
              </a:rPr>
              <a:t>5</a:t>
            </a:r>
            <a:r>
              <a:rPr lang="ko-KR" altLang="en-US" sz="1500" dirty="0" smtClean="0">
                <a:solidFill>
                  <a:srgbClr val="FF0000"/>
                </a:solidFill>
              </a:rPr>
              <a:t>글자만 보임</a:t>
            </a:r>
            <a:endParaRPr lang="en-US" altLang="ko-KR" sz="1500" dirty="0" smtClean="0">
              <a:solidFill>
                <a:srgbClr val="FF0000"/>
              </a:solidFill>
            </a:endParaRPr>
          </a:p>
          <a:p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/>
              <a:t>▷ </a:t>
            </a:r>
            <a:r>
              <a:rPr lang="en-US" altLang="ko-KR" b="1" dirty="0" smtClean="0"/>
              <a:t>value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텍스트 필드가 화면에 표시될 때 텍스트 필드 부분에 표시 될 내용</a:t>
            </a:r>
            <a:endParaRPr lang="en-US" altLang="ko-KR" dirty="0" smtClean="0"/>
          </a:p>
          <a:p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            </a:t>
            </a:r>
            <a:r>
              <a:rPr lang="en-US" altLang="ko-KR" sz="1000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/>
              <a:t>사용하지 않으면 빈 텍스트 필드가 표시됨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▷ </a:t>
            </a:r>
            <a:r>
              <a:rPr lang="en-US" altLang="ko-KR" b="1" dirty="0" err="1" smtClean="0"/>
              <a:t>maxlength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텍스트 필드에 입력할 수 있는 최대 문자 개수를 지정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099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CGI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5952" y="343759"/>
            <a:ext cx="77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09-1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614916" y="3167110"/>
            <a:ext cx="4360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→ </a:t>
            </a:r>
            <a:r>
              <a:rPr lang="en-US" altLang="ko-KR" dirty="0" smtClean="0"/>
              <a:t>&lt;input type=“text” name=“</a:t>
            </a:r>
            <a:r>
              <a:rPr lang="en-US" altLang="ko-KR" dirty="0" err="1" smtClean="0"/>
              <a:t>stdnum</a:t>
            </a:r>
            <a:r>
              <a:rPr lang="en-US" altLang="ko-KR" dirty="0" smtClean="0"/>
              <a:t>”&gt;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14915" y="4132024"/>
            <a:ext cx="455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→ </a:t>
            </a:r>
            <a:r>
              <a:rPr lang="en-US" altLang="ko-KR" dirty="0" smtClean="0"/>
              <a:t>&lt;input type=“text” name=“</a:t>
            </a:r>
            <a:r>
              <a:rPr lang="en-US" altLang="ko-KR" dirty="0" err="1" smtClean="0"/>
              <a:t>usename</a:t>
            </a:r>
            <a:r>
              <a:rPr lang="en-US" altLang="ko-KR" dirty="0" smtClean="0"/>
              <a:t>”&gt;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845" y="1939185"/>
            <a:ext cx="5651832" cy="319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04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CGI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5952" y="343759"/>
            <a:ext cx="77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09-1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869849" y="3067747"/>
            <a:ext cx="5581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→ </a:t>
            </a:r>
            <a:r>
              <a:rPr lang="en-US" altLang="ko-KR" dirty="0" smtClean="0"/>
              <a:t>&lt;input type=“text” name=“id”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maxlength</a:t>
            </a:r>
            <a:r>
              <a:rPr lang="en-US" altLang="ko-KR" b="1" dirty="0" smtClean="0">
                <a:solidFill>
                  <a:srgbClr val="FF0000"/>
                </a:solidFill>
              </a:rPr>
              <a:t>=“8”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64201" y="4097169"/>
            <a:ext cx="6330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→ </a:t>
            </a:r>
            <a:r>
              <a:rPr lang="en-US" altLang="ko-KR" dirty="0" smtClean="0"/>
              <a:t>&lt;input type=“password” name=“password” </a:t>
            </a:r>
            <a:r>
              <a:rPr lang="en-US" altLang="ko-KR" b="1" dirty="0" smtClean="0">
                <a:solidFill>
                  <a:srgbClr val="FF0000"/>
                </a:solidFill>
              </a:rPr>
              <a:t>size=“10”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291" y="2052084"/>
            <a:ext cx="4790910" cy="266374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785531" y="4284943"/>
            <a:ext cx="25400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solidFill>
                  <a:srgbClr val="FF0000"/>
                </a:solidFill>
              </a:rPr>
              <a:t>1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200" b="1" dirty="0" smtClean="0">
                <a:solidFill>
                  <a:srgbClr val="FF0000"/>
                </a:solidFill>
              </a:rPr>
              <a:t>2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200" b="1" dirty="0" smtClean="0">
                <a:solidFill>
                  <a:srgbClr val="FF0000"/>
                </a:solidFill>
              </a:rPr>
              <a:t>3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200" b="1" dirty="0" smtClean="0">
                <a:solidFill>
                  <a:srgbClr val="FF0000"/>
                </a:solidFill>
              </a:rPr>
              <a:t>4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200" b="1" dirty="0" smtClean="0">
                <a:solidFill>
                  <a:srgbClr val="FF0000"/>
                </a:solidFill>
              </a:rPr>
              <a:t>5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200" b="1" dirty="0" smtClean="0">
                <a:solidFill>
                  <a:srgbClr val="FF0000"/>
                </a:solidFill>
              </a:rPr>
              <a:t>6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200" b="1" dirty="0" smtClean="0">
                <a:solidFill>
                  <a:srgbClr val="FF0000"/>
                </a:solidFill>
              </a:rPr>
              <a:t>7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200" b="1" dirty="0" smtClean="0">
                <a:solidFill>
                  <a:srgbClr val="FF0000"/>
                </a:solidFill>
              </a:rPr>
              <a:t>8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200" b="1" dirty="0" smtClean="0">
                <a:solidFill>
                  <a:srgbClr val="FF0000"/>
                </a:solidFill>
              </a:rPr>
              <a:t>9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200" b="1" dirty="0" smtClean="0">
                <a:solidFill>
                  <a:srgbClr val="FF0000"/>
                </a:solidFill>
              </a:rPr>
              <a:t>10</a:t>
            </a:r>
            <a:endParaRPr lang="ko-KR" altLang="en-US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3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CGI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5952" y="343759"/>
            <a:ext cx="77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09-1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284" y="1140525"/>
            <a:ext cx="4492610" cy="51154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86894" y="4361723"/>
            <a:ext cx="6282297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500" b="1" dirty="0" smtClean="0"/>
              <a:t>name</a:t>
            </a:r>
            <a:r>
              <a:rPr lang="ko-KR" altLang="en-US" sz="2500" b="1" dirty="0" smtClean="0"/>
              <a:t>과 </a:t>
            </a:r>
            <a:r>
              <a:rPr lang="en-US" altLang="ko-KR" sz="2500" b="1" dirty="0" smtClean="0"/>
              <a:t>value</a:t>
            </a:r>
            <a:r>
              <a:rPr lang="ko-KR" altLang="en-US" sz="2500" b="1" dirty="0" smtClean="0"/>
              <a:t>는 본인이 알아서 설정</a:t>
            </a:r>
            <a:endParaRPr lang="en-US" altLang="ko-KR" sz="2500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500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500" b="1" dirty="0" smtClean="0"/>
              <a:t>이미</a:t>
            </a:r>
            <a:r>
              <a:rPr lang="en-US" altLang="ko-KR" sz="2500" b="1" dirty="0" smtClean="0"/>
              <a:t> </a:t>
            </a:r>
            <a:r>
              <a:rPr lang="ko-KR" altLang="en-US" sz="2500" b="1" dirty="0" smtClean="0"/>
              <a:t>체크 되어 있는 것은 </a:t>
            </a:r>
            <a:r>
              <a:rPr lang="en-US" altLang="ko-KR" sz="2500" b="1" dirty="0" smtClean="0"/>
              <a:t>checked </a:t>
            </a:r>
            <a:r>
              <a:rPr lang="ko-KR" altLang="en-US" sz="2500" b="1" dirty="0" smtClean="0"/>
              <a:t>입력</a:t>
            </a:r>
            <a:endParaRPr lang="ko-KR" altLang="en-US" sz="25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645" y="1214784"/>
            <a:ext cx="4695632" cy="267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CGI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5952" y="343759"/>
            <a:ext cx="77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09-1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109255" y="4464666"/>
            <a:ext cx="6582508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200" b="1" dirty="0"/>
              <a:t>버튼이 있을 경우 </a:t>
            </a:r>
            <a:r>
              <a:rPr lang="en-US" altLang="ko-KR" sz="2200" b="1" dirty="0"/>
              <a:t>&lt;form&gt; </a:t>
            </a:r>
            <a:r>
              <a:rPr lang="ko-KR" altLang="en-US" sz="2200" b="1" dirty="0"/>
              <a:t>태그 </a:t>
            </a:r>
            <a:r>
              <a:rPr lang="ko-KR" altLang="en-US" sz="2200" b="1" dirty="0" smtClean="0"/>
              <a:t>활용</a:t>
            </a:r>
            <a:endParaRPr lang="en-US" altLang="ko-KR" sz="2200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200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200" b="1" dirty="0" smtClean="0"/>
              <a:t>name</a:t>
            </a:r>
            <a:r>
              <a:rPr lang="ko-KR" altLang="en-US" sz="2200" b="1" dirty="0" smtClean="0"/>
              <a:t>과 </a:t>
            </a:r>
            <a:r>
              <a:rPr lang="en-US" altLang="ko-KR" sz="2200" b="1" dirty="0" smtClean="0"/>
              <a:t>value</a:t>
            </a:r>
            <a:r>
              <a:rPr lang="ko-KR" altLang="en-US" sz="2200" b="1" dirty="0" smtClean="0"/>
              <a:t>는 본인이 알아서 설정</a:t>
            </a:r>
            <a:endParaRPr lang="en-US" altLang="ko-KR" sz="2200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2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200" b="1" dirty="0" smtClean="0"/>
              <a:t>취소버튼을 눌렸을 경우 입력한 정보가 </a:t>
            </a:r>
            <a:r>
              <a:rPr lang="en-US" altLang="ko-KR" sz="2200" b="1" dirty="0" smtClean="0"/>
              <a:t>reset </a:t>
            </a:r>
            <a:r>
              <a:rPr lang="ko-KR" altLang="en-US" sz="2200" b="1" dirty="0" smtClean="0"/>
              <a:t>됨</a:t>
            </a:r>
            <a:endParaRPr lang="en-US" altLang="ko-KR" sz="2200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52" y="1126778"/>
            <a:ext cx="2546686" cy="213371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7502" y="1243461"/>
            <a:ext cx="3154261" cy="28818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1978" y="1140525"/>
            <a:ext cx="3766184" cy="240446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/>
          <a:srcRect r="6163" b="8500"/>
          <a:stretch/>
        </p:blipFill>
        <p:spPr>
          <a:xfrm>
            <a:off x="648597" y="3930066"/>
            <a:ext cx="4045176" cy="164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25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웹표준정석-2016" id="{8A777310-936F-4A84-B367-80ED03D4C92B}" vid="{5F637632-B73A-4905-8B9C-DA0CC854672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웹표준정석-2016</Template>
  <TotalTime>2262</TotalTime>
  <Words>677</Words>
  <Application>Microsoft Office PowerPoint</Application>
  <PresentationFormat>와이드스크린</PresentationFormat>
  <Paragraphs>163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Cooper Black</vt:lpstr>
      <vt:lpstr>나눔스퀘어라운드 ExtraBold</vt:lpstr>
      <vt:lpstr>맑은 고딕</vt:lpstr>
      <vt:lpstr>Wingdings</vt:lpstr>
      <vt:lpstr>Arial</vt:lpstr>
      <vt:lpstr>Office 테마</vt:lpstr>
      <vt:lpstr>9주차 멘토링(HTML)</vt:lpstr>
      <vt:lpstr>CGI</vt:lpstr>
      <vt:lpstr>CGI</vt:lpstr>
      <vt:lpstr>CGI</vt:lpstr>
      <vt:lpstr>CGI</vt:lpstr>
      <vt:lpstr>CGI</vt:lpstr>
      <vt:lpstr>CGI</vt:lpstr>
      <vt:lpstr>CGI 실습</vt:lpstr>
      <vt:lpstr>CGI 실습</vt:lpstr>
      <vt:lpstr>CGI</vt:lpstr>
      <vt:lpstr>CGI</vt:lpstr>
      <vt:lpstr>CGI 실습</vt:lpstr>
      <vt:lpstr>CGI 실습</vt:lpstr>
      <vt:lpstr>CGI 실습</vt:lpstr>
      <vt:lpstr>CGI 실습</vt:lpstr>
      <vt:lpstr>CGI 실습</vt:lpstr>
      <vt:lpstr>복습 및 실습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05. CSS 기초</dc:title>
  <dc:creator>Kyunghee Ko</dc:creator>
  <cp:lastModifiedBy>Windows 사용자</cp:lastModifiedBy>
  <cp:revision>166</cp:revision>
  <dcterms:created xsi:type="dcterms:W3CDTF">2016-12-12T01:35:59Z</dcterms:created>
  <dcterms:modified xsi:type="dcterms:W3CDTF">2019-06-10T07:03:06Z</dcterms:modified>
</cp:coreProperties>
</file>