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Ultra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Ultr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fb3971d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fb3971d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fb3971db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fb3971db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fc3ffec2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fc3ffec2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fb3971db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fb3971db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fb3971db0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fb3971db0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fb3971db0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fb3971db0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fb3971db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fb3971db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fb3971db0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fb3971db0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882350" y="0"/>
            <a:ext cx="767400" cy="20862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flipH="1">
            <a:off x="6378500" y="0"/>
            <a:ext cx="767400" cy="20862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302075" y="143900"/>
            <a:ext cx="4076425" cy="1678500"/>
          </a:xfrm>
          <a:prstGeom prst="flowChartDecision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451925" y="482149"/>
            <a:ext cx="37767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 </a:t>
            </a:r>
            <a:r>
              <a:rPr lang="en" sz="3400"/>
              <a:t>Blown To Bits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  Chp 1</a:t>
            </a:r>
            <a:endParaRPr sz="3400"/>
          </a:p>
        </p:txBody>
      </p:sp>
      <p:sp>
        <p:nvSpPr>
          <p:cNvPr id="59" name="Google Shape;59;p13"/>
          <p:cNvSpPr/>
          <p:nvPr/>
        </p:nvSpPr>
        <p:spPr>
          <a:xfrm>
            <a:off x="-159550" y="4220400"/>
            <a:ext cx="1055100" cy="923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895550" y="4220400"/>
            <a:ext cx="1055100" cy="923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950650" y="4220400"/>
            <a:ext cx="1055100" cy="923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037550" y="4220400"/>
            <a:ext cx="1055100" cy="923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4124450" y="4220400"/>
            <a:ext cx="1055100" cy="923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5179550" y="4220400"/>
            <a:ext cx="1055100" cy="923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6234650" y="4220400"/>
            <a:ext cx="1055100" cy="923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7321550" y="4220400"/>
            <a:ext cx="1055100" cy="923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8376650" y="4220400"/>
            <a:ext cx="1055100" cy="923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456725" y="2565750"/>
            <a:ext cx="63066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Created By: Micah F, Ethan C, Coby J, Sean H, Javier L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69" name="Google Shape;69;p13"/>
          <p:cNvSpPr/>
          <p:nvPr/>
        </p:nvSpPr>
        <p:spPr>
          <a:xfrm rot="-5400000">
            <a:off x="755250" y="2562725"/>
            <a:ext cx="1055100" cy="11991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 rot="5400000">
            <a:off x="7393550" y="2562725"/>
            <a:ext cx="1055100" cy="11991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1282875" y="2478350"/>
            <a:ext cx="6654300" cy="1480800"/>
          </a:xfrm>
          <a:prstGeom prst="frame">
            <a:avLst>
              <a:gd fmla="val 12500" name="adj1"/>
            </a:avLst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743200" y="4148350"/>
            <a:ext cx="335850" cy="731375"/>
          </a:xfrm>
          <a:prstGeom prst="flowChartSort">
            <a:avLst/>
          </a:prstGeom>
          <a:solidFill>
            <a:srgbClr val="000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1752688" y="4148350"/>
            <a:ext cx="335850" cy="731375"/>
          </a:xfrm>
          <a:prstGeom prst="flowChartSort">
            <a:avLst/>
          </a:prstGeom>
          <a:solidFill>
            <a:srgbClr val="000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2945663" y="4148350"/>
            <a:ext cx="335850" cy="731375"/>
          </a:xfrm>
          <a:prstGeom prst="flowChartSort">
            <a:avLst/>
          </a:prstGeom>
          <a:solidFill>
            <a:srgbClr val="000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3924725" y="4148350"/>
            <a:ext cx="335850" cy="731375"/>
          </a:xfrm>
          <a:prstGeom prst="flowChartSort">
            <a:avLst/>
          </a:prstGeom>
          <a:solidFill>
            <a:srgbClr val="000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4995725" y="4148350"/>
            <a:ext cx="335850" cy="731375"/>
          </a:xfrm>
          <a:prstGeom prst="flowChartSort">
            <a:avLst/>
          </a:prstGeom>
          <a:solidFill>
            <a:srgbClr val="000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082625" y="4148350"/>
            <a:ext cx="335850" cy="731375"/>
          </a:xfrm>
          <a:prstGeom prst="flowChartSort">
            <a:avLst/>
          </a:prstGeom>
          <a:solidFill>
            <a:srgbClr val="000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7137725" y="4148350"/>
            <a:ext cx="335850" cy="731375"/>
          </a:xfrm>
          <a:prstGeom prst="flowChartSort">
            <a:avLst/>
          </a:prstGeom>
          <a:solidFill>
            <a:srgbClr val="000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8224950" y="4148350"/>
            <a:ext cx="335850" cy="731375"/>
          </a:xfrm>
          <a:prstGeom prst="flowChartSort">
            <a:avLst/>
          </a:prstGeom>
          <a:solidFill>
            <a:srgbClr val="000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 rot="966404">
            <a:off x="-210161" y="-802929"/>
            <a:ext cx="219517" cy="5143497"/>
          </a:xfrm>
          <a:prstGeom prst="rect">
            <a:avLst/>
          </a:prstGeom>
          <a:solidFill>
            <a:srgbClr val="FF00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 rot="966404">
            <a:off x="196314" y="-753554"/>
            <a:ext cx="219517" cy="5143497"/>
          </a:xfrm>
          <a:prstGeom prst="rect">
            <a:avLst/>
          </a:prstGeom>
          <a:solidFill>
            <a:srgbClr val="FF00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 rot="966404">
            <a:off x="453039" y="-352629"/>
            <a:ext cx="219517" cy="5143497"/>
          </a:xfrm>
          <a:prstGeom prst="rect">
            <a:avLst/>
          </a:prstGeom>
          <a:solidFill>
            <a:srgbClr val="FF00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 rot="-1143220">
            <a:off x="9141314" y="-837823"/>
            <a:ext cx="219633" cy="5143411"/>
          </a:xfrm>
          <a:prstGeom prst="rect">
            <a:avLst/>
          </a:prstGeom>
          <a:solidFill>
            <a:srgbClr val="FF00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 rot="-1143220">
            <a:off x="8414739" y="-554948"/>
            <a:ext cx="219633" cy="5143411"/>
          </a:xfrm>
          <a:prstGeom prst="rect">
            <a:avLst/>
          </a:prstGeom>
          <a:solidFill>
            <a:srgbClr val="FF00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 rot="-1143220">
            <a:off x="8773139" y="-753498"/>
            <a:ext cx="219633" cy="5143411"/>
          </a:xfrm>
          <a:prstGeom prst="rect">
            <a:avLst/>
          </a:prstGeom>
          <a:solidFill>
            <a:srgbClr val="FF00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1808700" y="1125025"/>
            <a:ext cx="5526600" cy="1287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Tanya Rider got in an accident and was badly injured and awaiting help for eight days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With the help of technology and police investigation, she was rescued and recovered</a:t>
            </a:r>
            <a:endParaRPr sz="1800"/>
          </a:p>
        </p:txBody>
      </p:sp>
      <p:sp>
        <p:nvSpPr>
          <p:cNvPr id="94" name="Google Shape;94;p14"/>
          <p:cNvSpPr/>
          <p:nvPr/>
        </p:nvSpPr>
        <p:spPr>
          <a:xfrm rot="10800000">
            <a:off x="2510150" y="71725"/>
            <a:ext cx="3780000" cy="1053300"/>
          </a:xfrm>
          <a:prstGeom prst="trapezoid">
            <a:avLst>
              <a:gd fmla="val 25000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2877450" y="0"/>
            <a:ext cx="29415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Digital Explosion</a:t>
            </a:r>
            <a:endParaRPr b="1" sz="3000"/>
          </a:p>
        </p:txBody>
      </p:sp>
      <p:sp>
        <p:nvSpPr>
          <p:cNvPr id="96" name="Google Shape;96;p14"/>
          <p:cNvSpPr/>
          <p:nvPr/>
        </p:nvSpPr>
        <p:spPr>
          <a:xfrm>
            <a:off x="2510138" y="3973550"/>
            <a:ext cx="3780000" cy="1053300"/>
          </a:xfrm>
          <a:prstGeom prst="trapezoid">
            <a:avLst>
              <a:gd fmla="val 25000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Explosion Of Bits And Everything Else</a:t>
            </a:r>
            <a:endParaRPr b="1" sz="2400"/>
          </a:p>
        </p:txBody>
      </p:sp>
      <p:sp>
        <p:nvSpPr>
          <p:cNvPr id="97" name="Google Shape;97;p14"/>
          <p:cNvSpPr/>
          <p:nvPr/>
        </p:nvSpPr>
        <p:spPr>
          <a:xfrm>
            <a:off x="1808700" y="2685950"/>
            <a:ext cx="5526600" cy="1287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world has become accustomed to reducing pictures, files, 1s and 0s, AKA “bits”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Information online will spread and disperse, regardless of what people try to do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0" y="3199575"/>
            <a:ext cx="9144000" cy="1944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4" name="Google Shape;104;p15"/>
          <p:cNvSpPr/>
          <p:nvPr/>
        </p:nvSpPr>
        <p:spPr>
          <a:xfrm rot="5400000">
            <a:off x="113400" y="581550"/>
            <a:ext cx="535500" cy="720000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FF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rot="10800000">
            <a:off x="4714200" y="617475"/>
            <a:ext cx="535500" cy="720000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FF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3355600" y="3465025"/>
            <a:ext cx="535500" cy="720000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FF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 rot="-5400000">
            <a:off x="4714200" y="3811575"/>
            <a:ext cx="535500" cy="720000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FF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flipH="1">
            <a:off x="8173200" y="3311075"/>
            <a:ext cx="535500" cy="535500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FF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flipH="1" rot="-5400000">
            <a:off x="8173200" y="1337475"/>
            <a:ext cx="535500" cy="535500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FF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5082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7620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10164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12699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15246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17793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20328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22887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25410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27981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30552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2541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63975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61404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58833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56262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53691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51120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48549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45978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43407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40836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38265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35694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33123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84543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81732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9305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6830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4259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1688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69117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6546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87354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90165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5638200" y="1568850"/>
            <a:ext cx="2801100" cy="2005800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370650" y="969300"/>
            <a:ext cx="4594800" cy="3204900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59900" y="1685125"/>
            <a:ext cx="2566800" cy="17799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The Koans of Bits</a:t>
            </a:r>
            <a:endParaRPr b="1" sz="3600"/>
          </a:p>
        </p:txBody>
      </p:sp>
      <p:sp>
        <p:nvSpPr>
          <p:cNvPr id="149" name="Google Shape;149;p15"/>
          <p:cNvSpPr/>
          <p:nvPr/>
        </p:nvSpPr>
        <p:spPr>
          <a:xfrm>
            <a:off x="586100" y="1121675"/>
            <a:ext cx="4194600" cy="28656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Bits are complex and have very weird behaviors, making metaphors for such to be very difficult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There are seven oversimplified and over-generalized truths regarding koans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/>
          <p:nvPr/>
        </p:nvSpPr>
        <p:spPr>
          <a:xfrm>
            <a:off x="150" y="-150"/>
            <a:ext cx="9144000" cy="51435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 rot="864133">
            <a:off x="-223666" y="-824761"/>
            <a:ext cx="307566" cy="5213575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 rot="864133">
            <a:off x="292134" y="-700311"/>
            <a:ext cx="307566" cy="5213575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 rot="864133">
            <a:off x="704442" y="-602943"/>
            <a:ext cx="307566" cy="6044085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 rot="-5400000">
            <a:off x="3125250" y="7900"/>
            <a:ext cx="390300" cy="21360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 flipH="1" rot="5400000">
            <a:off x="5461800" y="-9050"/>
            <a:ext cx="390300" cy="21699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2424200" y="627050"/>
            <a:ext cx="40005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Ultra"/>
                <a:ea typeface="Ultra"/>
                <a:cs typeface="Ultra"/>
                <a:sym typeface="Ultra"/>
              </a:rPr>
              <a:t>Koan 1: All Just Bits</a:t>
            </a:r>
            <a:endParaRPr sz="2400"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61" name="Google Shape;161;p16"/>
          <p:cNvSpPr/>
          <p:nvPr/>
        </p:nvSpPr>
        <p:spPr>
          <a:xfrm rot="-802307">
            <a:off x="9177287" y="-826528"/>
            <a:ext cx="307435" cy="6043896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 rot="-802307">
            <a:off x="8144437" y="-602853"/>
            <a:ext cx="307435" cy="6043896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 rot="-802307">
            <a:off x="8689462" y="-702078"/>
            <a:ext cx="307435" cy="6043896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1787000" y="3563625"/>
            <a:ext cx="5274900" cy="1478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Computers can still fail, so bits are checked for mistakes and corrected when necessary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It’s easier to pirate music/movies with bits compared to videotapes or other means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2109125" y="2927763"/>
            <a:ext cx="49944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ltra"/>
                <a:ea typeface="Ultra"/>
                <a:cs typeface="Ultra"/>
                <a:sym typeface="Ultra"/>
              </a:rPr>
              <a:t>Koan 2: Perfection is Normal </a:t>
            </a:r>
            <a:endParaRPr sz="1800"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66" name="Google Shape;166;p16"/>
          <p:cNvSpPr/>
          <p:nvPr/>
        </p:nvSpPr>
        <p:spPr>
          <a:xfrm flipH="1" rot="5400000">
            <a:off x="5225475" y="2147750"/>
            <a:ext cx="390300" cy="21699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 rot="-5400000">
            <a:off x="2852925" y="2164700"/>
            <a:ext cx="390300" cy="21360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787000" y="1372700"/>
            <a:ext cx="5274900" cy="1555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Computers successfully creates bits that contains photographs, letters, songs, and movies.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Computers are designed to store bits, files and folders and different types of data are illusions created by computer programmers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0" y="4875600"/>
            <a:ext cx="1140000" cy="267900"/>
          </a:xfrm>
          <a:prstGeom prst="trapezoid">
            <a:avLst>
              <a:gd fmla="val 25000" name="adj"/>
            </a:avLst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1140000" y="4875600"/>
            <a:ext cx="1140000" cy="267900"/>
          </a:xfrm>
          <a:prstGeom prst="trapezoid">
            <a:avLst>
              <a:gd fmla="val 25000" name="adj"/>
            </a:avLst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4584000" y="4875600"/>
            <a:ext cx="1140000" cy="267900"/>
          </a:xfrm>
          <a:prstGeom prst="trapezoid">
            <a:avLst>
              <a:gd fmla="val 25000" name="adj"/>
            </a:avLst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5724000" y="4875600"/>
            <a:ext cx="1140000" cy="267900"/>
          </a:xfrm>
          <a:prstGeom prst="trapezoid">
            <a:avLst>
              <a:gd fmla="val 25000" name="adj"/>
            </a:avLst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6864000" y="4875600"/>
            <a:ext cx="1140000" cy="267900"/>
          </a:xfrm>
          <a:prstGeom prst="trapezoid">
            <a:avLst>
              <a:gd fmla="val 25000" name="adj"/>
            </a:avLst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8004000" y="4875600"/>
            <a:ext cx="1140000" cy="267900"/>
          </a:xfrm>
          <a:prstGeom prst="trapezoid">
            <a:avLst>
              <a:gd fmla="val 25000" name="adj"/>
            </a:avLst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2292000" y="4875600"/>
            <a:ext cx="1140000" cy="267900"/>
          </a:xfrm>
          <a:prstGeom prst="trapezoid">
            <a:avLst>
              <a:gd fmla="val 25000" name="adj"/>
            </a:avLst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3432000" y="4875600"/>
            <a:ext cx="1140000" cy="267900"/>
          </a:xfrm>
          <a:prstGeom prst="trapezoid">
            <a:avLst>
              <a:gd fmla="val 25000" name="adj"/>
            </a:avLst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 rot="10800000">
            <a:off x="0" y="0"/>
            <a:ext cx="1140000" cy="267900"/>
          </a:xfrm>
          <a:prstGeom prst="trapezoid">
            <a:avLst>
              <a:gd fmla="val 25000" name="adj"/>
            </a:avLst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 rot="10800000">
            <a:off x="3444000" y="0"/>
            <a:ext cx="1140000" cy="267900"/>
          </a:xfrm>
          <a:prstGeom prst="trapezoid">
            <a:avLst>
              <a:gd fmla="val 25000" name="adj"/>
            </a:avLst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 rot="10800000">
            <a:off x="2292000" y="0"/>
            <a:ext cx="1140000" cy="267900"/>
          </a:xfrm>
          <a:prstGeom prst="trapezoid">
            <a:avLst>
              <a:gd fmla="val 25000" name="adj"/>
            </a:avLst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 rot="10800000">
            <a:off x="4596000" y="0"/>
            <a:ext cx="1140000" cy="267900"/>
          </a:xfrm>
          <a:prstGeom prst="trapezoid">
            <a:avLst>
              <a:gd fmla="val 25000" name="adj"/>
            </a:avLst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 rot="10800000">
            <a:off x="8004000" y="0"/>
            <a:ext cx="1140000" cy="267900"/>
          </a:xfrm>
          <a:prstGeom prst="trapezoid">
            <a:avLst>
              <a:gd fmla="val 25000" name="adj"/>
            </a:avLst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 rot="10800000">
            <a:off x="1140000" y="0"/>
            <a:ext cx="1140000" cy="267900"/>
          </a:xfrm>
          <a:prstGeom prst="trapezoid">
            <a:avLst>
              <a:gd fmla="val 25000" name="adj"/>
            </a:avLst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 rot="10800000">
            <a:off x="6864000" y="0"/>
            <a:ext cx="1140000" cy="267900"/>
          </a:xfrm>
          <a:prstGeom prst="trapezoid">
            <a:avLst>
              <a:gd fmla="val 25000" name="adj"/>
            </a:avLst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 rot="10800000">
            <a:off x="5724000" y="0"/>
            <a:ext cx="1140000" cy="267900"/>
          </a:xfrm>
          <a:prstGeom prst="trapezoid">
            <a:avLst>
              <a:gd fmla="val 25000" name="adj"/>
            </a:avLst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508200" y="267900"/>
            <a:ext cx="123600" cy="46077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8512200" y="267900"/>
            <a:ext cx="123600" cy="46077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160625" y="377675"/>
            <a:ext cx="151075" cy="537025"/>
          </a:xfrm>
          <a:prstGeom prst="flowChartDecision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8832300" y="2532125"/>
            <a:ext cx="151075" cy="537025"/>
          </a:xfrm>
          <a:prstGeom prst="flowChartDecision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8832300" y="1813975"/>
            <a:ext cx="151075" cy="537025"/>
          </a:xfrm>
          <a:prstGeom prst="flowChartDecision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8832300" y="1095825"/>
            <a:ext cx="151075" cy="537025"/>
          </a:xfrm>
          <a:prstGeom prst="flowChartDecision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8832300" y="377675"/>
            <a:ext cx="151075" cy="537025"/>
          </a:xfrm>
          <a:prstGeom prst="flowChartDecision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160625" y="3968425"/>
            <a:ext cx="151075" cy="537025"/>
          </a:xfrm>
          <a:prstGeom prst="flowChartDecision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160625" y="3250275"/>
            <a:ext cx="151075" cy="537025"/>
          </a:xfrm>
          <a:prstGeom prst="flowChartDecision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160625" y="2532125"/>
            <a:ext cx="151075" cy="537025"/>
          </a:xfrm>
          <a:prstGeom prst="flowChartDecision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60625" y="1813975"/>
            <a:ext cx="151075" cy="537025"/>
          </a:xfrm>
          <a:prstGeom prst="flowChartDecision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60625" y="1095825"/>
            <a:ext cx="151075" cy="537025"/>
          </a:xfrm>
          <a:prstGeom prst="flowChartDecision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8832300" y="3968425"/>
            <a:ext cx="151075" cy="537025"/>
          </a:xfrm>
          <a:prstGeom prst="flowChartDecision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8832300" y="3250275"/>
            <a:ext cx="151075" cy="537025"/>
          </a:xfrm>
          <a:prstGeom prst="flowChartDecision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460200" y="37800"/>
            <a:ext cx="219600" cy="192300"/>
          </a:xfrm>
          <a:prstGeom prst="donut">
            <a:avLst>
              <a:gd fmla="val 25000" name="adj"/>
            </a:avLst>
          </a:prstGeom>
          <a:solidFill>
            <a:srgbClr val="00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8464200" y="4913400"/>
            <a:ext cx="219600" cy="192300"/>
          </a:xfrm>
          <a:prstGeom prst="donut">
            <a:avLst>
              <a:gd fmla="val 25000" name="adj"/>
            </a:avLst>
          </a:prstGeom>
          <a:solidFill>
            <a:srgbClr val="00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8464200" y="37800"/>
            <a:ext cx="219600" cy="192300"/>
          </a:xfrm>
          <a:prstGeom prst="donut">
            <a:avLst>
              <a:gd fmla="val 25000" name="adj"/>
            </a:avLst>
          </a:prstGeom>
          <a:solidFill>
            <a:srgbClr val="00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460200" y="4913400"/>
            <a:ext cx="219600" cy="192300"/>
          </a:xfrm>
          <a:prstGeom prst="donut">
            <a:avLst>
              <a:gd fmla="val 25000" name="adj"/>
            </a:avLst>
          </a:prstGeom>
          <a:solidFill>
            <a:srgbClr val="00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757050" y="1728450"/>
            <a:ext cx="4841700" cy="1340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speed of computers is measured by the number of basic operations per second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1940’s computers: 5 operations per second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Modern computers: Trillions per second</a:t>
            </a:r>
            <a:endParaRPr sz="1800"/>
          </a:p>
        </p:txBody>
      </p:sp>
      <p:sp>
        <p:nvSpPr>
          <p:cNvPr id="211" name="Google Shape;211;p17"/>
          <p:cNvSpPr/>
          <p:nvPr/>
        </p:nvSpPr>
        <p:spPr>
          <a:xfrm>
            <a:off x="796150" y="743625"/>
            <a:ext cx="2364900" cy="9249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Koan 3: There is Want in the Midst of Plenty </a:t>
            </a:r>
            <a:endParaRPr b="1" sz="1800"/>
          </a:p>
        </p:txBody>
      </p:sp>
      <p:sp>
        <p:nvSpPr>
          <p:cNvPr id="212" name="Google Shape;212;p17"/>
          <p:cNvSpPr/>
          <p:nvPr/>
        </p:nvSpPr>
        <p:spPr>
          <a:xfrm>
            <a:off x="828300" y="3580550"/>
            <a:ext cx="2364900" cy="9249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Koan 5: More of the Same Can Be a Whole New Thing</a:t>
            </a:r>
            <a:endParaRPr b="1" sz="1800"/>
          </a:p>
        </p:txBody>
      </p:sp>
      <p:sp>
        <p:nvSpPr>
          <p:cNvPr id="213" name="Google Shape;213;p17"/>
          <p:cNvSpPr/>
          <p:nvPr/>
        </p:nvSpPr>
        <p:spPr>
          <a:xfrm>
            <a:off x="5724000" y="2109300"/>
            <a:ext cx="2364900" cy="9249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Koan 4: Processing is Power </a:t>
            </a:r>
            <a:endParaRPr b="1" sz="1800"/>
          </a:p>
        </p:txBody>
      </p:sp>
      <p:sp>
        <p:nvSpPr>
          <p:cNvPr id="214" name="Google Shape;214;p17"/>
          <p:cNvSpPr/>
          <p:nvPr/>
        </p:nvSpPr>
        <p:spPr>
          <a:xfrm>
            <a:off x="3325400" y="3250275"/>
            <a:ext cx="4841700" cy="1340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Explosive growth is rapid growth, doubling at a steady rate.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/>
              <a:t>Computers went </a:t>
            </a:r>
            <a:r>
              <a:rPr lang="en" sz="1800"/>
              <a:t>unnoticed</a:t>
            </a:r>
            <a:r>
              <a:rPr lang="en" sz="1800"/>
              <a:t>, grew exponentially and boomed suddenly</a:t>
            </a:r>
            <a:endParaRPr sz="1800"/>
          </a:p>
        </p:txBody>
      </p:sp>
      <p:sp>
        <p:nvSpPr>
          <p:cNvPr id="215" name="Google Shape;215;p17"/>
          <p:cNvSpPr/>
          <p:nvPr/>
        </p:nvSpPr>
        <p:spPr>
          <a:xfrm>
            <a:off x="3325400" y="327825"/>
            <a:ext cx="4841700" cy="1340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/>
              <a:t>The increase of data being digitally stored decreased physical storage </a:t>
            </a:r>
            <a:endParaRPr sz="18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/>
              <a:t>Digital data storage is useless if there was no means to access it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0" y="4715525"/>
            <a:ext cx="9144000" cy="427975"/>
          </a:xfrm>
          <a:prstGeom prst="flowChartProcess">
            <a:avLst/>
          </a:prstGeom>
          <a:solidFill>
            <a:srgbClr val="0000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0" y="0"/>
            <a:ext cx="9144000" cy="427975"/>
          </a:xfrm>
          <a:prstGeom prst="flowChartProcess">
            <a:avLst/>
          </a:prstGeom>
          <a:solidFill>
            <a:srgbClr val="0000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0" y="571663"/>
            <a:ext cx="9144000" cy="319425"/>
          </a:xfrm>
          <a:prstGeom prst="flowChartProcess">
            <a:avLst/>
          </a:prstGeom>
          <a:solidFill>
            <a:srgbClr val="0000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0" y="4249450"/>
            <a:ext cx="9144000" cy="319425"/>
          </a:xfrm>
          <a:prstGeom prst="flowChartProcess">
            <a:avLst/>
          </a:prstGeom>
          <a:solidFill>
            <a:srgbClr val="0000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0" y="1017700"/>
            <a:ext cx="3037800" cy="312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28" name="Google Shape;228;p18"/>
          <p:cNvSpPr/>
          <p:nvPr/>
        </p:nvSpPr>
        <p:spPr>
          <a:xfrm>
            <a:off x="6328500" y="1017725"/>
            <a:ext cx="2815500" cy="312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29" name="Google Shape;229;p18"/>
          <p:cNvSpPr/>
          <p:nvPr/>
        </p:nvSpPr>
        <p:spPr>
          <a:xfrm>
            <a:off x="3037800" y="1235950"/>
            <a:ext cx="1534200" cy="251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Koan 6: Nothing Goes Away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230" name="Google Shape;230;p18"/>
          <p:cNvSpPr/>
          <p:nvPr/>
        </p:nvSpPr>
        <p:spPr>
          <a:xfrm>
            <a:off x="4572000" y="1235950"/>
            <a:ext cx="1826700" cy="251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Koan 7: Bits Move Faster Than Thought</a:t>
            </a:r>
            <a:endParaRPr b="1" sz="2400"/>
          </a:p>
        </p:txBody>
      </p:sp>
      <p:sp>
        <p:nvSpPr>
          <p:cNvPr id="231" name="Google Shape;231;p18"/>
          <p:cNvSpPr txBox="1"/>
          <p:nvPr/>
        </p:nvSpPr>
        <p:spPr>
          <a:xfrm>
            <a:off x="66600" y="984225"/>
            <a:ext cx="2904600" cy="26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Wal-mart has millions of transactions made everyday with every detail saved such as time bought, the items, the costs, payment methods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All information is saved </a:t>
            </a:r>
            <a:r>
              <a:rPr lang="en" sz="1800">
                <a:solidFill>
                  <a:schemeClr val="dk1"/>
                </a:solidFill>
              </a:rPr>
              <a:t>digitally when you make do anything digitally 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 txBox="1"/>
          <p:nvPr/>
        </p:nvSpPr>
        <p:spPr>
          <a:xfrm>
            <a:off x="6239400" y="952563"/>
            <a:ext cx="29046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Major events no longer take time to get around the world as newscasters can simply record the event live and broadcast it around the world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Information can be shared quickly and </a:t>
            </a:r>
            <a:r>
              <a:rPr lang="en" sz="1800">
                <a:solidFill>
                  <a:schemeClr val="dk1"/>
                </a:solidFill>
              </a:rPr>
              <a:t>efficiently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 txBox="1"/>
          <p:nvPr/>
        </p:nvSpPr>
        <p:spPr>
          <a:xfrm>
            <a:off x="0" y="3199575"/>
            <a:ext cx="9144000" cy="19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39" name="Google Shape;239;p19"/>
          <p:cNvSpPr/>
          <p:nvPr/>
        </p:nvSpPr>
        <p:spPr>
          <a:xfrm rot="5400000">
            <a:off x="3355600" y="233475"/>
            <a:ext cx="535500" cy="720000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 rot="10800000">
            <a:off x="7997350" y="233475"/>
            <a:ext cx="535500" cy="720000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3355600" y="3465025"/>
            <a:ext cx="535500" cy="720000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 rot="-5400000">
            <a:off x="7997350" y="3465025"/>
            <a:ext cx="535500" cy="720000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151075" y="2836125"/>
            <a:ext cx="535500" cy="535500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 rot="5400000">
            <a:off x="151075" y="832225"/>
            <a:ext cx="535500" cy="535500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5082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7620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10164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12699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15246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7793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20328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22887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25410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27981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30552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2541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63975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61404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8833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56262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53691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51120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48549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45978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43407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40836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38265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35694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33123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4543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81732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79305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76830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74259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71688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69117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6546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87354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9016500" y="5006175"/>
            <a:ext cx="254100" cy="281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407350" y="1109375"/>
            <a:ext cx="2801100" cy="20058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3652575" y="605125"/>
            <a:ext cx="4594800" cy="32049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573100" y="1221425"/>
            <a:ext cx="2469600" cy="17799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New Technologies Bring Both Risks and </a:t>
            </a:r>
            <a:r>
              <a:rPr b="1" lang="en" sz="2400"/>
              <a:t>Opportunities</a:t>
            </a:r>
            <a:endParaRPr b="1" sz="2400"/>
          </a:p>
        </p:txBody>
      </p:sp>
      <p:sp>
        <p:nvSpPr>
          <p:cNvPr id="284" name="Google Shape;284;p19"/>
          <p:cNvSpPr/>
          <p:nvPr/>
        </p:nvSpPr>
        <p:spPr>
          <a:xfrm>
            <a:off x="3891100" y="832225"/>
            <a:ext cx="4039500" cy="27249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Those with a computer jeopardize security of their selves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Websites like Facebook have brought together friendships and bonds for all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Technology has brought out the evil in some humans because such power is at their fingertips with little to no repercussions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0" y="4113425"/>
            <a:ext cx="4312575" cy="1030075"/>
          </a:xfrm>
          <a:prstGeom prst="flowChartManualInput">
            <a:avLst/>
          </a:prstGeom>
          <a:solidFill>
            <a:srgbClr val="FF00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 flipH="1">
            <a:off x="4831425" y="4113425"/>
            <a:ext cx="4312575" cy="1030075"/>
          </a:xfrm>
          <a:prstGeom prst="flowChartManualInput">
            <a:avLst/>
          </a:prstGeom>
          <a:solidFill>
            <a:srgbClr val="FF00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4319450" y="-7000"/>
            <a:ext cx="512100" cy="5143500"/>
          </a:xfrm>
          <a:prstGeom prst="rect">
            <a:avLst/>
          </a:prstGeom>
          <a:solidFill>
            <a:srgbClr val="FF00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 rot="5400000">
            <a:off x="4975575" y="-144150"/>
            <a:ext cx="769200" cy="1057500"/>
          </a:xfrm>
          <a:prstGeom prst="rtTriangle">
            <a:avLst/>
          </a:prstGeom>
          <a:solidFill>
            <a:srgbClr val="FF00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 flipH="1" rot="-5400000">
            <a:off x="3394250" y="-163000"/>
            <a:ext cx="769200" cy="1081200"/>
          </a:xfrm>
          <a:prstGeom prst="rtTriangle">
            <a:avLst/>
          </a:prstGeom>
          <a:solidFill>
            <a:srgbClr val="FF00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4477375" y="13725"/>
            <a:ext cx="204600" cy="51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199150" y="4546050"/>
            <a:ext cx="512100" cy="48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8351775" y="4546050"/>
            <a:ext cx="512100" cy="48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 rot="10800000">
            <a:off x="3571850" y="116725"/>
            <a:ext cx="662100" cy="3984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 flipH="1" rot="10800000">
            <a:off x="4917050" y="116725"/>
            <a:ext cx="663000" cy="3984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4992050" y="4546050"/>
            <a:ext cx="512100" cy="48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3646850" y="4546050"/>
            <a:ext cx="512100" cy="48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229200" y="303550"/>
            <a:ext cx="2667000" cy="1111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Good and Ill, Promise and Peril</a:t>
            </a:r>
            <a:endParaRPr b="1" sz="2400"/>
          </a:p>
        </p:txBody>
      </p:sp>
      <p:sp>
        <p:nvSpPr>
          <p:cNvPr id="305" name="Google Shape;305;p20"/>
          <p:cNvSpPr/>
          <p:nvPr/>
        </p:nvSpPr>
        <p:spPr>
          <a:xfrm>
            <a:off x="6177650" y="252400"/>
            <a:ext cx="2667000" cy="1111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Technology Is Neither Good nor Bad</a:t>
            </a:r>
            <a:endParaRPr b="1" sz="2400"/>
          </a:p>
        </p:txBody>
      </p:sp>
      <p:sp>
        <p:nvSpPr>
          <p:cNvPr id="306" name="Google Shape;306;p20"/>
          <p:cNvSpPr/>
          <p:nvPr/>
        </p:nvSpPr>
        <p:spPr>
          <a:xfrm>
            <a:off x="63500" y="1516950"/>
            <a:ext cx="3944100" cy="24963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benefits of technology is far greater than the defects of technology or if anything equal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Major powers all have a say within the world of the internet of what occurs and what is passed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good of technology and the ill possibilities of technology has been taken into consideration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5015663" y="1490663"/>
            <a:ext cx="3944100" cy="24963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Messages being sent to a friend via emails or messages can also be deciphered and broken down by others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Photo Manipulation</a:t>
            </a:r>
            <a:r>
              <a:rPr lang="en" sz="1800">
                <a:solidFill>
                  <a:schemeClr val="dk1"/>
                </a:solidFill>
              </a:rPr>
              <a:t> is a tool used by others for improving pictures but also used by child p********ers to lessen suspicion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