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70" r:id="rId11"/>
    <p:sldId id="283" r:id="rId12"/>
    <p:sldId id="276" r:id="rId13"/>
    <p:sldId id="278" r:id="rId14"/>
    <p:sldId id="28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4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2XkNqIOC65aK6hbps7pkfdLHC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6433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Hello and welcome, my name is Taimoor Razi and today me and my team members, Akshar Chaklashiya and Ogwu Augustine will be presenting to you the results of the Data Glacier Team on our clients Bank Marketing Campaign.</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46240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732255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89222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0" name="Google Shape;280;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281" name="Google Shape;281;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4" name="Google Shape;284;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2200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8085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 you for your time. If you have any questions, please feel free to ask.</a:t>
            </a:r>
            <a:endParaRPr/>
          </a:p>
        </p:txBody>
      </p:sp>
      <p:sp>
        <p:nvSpPr>
          <p:cNvPr id="363" name="Google Shape;36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50178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Today’s outline will be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1. We will give the executive summary and describe the problem statement of the project to give a high level understanding of the business problem we're tackling and the specific requirements.</a:t>
            </a:r>
            <a:endParaRPr/>
          </a:p>
          <a:p>
            <a:pPr marL="0" lvl="0" indent="0" algn="l" rtl="0">
              <a:spcBef>
                <a:spcPts val="0"/>
              </a:spcBef>
              <a:spcAft>
                <a:spcPts val="0"/>
              </a:spcAft>
              <a:buNone/>
            </a:pPr>
            <a:r>
              <a:rPr lang="en-US"/>
              <a:t>2. I will then go over the approach that we followed to complete this task, so that you have complete clarity in how we tackle these kinds of tasks.</a:t>
            </a:r>
            <a:endParaRPr/>
          </a:p>
          <a:p>
            <a:pPr marL="0" lvl="0" indent="0" algn="l" rtl="0">
              <a:spcBef>
                <a:spcPts val="0"/>
              </a:spcBef>
              <a:spcAft>
                <a:spcPts val="0"/>
              </a:spcAft>
              <a:buNone/>
            </a:pPr>
            <a:r>
              <a:rPr lang="en-US"/>
              <a:t>3. Then, Akshar will go over the Data Analysis we performed and all important results and he will present them as a series of insights and visualizations from our analysis.</a:t>
            </a:r>
            <a:endParaRPr/>
          </a:p>
          <a:p>
            <a:pPr marL="0" lvl="0" indent="0" algn="l" rtl="0">
              <a:spcBef>
                <a:spcPts val="0"/>
              </a:spcBef>
              <a:spcAft>
                <a:spcPts val="0"/>
              </a:spcAft>
              <a:buNone/>
            </a:pPr>
            <a:r>
              <a:rPr lang="en-US"/>
              <a:t>4.  To wrap up, August will summarize and give recommendations and proposed the ML models to proceed further in the ML pipeline. Finally, our team will be open for any questions.</a:t>
            </a:r>
            <a:endParaRPr/>
          </a:p>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98520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kick things off let me recap this engagement.</a:t>
            </a:r>
            <a:endParaRPr/>
          </a:p>
          <a:p>
            <a:pPr marL="0" lvl="0" indent="0" algn="l" rtl="0">
              <a:spcBef>
                <a:spcPts val="0"/>
              </a:spcBef>
              <a:spcAft>
                <a:spcPts val="0"/>
              </a:spcAft>
              <a:buNone/>
            </a:pPr>
            <a:endParaRPr/>
          </a:p>
          <a:p>
            <a:pPr marL="0" lvl="0" indent="0" algn="l" rtl="0">
              <a:lnSpc>
                <a:spcPct val="221666"/>
              </a:lnSpc>
              <a:spcBef>
                <a:spcPts val="0"/>
              </a:spcBef>
              <a:spcAft>
                <a:spcPts val="0"/>
              </a:spcAft>
              <a:buNone/>
            </a:pPr>
            <a:r>
              <a:rPr lang="en-US" sz="120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We, Data Glacier are here to help you understand the market and guide you in the right direction.</a:t>
            </a: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6734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221666"/>
              </a:lnSpc>
              <a:spcBef>
                <a:spcPts val="0"/>
              </a:spcBef>
              <a:spcAft>
                <a:spcPts val="0"/>
              </a:spcAft>
              <a:buNone/>
            </a:pPr>
            <a:r>
              <a:rPr lang="en-US" sz="1200"/>
              <a:t>Our Objective was to provide actionable insights to help ABC Bank in identifying the right customers for targeting the marketing campaign.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So, we embarked on a 1 month pilot with ABC Bank to focus on 3 main tasks.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Data Intake Report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EDA Notebook</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ML model Proposal</a:t>
            </a:r>
            <a:endParaRPr/>
          </a:p>
          <a:p>
            <a:pPr marL="410210" lvl="1" indent="-205105"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Presentation to ABC’s Executive team which we are here today to present</a:t>
            </a:r>
            <a:endParaRPr/>
          </a:p>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77339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8" name="Google Shape;118;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119" name="Google Shape;119;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how did we tackle this problem? </a:t>
            </a:r>
            <a:endParaRPr/>
          </a:p>
          <a:p>
            <a:pPr marL="0" lvl="0" indent="0" algn="l" rtl="0">
              <a:spcBef>
                <a:spcPts val="0"/>
              </a:spcBef>
              <a:spcAft>
                <a:spcPts val="0"/>
              </a:spcAft>
              <a:buNone/>
            </a:pPr>
            <a:r>
              <a:rPr lang="en-US"/>
              <a:t>Well we approached it in 5 steps:</a:t>
            </a:r>
            <a:endParaRPr/>
          </a:p>
          <a:p>
            <a:pPr marL="0" lvl="0" indent="0" algn="l" rtl="0">
              <a:spcBef>
                <a:spcPts val="0"/>
              </a:spcBef>
              <a:spcAft>
                <a:spcPts val="0"/>
              </a:spcAft>
              <a:buNone/>
            </a:pPr>
            <a:endParaRPr/>
          </a:p>
          <a:p>
            <a:pPr marL="0" lvl="0" indent="0" algn="l" rtl="0">
              <a:spcBef>
                <a:spcPts val="0"/>
              </a:spcBef>
              <a:spcAft>
                <a:spcPts val="0"/>
              </a:spcAft>
              <a:buNone/>
            </a:pPr>
            <a:r>
              <a:rPr lang="en-US"/>
              <a:t>1. Data understanding - the key to success on any data project is to understand the data in detail. So we took the time to understand the data model and domain of the business you are interested in.</a:t>
            </a:r>
            <a:endParaRPr/>
          </a:p>
          <a:p>
            <a:pPr marL="0" lvl="0" indent="0" algn="l" rtl="0">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marL="0" lvl="0" indent="0" algn="l" rtl="0">
              <a:spcBef>
                <a:spcPts val="0"/>
              </a:spcBef>
              <a:spcAft>
                <a:spcPts val="0"/>
              </a:spcAft>
              <a:buNone/>
            </a:pPr>
            <a:r>
              <a:rPr lang="en-US"/>
              <a:t>3. After extracting the raw data, we needed to process and model this data into a dataset that can precisely answer the business questions and produce analytics.</a:t>
            </a:r>
            <a:endParaRPr/>
          </a:p>
          <a:p>
            <a:pPr marL="0" lvl="0" indent="0" algn="l" rtl="0">
              <a:spcBef>
                <a:spcPts val="0"/>
              </a:spcBef>
              <a:spcAft>
                <a:spcPts val="0"/>
              </a:spcAft>
              <a:buNone/>
            </a:pPr>
            <a:r>
              <a:rPr lang="en-US"/>
              <a:t>4. With our new dataset, we used our analytical expertise to uncover insights from this dataset and to produce visualizations to describe the insights.</a:t>
            </a:r>
            <a:endParaRPr/>
          </a:p>
          <a:p>
            <a:pPr marL="0" lvl="0" indent="0" algn="l" rtl="0">
              <a:spcBef>
                <a:spcPts val="0"/>
              </a:spcBef>
              <a:spcAft>
                <a:spcPts val="0"/>
              </a:spcAft>
              <a:buNone/>
            </a:pPr>
            <a:r>
              <a:rPr lang="en-US"/>
              <a:t>5. And finally we used these insights to unlock business decisions and to make recommendations on next steps.</a:t>
            </a:r>
            <a:br>
              <a:rPr lang="en-US"/>
            </a:br>
            <a:br>
              <a:rPr lang="en-US"/>
            </a:br>
            <a:r>
              <a:rPr lang="en-US"/>
              <a:t>We also included ML Model proposal at the end of the presentation to get your reviews/feedback before proceeding further to the next stage of model building and preparation.</a:t>
            </a:r>
            <a:endParaRPr/>
          </a:p>
        </p:txBody>
      </p:sp>
      <p:sp>
        <p:nvSpPr>
          <p:cNvPr id="121" name="Google Shape;121;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92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make a quick Data overview. Since today we are here to focus on the analysis and insight, I will quickly go through the Data Overview. </a:t>
            </a:r>
            <a:endParaRPr/>
          </a:p>
          <a:p>
            <a:pPr marL="0" lvl="0" indent="0" algn="l" rtl="0">
              <a:spcBef>
                <a:spcPts val="0"/>
              </a:spcBef>
              <a:spcAft>
                <a:spcPts val="0"/>
              </a:spcAft>
              <a:buNone/>
            </a:pPr>
            <a:r>
              <a:rPr lang="en-US"/>
              <a:t>After understanding the data needed for us to make the Analysis we extracted 1 dataset from UCI ML Repository which was used to perform analysis. </a:t>
            </a: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3446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resulted dataset had 21 features i.e., columns and 41188 data points i.e., rows with a total size of 5834924 bytes.</a:t>
            </a:r>
            <a:br>
              <a:rPr lang="en-US"/>
            </a:br>
            <a:r>
              <a:rPr lang="en-US"/>
              <a:t>Also note that in addition to our original 21 features we created some new features to help with our analysis. One of these features was month-day. Data Cleaning And Transformation was then done which is outside the scope of todays presentation.</a:t>
            </a:r>
            <a:endParaRPr/>
          </a:p>
        </p:txBody>
      </p:sp>
      <p:sp>
        <p:nvSpPr>
          <p:cNvPr id="176" name="Google Shape;17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332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989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1381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51A"/>
        </a:solidFill>
        <a:effectLst/>
      </p:bgPr>
    </p:bg>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4089400" y="982029"/>
            <a:ext cx="4484468" cy="4484468"/>
          </a:xfrm>
          <a:prstGeom prst="rect">
            <a:avLst/>
          </a:prstGeom>
          <a:noFill/>
          <a:ln>
            <a:noFill/>
          </a:ln>
        </p:spPr>
      </p:pic>
      <p:sp>
        <p:nvSpPr>
          <p:cNvPr id="90" name="Google Shape;90;p1"/>
          <p:cNvSpPr txBox="1"/>
          <p:nvPr/>
        </p:nvSpPr>
        <p:spPr>
          <a:xfrm>
            <a:off x="2864735" y="4428082"/>
            <a:ext cx="7061200"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Taimoor</a:t>
            </a:r>
            <a:r>
              <a:rPr lang="en-US" sz="2800" b="0" i="0" u="none" strike="noStrike" cap="none" dirty="0">
                <a:solidFill>
                  <a:schemeClr val="lt1"/>
                </a:solidFill>
                <a:latin typeface="Calibri"/>
                <a:ea typeface="Calibri"/>
                <a:cs typeface="Calibri"/>
                <a:sym typeface="Calibri"/>
              </a:rPr>
              <a:t> </a:t>
            </a:r>
            <a:r>
              <a:rPr lang="en-US" sz="2800" b="0" i="0" u="none" strike="noStrike" cap="none" dirty="0" err="1">
                <a:solidFill>
                  <a:schemeClr val="lt1"/>
                </a:solidFill>
                <a:latin typeface="Calibri"/>
                <a:ea typeface="Calibri"/>
                <a:cs typeface="Calibri"/>
                <a:sym typeface="Calibri"/>
              </a:rPr>
              <a:t>Razi</a:t>
            </a:r>
            <a:endParaRPr dirty="0"/>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Akshar Chaklashiya</a:t>
            </a: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Ogwu</a:t>
            </a:r>
            <a:r>
              <a:rPr lang="en-US" sz="2800" b="0" i="0" u="none" strike="noStrike" cap="none" dirty="0">
                <a:solidFill>
                  <a:schemeClr val="lt1"/>
                </a:solidFill>
                <a:latin typeface="Calibri"/>
                <a:ea typeface="Calibri"/>
                <a:cs typeface="Calibri"/>
                <a:sym typeface="Calibri"/>
              </a:rPr>
              <a:t> Augustine </a:t>
            </a:r>
            <a:endParaRPr dirty="0"/>
          </a:p>
          <a:p>
            <a:pPr marL="0" marR="0" lvl="0" indent="0" algn="ctr" rtl="0">
              <a:spcBef>
                <a:spcPts val="0"/>
              </a:spcBef>
              <a:spcAft>
                <a:spcPts val="0"/>
              </a:spcAft>
              <a:buNone/>
            </a:pP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Date: </a:t>
            </a:r>
            <a:r>
              <a:rPr lang="en-US" sz="2800" dirty="0">
                <a:solidFill>
                  <a:schemeClr val="lt1"/>
                </a:solidFill>
                <a:latin typeface="Calibri"/>
                <a:ea typeface="Calibri"/>
                <a:cs typeface="Calibri"/>
                <a:sym typeface="Calibri"/>
              </a:rPr>
              <a:t>15</a:t>
            </a:r>
            <a:r>
              <a:rPr lang="en-US" sz="2800" b="0" i="0" u="none" strike="noStrike" cap="none" dirty="0">
                <a:solidFill>
                  <a:schemeClr val="lt1"/>
                </a:solidFill>
                <a:latin typeface="Calibri"/>
                <a:ea typeface="Calibri"/>
                <a:cs typeface="Calibri"/>
                <a:sym typeface="Calibri"/>
              </a:rPr>
              <a:t>-09-2022</a:t>
            </a:r>
            <a:endParaRPr dirty="0"/>
          </a:p>
        </p:txBody>
      </p:sp>
      <p:sp>
        <p:nvSpPr>
          <p:cNvPr id="91" name="Google Shape;91;p1"/>
          <p:cNvSpPr txBox="1"/>
          <p:nvPr/>
        </p:nvSpPr>
        <p:spPr>
          <a:xfrm>
            <a:off x="2400300" y="850733"/>
            <a:ext cx="786130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a:solidFill>
                  <a:schemeClr val="lt1"/>
                </a:solidFill>
                <a:latin typeface="Calibri"/>
                <a:ea typeface="Calibri"/>
                <a:cs typeface="Calibri"/>
                <a:sym typeface="Calibri"/>
              </a:rPr>
              <a:t>Go-to-Market(G2M) Strategy</a:t>
            </a:r>
            <a:endParaRPr/>
          </a:p>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Missing and Unknown Value</a:t>
            </a:r>
            <a:endParaRPr dirty="0"/>
          </a:p>
        </p:txBody>
      </p:sp>
      <p:sp>
        <p:nvSpPr>
          <p:cNvPr id="3" name="Google Shape;242;p15"/>
          <p:cNvSpPr txBox="1">
            <a:spLocks/>
          </p:cNvSpPr>
          <p:nvPr/>
        </p:nvSpPr>
        <p:spPr>
          <a:xfrm>
            <a:off x="600500" y="1366487"/>
            <a:ext cx="11378139" cy="529959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dirty="0"/>
              <a:t>In our dataset, we don’t have any missing value</a:t>
            </a:r>
          </a:p>
          <a:p>
            <a:pPr marL="571500" indent="-571500">
              <a:buSzPts val="4400"/>
              <a:buFont typeface="Arial" panose="020B0604020202020204" pitchFamily="34" charset="0"/>
              <a:buChar char="•"/>
            </a:pPr>
            <a:r>
              <a:rPr lang="en-US" dirty="0"/>
              <a:t>For the Unknown value, we found five feature (job, education, default, housing and loan). Row number is relatively small so we dropped those rows.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Handle outlier</a:t>
            </a:r>
            <a:endParaRPr dirty="0"/>
          </a:p>
        </p:txBody>
      </p:sp>
      <p:sp>
        <p:nvSpPr>
          <p:cNvPr id="4" name="Google Shape;242;p15"/>
          <p:cNvSpPr txBox="1">
            <a:spLocks/>
          </p:cNvSpPr>
          <p:nvPr/>
        </p:nvSpPr>
        <p:spPr>
          <a:xfrm>
            <a:off x="627796" y="1701703"/>
            <a:ext cx="11177517" cy="303406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dirty="0"/>
              <a:t>we are using box plot method to detect outlier. </a:t>
            </a:r>
            <a:br>
              <a:rPr lang="en-US" dirty="0"/>
            </a:br>
            <a:r>
              <a:rPr lang="en-US" dirty="0"/>
              <a:t>Outlier points = Q3 + 1.5 IQR(Upper Quartile) 					     Q1 - 1.5 IQR(Lower Quartile)</a:t>
            </a:r>
          </a:p>
        </p:txBody>
      </p:sp>
    </p:spTree>
    <p:extLst>
      <p:ext uri="{BB962C8B-B14F-4D97-AF65-F5344CB8AC3E}">
        <p14:creationId xmlns:p14="http://schemas.microsoft.com/office/powerpoint/2010/main" val="419506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1"/>
          <p:cNvPicPr preferRelativeResize="0"/>
          <p:nvPr/>
        </p:nvPicPr>
        <p:blipFill rotWithShape="1">
          <a:blip r:embed="rId3">
            <a:alphaModFix/>
          </a:blip>
          <a:srcRect/>
          <a:stretch/>
        </p:blipFill>
        <p:spPr>
          <a:xfrm>
            <a:off x="685800" y="4498956"/>
            <a:ext cx="1981479" cy="587839"/>
          </a:xfrm>
          <a:prstGeom prst="rect">
            <a:avLst/>
          </a:prstGeom>
          <a:noFill/>
          <a:ln>
            <a:noFill/>
          </a:ln>
        </p:spPr>
      </p:pic>
      <p:sp>
        <p:nvSpPr>
          <p:cNvPr id="287" name="Google Shape;287;p21"/>
          <p:cNvSpPr txBox="1"/>
          <p:nvPr/>
        </p:nvSpPr>
        <p:spPr>
          <a:xfrm>
            <a:off x="685799" y="573943"/>
            <a:ext cx="8910485" cy="985013"/>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dirty="0">
                <a:solidFill>
                  <a:schemeClr val="lt1"/>
                </a:solidFill>
                <a:latin typeface="Calibri"/>
                <a:ea typeface="Calibri"/>
                <a:cs typeface="Calibri"/>
                <a:sym typeface="Calibri"/>
              </a:rPr>
              <a:t>Model Summary - Insights</a:t>
            </a:r>
            <a:endParaRPr dirty="0"/>
          </a:p>
        </p:txBody>
      </p:sp>
      <p:grpSp>
        <p:nvGrpSpPr>
          <p:cNvPr id="288" name="Google Shape;288;p21"/>
          <p:cNvGrpSpPr/>
          <p:nvPr/>
        </p:nvGrpSpPr>
        <p:grpSpPr>
          <a:xfrm>
            <a:off x="478557" y="5325947"/>
            <a:ext cx="11502517" cy="1344719"/>
            <a:chOff x="0" y="0"/>
            <a:chExt cx="23005033" cy="2689439"/>
          </a:xfrm>
        </p:grpSpPr>
        <p:pic>
          <p:nvPicPr>
            <p:cNvPr id="289" name="Google Shape;289;p2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0" name="Google Shape;290;p2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291" name="Google Shape;291;p2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292" name="Google Shape;292;p2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293" name="Google Shape;293;p2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294" name="Google Shape;294;p2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295" name="Google Shape;295;p21"/>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296" name="Google Shape;296;p21"/>
          <p:cNvPicPr preferRelativeResize="0"/>
          <p:nvPr/>
        </p:nvPicPr>
        <p:blipFill rotWithShape="1">
          <a:blip r:embed="rId3">
            <a:alphaModFix/>
          </a:blip>
          <a:srcRect/>
          <a:stretch/>
        </p:blipFill>
        <p:spPr>
          <a:xfrm>
            <a:off x="3619754" y="4498956"/>
            <a:ext cx="1981479" cy="587839"/>
          </a:xfrm>
          <a:prstGeom prst="rect">
            <a:avLst/>
          </a:prstGeom>
          <a:noFill/>
          <a:ln>
            <a:noFill/>
          </a:ln>
        </p:spPr>
      </p:pic>
      <p:pic>
        <p:nvPicPr>
          <p:cNvPr id="297" name="Google Shape;297;p21"/>
          <p:cNvPicPr preferRelativeResize="0"/>
          <p:nvPr/>
        </p:nvPicPr>
        <p:blipFill rotWithShape="1">
          <a:blip r:embed="rId3">
            <a:alphaModFix/>
          </a:blip>
          <a:srcRect/>
          <a:stretch/>
        </p:blipFill>
        <p:spPr>
          <a:xfrm>
            <a:off x="6647401" y="4498956"/>
            <a:ext cx="1981479" cy="587839"/>
          </a:xfrm>
          <a:prstGeom prst="rect">
            <a:avLst/>
          </a:prstGeom>
          <a:noFill/>
          <a:ln>
            <a:noFill/>
          </a:ln>
        </p:spPr>
      </p:pic>
      <p:sp>
        <p:nvSpPr>
          <p:cNvPr id="298" name="Google Shape;298;p21"/>
          <p:cNvSpPr txBox="1"/>
          <p:nvPr/>
        </p:nvSpPr>
        <p:spPr>
          <a:xfrm>
            <a:off x="478557" y="3451651"/>
            <a:ext cx="2421815"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299" name="Google Shape;299;p21"/>
          <p:cNvSpPr txBox="1"/>
          <p:nvPr/>
        </p:nvSpPr>
        <p:spPr>
          <a:xfrm>
            <a:off x="478557" y="2073108"/>
            <a:ext cx="2421815" cy="103412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dirty="0">
                <a:solidFill>
                  <a:srgbClr val="A100FF"/>
                </a:solidFill>
                <a:latin typeface="Calibri"/>
                <a:ea typeface="Calibri"/>
                <a:cs typeface="Calibri"/>
                <a:sym typeface="Calibri"/>
              </a:rPr>
              <a:t>May</a:t>
            </a:r>
            <a:endParaRPr dirty="0"/>
          </a:p>
        </p:txBody>
      </p:sp>
      <p:sp>
        <p:nvSpPr>
          <p:cNvPr id="300" name="Google Shape;300;p21"/>
          <p:cNvSpPr txBox="1"/>
          <p:nvPr/>
        </p:nvSpPr>
        <p:spPr>
          <a:xfrm>
            <a:off x="3255628" y="3451651"/>
            <a:ext cx="258934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01" name="Google Shape;301;p21"/>
          <p:cNvSpPr txBox="1"/>
          <p:nvPr/>
        </p:nvSpPr>
        <p:spPr>
          <a:xfrm>
            <a:off x="2900372" y="2073108"/>
            <a:ext cx="3112854"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02" name="Google Shape;302;p21"/>
          <p:cNvPicPr preferRelativeResize="0"/>
          <p:nvPr/>
        </p:nvPicPr>
        <p:blipFill rotWithShape="1">
          <a:blip r:embed="rId3">
            <a:alphaModFix/>
          </a:blip>
          <a:srcRect/>
          <a:stretch/>
        </p:blipFill>
        <p:spPr>
          <a:xfrm>
            <a:off x="9650499" y="4485536"/>
            <a:ext cx="1981479" cy="587839"/>
          </a:xfrm>
          <a:prstGeom prst="rect">
            <a:avLst/>
          </a:prstGeom>
          <a:noFill/>
          <a:ln>
            <a:noFill/>
          </a:ln>
        </p:spPr>
      </p:pic>
      <p:sp>
        <p:nvSpPr>
          <p:cNvPr id="303" name="Google Shape;303;p21"/>
          <p:cNvSpPr txBox="1"/>
          <p:nvPr/>
        </p:nvSpPr>
        <p:spPr>
          <a:xfrm>
            <a:off x="9488271" y="3385941"/>
            <a:ext cx="2255700"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04" name="Google Shape;304;p21"/>
          <p:cNvSpPr txBox="1"/>
          <p:nvPr/>
        </p:nvSpPr>
        <p:spPr>
          <a:xfrm>
            <a:off x="9079146" y="2086949"/>
            <a:ext cx="3112854" cy="827214"/>
          </a:xfrm>
          <a:prstGeom prst="rect">
            <a:avLst/>
          </a:prstGeom>
          <a:noFill/>
          <a:ln>
            <a:noFill/>
          </a:ln>
        </p:spPr>
        <p:txBody>
          <a:bodyPr spcFirstLastPara="1" wrap="square" lIns="0" tIns="0" rIns="0" bIns="0" anchor="t" anchorCtr="0">
            <a:spAutoFit/>
          </a:bodyPr>
          <a:lstStyle/>
          <a:p>
            <a:pPr marL="0" marR="0" lvl="0" indent="0" algn="ctr" rtl="0">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05" name="Google Shape;305;p21"/>
          <p:cNvSpPr txBox="1"/>
          <p:nvPr/>
        </p:nvSpPr>
        <p:spPr>
          <a:xfrm>
            <a:off x="6527817" y="3385941"/>
            <a:ext cx="225570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06" name="Google Shape;306;p21"/>
          <p:cNvSpPr txBox="1"/>
          <p:nvPr/>
        </p:nvSpPr>
        <p:spPr>
          <a:xfrm>
            <a:off x="6082157" y="2132389"/>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p:cNvPicPr preferRelativeResize="0"/>
          <p:nvPr/>
        </p:nvPicPr>
        <p:blipFill rotWithShape="1">
          <a:blip r:embed="rId3">
            <a:alphaModFix/>
          </a:blip>
          <a:srcRect b="320"/>
          <a:stretch/>
        </p:blipFill>
        <p:spPr>
          <a:xfrm rot="10799999">
            <a:off x="295909" y="1491713"/>
            <a:ext cx="4135122" cy="4143939"/>
          </a:xfrm>
          <a:prstGeom prst="rect">
            <a:avLst/>
          </a:prstGeom>
          <a:noFill/>
          <a:ln>
            <a:noFill/>
          </a:ln>
        </p:spPr>
      </p:pic>
      <p:sp>
        <p:nvSpPr>
          <p:cNvPr id="342" name="Google Shape;342;p23"/>
          <p:cNvSpPr txBox="1"/>
          <p:nvPr/>
        </p:nvSpPr>
        <p:spPr>
          <a:xfrm>
            <a:off x="-312253"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Recommendations</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26"/>
          <p:cNvSpPr txBox="1">
            <a:spLocks noGrp="1"/>
          </p:cNvSpPr>
          <p:nvPr>
            <p:ph type="subTitle" idx="1"/>
          </p:nvPr>
        </p:nvSpPr>
        <p:spPr>
          <a:xfrm>
            <a:off x="3441513" y="2188524"/>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7200"/>
              <a:buNone/>
            </a:pPr>
            <a:r>
              <a:rPr lang="en-US" sz="7200" b="1">
                <a:solidFill>
                  <a:srgbClr val="FF6600"/>
                </a:solidFill>
              </a:rPr>
              <a:t>Thank You!</a:t>
            </a:r>
            <a:endParaRPr/>
          </a:p>
          <a:p>
            <a:pPr marL="0" lvl="0" indent="0" algn="ctr" rtl="0">
              <a:lnSpc>
                <a:spcPct val="90000"/>
              </a:lnSpc>
              <a:spcBef>
                <a:spcPts val="1000"/>
              </a:spcBef>
              <a:spcAft>
                <a:spcPts val="0"/>
              </a:spcAft>
              <a:buClr>
                <a:schemeClr val="lt1"/>
              </a:buClr>
              <a:buSzPts val="7200"/>
              <a:buNone/>
            </a:pPr>
            <a:endParaRPr sz="7200" b="1">
              <a:solidFill>
                <a:srgbClr val="FF6600"/>
              </a:solidFill>
            </a:endParaRPr>
          </a:p>
        </p:txBody>
      </p:sp>
      <p:pic>
        <p:nvPicPr>
          <p:cNvPr id="366" name="Google Shape;366;p26"/>
          <p:cNvPicPr preferRelativeResize="0"/>
          <p:nvPr/>
        </p:nvPicPr>
        <p:blipFill rotWithShape="1">
          <a:blip r:embed="rId3">
            <a:alphaModFix/>
          </a:blip>
          <a:srcRect/>
          <a:stretch/>
        </p:blipFill>
        <p:spPr>
          <a:xfrm>
            <a:off x="3853841" y="2840677"/>
            <a:ext cx="4732599" cy="2843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5400"/>
              <a:t>Outline</a:t>
            </a:r>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lt1"/>
              </a:buClr>
              <a:buSzPct val="100000"/>
              <a:buChar char="•"/>
            </a:pPr>
            <a:r>
              <a:rPr lang="en-US" dirty="0"/>
              <a:t>Executive Summary</a:t>
            </a:r>
            <a:endParaRPr dirty="0"/>
          </a:p>
          <a:p>
            <a:pPr marL="228600" lvl="0" indent="-228600" algn="l" rtl="0">
              <a:lnSpc>
                <a:spcPct val="150000"/>
              </a:lnSpc>
              <a:spcBef>
                <a:spcPts val="1000"/>
              </a:spcBef>
              <a:spcAft>
                <a:spcPts val="0"/>
              </a:spcAft>
              <a:buClr>
                <a:schemeClr val="lt1"/>
              </a:buClr>
              <a:buSzPct val="100000"/>
              <a:buChar char="•"/>
            </a:pPr>
            <a:r>
              <a:rPr lang="en-US" dirty="0"/>
              <a:t>Problem Statement</a:t>
            </a:r>
            <a:endParaRPr dirty="0"/>
          </a:p>
          <a:p>
            <a:pPr marL="228600" lvl="0" indent="-228600" algn="l" rtl="0">
              <a:lnSpc>
                <a:spcPct val="150000"/>
              </a:lnSpc>
              <a:spcBef>
                <a:spcPts val="1000"/>
              </a:spcBef>
              <a:spcAft>
                <a:spcPts val="0"/>
              </a:spcAft>
              <a:buClr>
                <a:schemeClr val="lt1"/>
              </a:buClr>
              <a:buSzPct val="100000"/>
              <a:buChar char="•"/>
            </a:pPr>
            <a:r>
              <a:rPr lang="en-US" dirty="0"/>
              <a:t>Approach</a:t>
            </a:r>
            <a:endParaRPr dirty="0"/>
          </a:p>
          <a:p>
            <a:pPr marL="228600" lvl="0" indent="-228600" algn="l" rtl="0">
              <a:lnSpc>
                <a:spcPct val="150000"/>
              </a:lnSpc>
              <a:spcBef>
                <a:spcPts val="1000"/>
              </a:spcBef>
              <a:spcAft>
                <a:spcPts val="0"/>
              </a:spcAft>
              <a:buClr>
                <a:schemeClr val="lt1"/>
              </a:buClr>
              <a:buSzPct val="100000"/>
              <a:buChar char="•"/>
            </a:pPr>
            <a:r>
              <a:rPr lang="en-US" dirty="0"/>
              <a:t>Model Preparation </a:t>
            </a:r>
          </a:p>
          <a:p>
            <a:pPr marL="228600" lvl="0" indent="-228600" algn="l" rtl="0">
              <a:lnSpc>
                <a:spcPct val="150000"/>
              </a:lnSpc>
              <a:spcBef>
                <a:spcPts val="1000"/>
              </a:spcBef>
              <a:spcAft>
                <a:spcPts val="0"/>
              </a:spcAft>
              <a:buClr>
                <a:schemeClr val="lt1"/>
              </a:buClr>
              <a:buSzPct val="100000"/>
              <a:buChar char="•"/>
            </a:pPr>
            <a:r>
              <a:rPr lang="en-US" dirty="0"/>
              <a:t>Model Building </a:t>
            </a:r>
          </a:p>
          <a:p>
            <a:pPr marL="228600" lvl="0" indent="-228600" algn="l" rtl="0">
              <a:lnSpc>
                <a:spcPct val="150000"/>
              </a:lnSpc>
              <a:spcBef>
                <a:spcPts val="1000"/>
              </a:spcBef>
              <a:spcAft>
                <a:spcPts val="0"/>
              </a:spcAft>
              <a:buClr>
                <a:schemeClr val="lt1"/>
              </a:buClr>
              <a:buSzPct val="100000"/>
              <a:buChar char="•"/>
            </a:pPr>
            <a:r>
              <a:rPr lang="en-US" dirty="0"/>
              <a:t>Model Results</a:t>
            </a:r>
            <a:endParaRPr dirty="0"/>
          </a:p>
          <a:p>
            <a:pPr marL="228600" lvl="0" indent="-228600" algn="l" rtl="0">
              <a:lnSpc>
                <a:spcPct val="150000"/>
              </a:lnSpc>
              <a:spcBef>
                <a:spcPts val="1000"/>
              </a:spcBef>
              <a:spcAft>
                <a:spcPts val="0"/>
              </a:spcAft>
              <a:buClr>
                <a:schemeClr val="lt1"/>
              </a:buClr>
              <a:buSzPct val="100000"/>
              <a:buChar char="•"/>
            </a:pPr>
            <a:r>
              <a:rPr lang="en-US" dirty="0"/>
              <a:t>Recommendations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86425" y="1127097"/>
            <a:ext cx="61087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33000"/>
              </a:lnSpc>
              <a:spcBef>
                <a:spcPts val="0"/>
              </a:spcBef>
              <a:spcAft>
                <a:spcPts val="0"/>
              </a:spcAft>
              <a:buNone/>
            </a:pPr>
            <a:endParaRPr sz="2000" b="0" i="0" u="none" strike="noStrike" cap="none">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06" name="Google Shape;106;p3"/>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Executive Summary</a:t>
            </a:r>
            <a:endParaRPr/>
          </a:p>
          <a:p>
            <a:pPr marL="0" marR="0" lvl="0" indent="0" algn="ctr" rtl="0">
              <a:spcBef>
                <a:spcPts val="0"/>
              </a:spcBef>
              <a:spcAft>
                <a:spcPts val="0"/>
              </a:spcAft>
              <a:buNone/>
            </a:pPr>
            <a:endParaRPr sz="5400">
              <a:solidFill>
                <a:srgbClr val="FFFFFF"/>
              </a:solidFill>
              <a:latin typeface="Arial"/>
              <a:ea typeface="Arial"/>
              <a:cs typeface="Arial"/>
              <a:sym typeface="Arial"/>
            </a:endParaRPr>
          </a:p>
        </p:txBody>
      </p:sp>
      <p:sp>
        <p:nvSpPr>
          <p:cNvPr id="107" name="Google Shape;107;p3"/>
          <p:cNvSpPr txBox="1"/>
          <p:nvPr/>
        </p:nvSpPr>
        <p:spPr>
          <a:xfrm>
            <a:off x="5686425" y="3565459"/>
            <a:ext cx="6094268" cy="1804725"/>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a:solidFill>
                  <a:schemeClr val="lt1"/>
                </a:solidFill>
                <a:latin typeface="Calibri"/>
                <a:ea typeface="Calibri"/>
                <a:cs typeface="Calibri"/>
                <a:sym typeface="Calibri"/>
              </a:rPr>
              <a:t>Bank wants to use ML model to shortlist customer whose chances of buying the product is more so that their marketing channel (tele marketing, SMS/email marketing etc)  can focus only to those customers whose chances of buying the product is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5479472" y="508656"/>
            <a:ext cx="6108700" cy="4901342"/>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Objective : Provide actionable insights to help XYZ firm in identifying the right customers for targeting the marketing campaign.</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This will save resource and their time ( which is directly involved in the cost ( resource billing)).</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did a 1 month pilot focusing on these tasks:</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Data Intake Report </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EDA Notebook</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ML Model Proposal</a:t>
            </a:r>
            <a:endParaRPr dirty="0"/>
          </a:p>
          <a:p>
            <a:pPr marL="410210" marR="0" lvl="1" indent="-205105"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Presentation to ABC’s Executive team (Today)</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15" name="Google Shape;115;p4"/>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dirty="0">
                <a:solidFill>
                  <a:schemeClr val="lt1"/>
                </a:solidFill>
                <a:latin typeface="Calibri"/>
                <a:ea typeface="Calibri"/>
                <a:cs typeface="Calibri"/>
                <a:sym typeface="Calibri"/>
              </a:rPr>
              <a:t>Problem Statement</a:t>
            </a:r>
            <a:endParaRPr dirty="0"/>
          </a:p>
          <a:p>
            <a:pPr marL="0" marR="0" lvl="0" indent="0" algn="ctr" rtl="0">
              <a:spcBef>
                <a:spcPts val="0"/>
              </a:spcBef>
              <a:spcAft>
                <a:spcPts val="0"/>
              </a:spcAft>
              <a:buNone/>
            </a:pPr>
            <a:endParaRPr sz="5400"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109182" y="311713"/>
            <a:ext cx="5506759" cy="6316462"/>
            <a:chOff x="0" y="0"/>
            <a:chExt cx="13390046" cy="12632924"/>
          </a:xfrm>
        </p:grpSpPr>
        <p:pic>
          <p:nvPicPr>
            <p:cNvPr id="125" name="Google Shape;125;p5"/>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126" name="Google Shape;126;p5"/>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127" name="Google Shape;127;p5"/>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28" name="Google Shape;128;p5"/>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29" name="Google Shape;129;p5"/>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30" name="Google Shape;130;p5"/>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31" name="Google Shape;131;p5"/>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32" name="Google Shape;132;p5"/>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33" name="Google Shape;133;p5"/>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34" name="Google Shape;134;p5"/>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35" name="Google Shape;135;p5"/>
          <p:cNvGrpSpPr/>
          <p:nvPr/>
        </p:nvGrpSpPr>
        <p:grpSpPr>
          <a:xfrm>
            <a:off x="159781" y="651333"/>
            <a:ext cx="1236641" cy="1187499"/>
            <a:chOff x="0" y="0"/>
            <a:chExt cx="2473282" cy="2374997"/>
          </a:xfrm>
        </p:grpSpPr>
        <p:sp>
          <p:nvSpPr>
            <p:cNvPr id="136" name="Google Shape;136;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38" name="Google Shape;138;p5"/>
          <p:cNvGrpSpPr/>
          <p:nvPr/>
        </p:nvGrpSpPr>
        <p:grpSpPr>
          <a:xfrm>
            <a:off x="1468588" y="1678099"/>
            <a:ext cx="1236641" cy="1187499"/>
            <a:chOff x="0" y="0"/>
            <a:chExt cx="2473282" cy="2374997"/>
          </a:xfrm>
        </p:grpSpPr>
        <p:sp>
          <p:nvSpPr>
            <p:cNvPr id="139" name="Google Shape;139;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1" name="Google Shape;141;p5"/>
          <p:cNvGrpSpPr/>
          <p:nvPr/>
        </p:nvGrpSpPr>
        <p:grpSpPr>
          <a:xfrm>
            <a:off x="2705497" y="2752824"/>
            <a:ext cx="1236641" cy="1187499"/>
            <a:chOff x="0" y="0"/>
            <a:chExt cx="2473282" cy="2374997"/>
          </a:xfrm>
        </p:grpSpPr>
        <p:sp>
          <p:nvSpPr>
            <p:cNvPr id="142" name="Google Shape;142;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4" name="Google Shape;144;p5"/>
          <p:cNvGrpSpPr/>
          <p:nvPr/>
        </p:nvGrpSpPr>
        <p:grpSpPr>
          <a:xfrm>
            <a:off x="3942406" y="3827549"/>
            <a:ext cx="1236641" cy="1187499"/>
            <a:chOff x="0" y="0"/>
            <a:chExt cx="2473282" cy="2374997"/>
          </a:xfrm>
        </p:grpSpPr>
        <p:sp>
          <p:nvSpPr>
            <p:cNvPr id="145" name="Google Shape;145;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7" name="Google Shape;147;p5"/>
          <p:cNvGrpSpPr/>
          <p:nvPr/>
        </p:nvGrpSpPr>
        <p:grpSpPr>
          <a:xfrm>
            <a:off x="5179314" y="4902275"/>
            <a:ext cx="1236641" cy="1187499"/>
            <a:chOff x="0" y="0"/>
            <a:chExt cx="2473282" cy="2374997"/>
          </a:xfrm>
        </p:grpSpPr>
        <p:sp>
          <p:nvSpPr>
            <p:cNvPr id="148" name="Google Shape;148;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150" name="Google Shape;150;p5"/>
          <p:cNvSpPr txBox="1"/>
          <p:nvPr/>
        </p:nvSpPr>
        <p:spPr>
          <a:xfrm>
            <a:off x="648664" y="82555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dirty="0">
                <a:solidFill>
                  <a:srgbClr val="FFFFFF"/>
                </a:solidFill>
                <a:latin typeface="Arial"/>
                <a:ea typeface="Arial"/>
                <a:cs typeface="Arial"/>
                <a:sym typeface="Arial"/>
              </a:rPr>
              <a:t>1</a:t>
            </a:r>
            <a:endParaRPr dirty="0"/>
          </a:p>
        </p:txBody>
      </p:sp>
      <p:sp>
        <p:nvSpPr>
          <p:cNvPr id="151" name="Google Shape;151;p5"/>
          <p:cNvSpPr txBox="1"/>
          <p:nvPr/>
        </p:nvSpPr>
        <p:spPr>
          <a:xfrm>
            <a:off x="1985850" y="190747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2</a:t>
            </a:r>
            <a:endParaRPr/>
          </a:p>
        </p:txBody>
      </p:sp>
      <p:sp>
        <p:nvSpPr>
          <p:cNvPr id="152" name="Google Shape;152;p5"/>
          <p:cNvSpPr txBox="1"/>
          <p:nvPr/>
        </p:nvSpPr>
        <p:spPr>
          <a:xfrm>
            <a:off x="5701568" y="5137192"/>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5</a:t>
            </a:r>
            <a:endParaRPr/>
          </a:p>
        </p:txBody>
      </p:sp>
      <p:sp>
        <p:nvSpPr>
          <p:cNvPr id="153" name="Google Shape;153;p5"/>
          <p:cNvSpPr txBox="1"/>
          <p:nvPr/>
        </p:nvSpPr>
        <p:spPr>
          <a:xfrm>
            <a:off x="4425339" y="4054623"/>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4</a:t>
            </a:r>
            <a:endParaRPr/>
          </a:p>
        </p:txBody>
      </p:sp>
      <p:sp>
        <p:nvSpPr>
          <p:cNvPr id="154" name="Google Shape;154;p5"/>
          <p:cNvSpPr txBox="1"/>
          <p:nvPr/>
        </p:nvSpPr>
        <p:spPr>
          <a:xfrm>
            <a:off x="3227252" y="2988280"/>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3</a:t>
            </a:r>
            <a:endParaRPr/>
          </a:p>
        </p:txBody>
      </p:sp>
      <p:sp>
        <p:nvSpPr>
          <p:cNvPr id="155" name="Google Shape;155;p5"/>
          <p:cNvSpPr txBox="1"/>
          <p:nvPr/>
        </p:nvSpPr>
        <p:spPr>
          <a:xfrm>
            <a:off x="2978566" y="2065034"/>
            <a:ext cx="5610858"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Cleaning/Modelling</a:t>
            </a:r>
            <a:endParaRPr dirty="0"/>
          </a:p>
        </p:txBody>
      </p:sp>
      <p:sp>
        <p:nvSpPr>
          <p:cNvPr id="156" name="Google Shape;156;p5"/>
          <p:cNvSpPr txBox="1"/>
          <p:nvPr/>
        </p:nvSpPr>
        <p:spPr>
          <a:xfrm>
            <a:off x="1618093" y="1055165"/>
            <a:ext cx="759414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Understanding and Extraction</a:t>
            </a:r>
            <a:endParaRPr sz="3600" dirty="0">
              <a:solidFill>
                <a:srgbClr val="FFFFFF"/>
              </a:solidFill>
              <a:latin typeface="Arial"/>
              <a:ea typeface="Arial"/>
              <a:cs typeface="Arial"/>
              <a:sym typeface="Arial"/>
            </a:endParaRPr>
          </a:p>
        </p:txBody>
      </p:sp>
      <p:sp>
        <p:nvSpPr>
          <p:cNvPr id="157" name="Google Shape;157;p5"/>
          <p:cNvSpPr txBox="1"/>
          <p:nvPr/>
        </p:nvSpPr>
        <p:spPr>
          <a:xfrm>
            <a:off x="4129132" y="3217345"/>
            <a:ext cx="6394506"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Model Preparation</a:t>
            </a:r>
            <a:endParaRPr dirty="0"/>
          </a:p>
        </p:txBody>
      </p:sp>
      <p:sp>
        <p:nvSpPr>
          <p:cNvPr id="158" name="Google Shape;158;p5"/>
          <p:cNvSpPr txBox="1"/>
          <p:nvPr/>
        </p:nvSpPr>
        <p:spPr>
          <a:xfrm>
            <a:off x="5524253" y="4227215"/>
            <a:ext cx="4602951"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Model Building </a:t>
            </a:r>
            <a:endParaRPr b="1" dirty="0">
              <a:solidFill>
                <a:srgbClr val="FFC000"/>
              </a:solidFill>
            </a:endParaRPr>
          </a:p>
        </p:txBody>
      </p:sp>
      <p:pic>
        <p:nvPicPr>
          <p:cNvPr id="159" name="Google Shape;159;p5"/>
          <p:cNvPicPr preferRelativeResize="0"/>
          <p:nvPr/>
        </p:nvPicPr>
        <p:blipFill rotWithShape="1">
          <a:blip r:embed="rId5">
            <a:alphaModFix/>
          </a:blip>
          <a:srcRect b="320"/>
          <a:stretch/>
        </p:blipFill>
        <p:spPr>
          <a:xfrm rot="10799999">
            <a:off x="9178708" y="158266"/>
            <a:ext cx="3013292" cy="3019716"/>
          </a:xfrm>
          <a:prstGeom prst="rect">
            <a:avLst/>
          </a:prstGeom>
          <a:noFill/>
          <a:ln>
            <a:noFill/>
          </a:ln>
        </p:spPr>
      </p:pic>
      <p:sp>
        <p:nvSpPr>
          <p:cNvPr id="160" name="Google Shape;160;p5"/>
          <p:cNvSpPr txBox="1"/>
          <p:nvPr/>
        </p:nvSpPr>
        <p:spPr>
          <a:xfrm>
            <a:off x="9322538" y="1166717"/>
            <a:ext cx="29675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Calibri"/>
                <a:ea typeface="Calibri"/>
                <a:cs typeface="Calibri"/>
                <a:sym typeface="Calibri"/>
              </a:rPr>
              <a:t>Approach</a:t>
            </a:r>
            <a:endParaRPr sz="4800">
              <a:solidFill>
                <a:schemeClr val="lt1"/>
              </a:solidFill>
              <a:latin typeface="Calibri"/>
              <a:ea typeface="Calibri"/>
              <a:cs typeface="Calibri"/>
              <a:sym typeface="Calibri"/>
            </a:endParaRPr>
          </a:p>
        </p:txBody>
      </p:sp>
      <p:sp>
        <p:nvSpPr>
          <p:cNvPr id="161" name="Google Shape;161;p5"/>
          <p:cNvSpPr txBox="1"/>
          <p:nvPr/>
        </p:nvSpPr>
        <p:spPr>
          <a:xfrm>
            <a:off x="6589482" y="5441656"/>
            <a:ext cx="417825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rPr>
              <a:t>Model Results</a:t>
            </a:r>
            <a:endParaRPr b="1" dirty="0">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3667470"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6"/>
          <p:cNvSpPr/>
          <p:nvPr/>
        </p:nvSpPr>
        <p:spPr>
          <a:xfrm>
            <a:off x="7054943"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6"/>
          <p:cNvSpPr txBox="1"/>
          <p:nvPr/>
        </p:nvSpPr>
        <p:spPr>
          <a:xfrm>
            <a:off x="8206455" y="3118121"/>
            <a:ext cx="38134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bank-additional-full.csv</a:t>
            </a:r>
            <a:endParaRPr/>
          </a:p>
        </p:txBody>
      </p:sp>
      <p:sp>
        <p:nvSpPr>
          <p:cNvPr id="170" name="Google Shape;170;p6"/>
          <p:cNvSpPr txBox="1"/>
          <p:nvPr/>
        </p:nvSpPr>
        <p:spPr>
          <a:xfrm>
            <a:off x="4727379" y="2993908"/>
            <a:ext cx="23275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UCI ML Repository</a:t>
            </a:r>
            <a:endParaRPr/>
          </a:p>
        </p:txBody>
      </p:sp>
      <p:pic>
        <p:nvPicPr>
          <p:cNvPr id="171" name="Google Shape;171;p6"/>
          <p:cNvPicPr preferRelativeResize="0"/>
          <p:nvPr/>
        </p:nvPicPr>
        <p:blipFill rotWithShape="1">
          <a:blip r:embed="rId3">
            <a:alphaModFix/>
          </a:blip>
          <a:srcRect b="320"/>
          <a:stretch/>
        </p:blipFill>
        <p:spPr>
          <a:xfrm rot="10799999">
            <a:off x="346832" y="1855214"/>
            <a:ext cx="3118374" cy="3125023"/>
          </a:xfrm>
          <a:prstGeom prst="rect">
            <a:avLst/>
          </a:prstGeom>
          <a:noFill/>
          <a:ln>
            <a:noFill/>
          </a:ln>
        </p:spPr>
      </p:pic>
      <p:sp>
        <p:nvSpPr>
          <p:cNvPr id="172" name="Google Shape;172;p6"/>
          <p:cNvSpPr txBox="1"/>
          <p:nvPr/>
        </p:nvSpPr>
        <p:spPr>
          <a:xfrm>
            <a:off x="448378" y="2275386"/>
            <a:ext cx="3016827"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p:nvPr/>
        </p:nvSpPr>
        <p:spPr>
          <a:xfrm>
            <a:off x="4862945" y="2547369"/>
            <a:ext cx="3065318"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21 Features</a:t>
            </a:r>
            <a:endParaRPr/>
          </a:p>
        </p:txBody>
      </p:sp>
      <p:sp>
        <p:nvSpPr>
          <p:cNvPr id="179" name="Google Shape;179;p7"/>
          <p:cNvSpPr txBox="1"/>
          <p:nvPr/>
        </p:nvSpPr>
        <p:spPr>
          <a:xfrm>
            <a:off x="4862945" y="3566769"/>
            <a:ext cx="5320146"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41188 data points</a:t>
            </a:r>
            <a:endParaRPr/>
          </a:p>
        </p:txBody>
      </p:sp>
      <p:sp>
        <p:nvSpPr>
          <p:cNvPr id="180" name="Google Shape;180;p7"/>
          <p:cNvSpPr txBox="1"/>
          <p:nvPr/>
        </p:nvSpPr>
        <p:spPr>
          <a:xfrm>
            <a:off x="4862945" y="4588877"/>
            <a:ext cx="640080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5834924 bytes</a:t>
            </a:r>
            <a:endParaRPr/>
          </a:p>
        </p:txBody>
      </p:sp>
      <p:sp>
        <p:nvSpPr>
          <p:cNvPr id="181" name="Google Shape;181;p7"/>
          <p:cNvSpPr txBox="1"/>
          <p:nvPr/>
        </p:nvSpPr>
        <p:spPr>
          <a:xfrm>
            <a:off x="4862945" y="1359088"/>
            <a:ext cx="401089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Bank Data</a:t>
            </a:r>
            <a:endParaRPr/>
          </a:p>
        </p:txBody>
      </p:sp>
      <p:pic>
        <p:nvPicPr>
          <p:cNvPr id="182" name="Google Shape;182;p7"/>
          <p:cNvPicPr preferRelativeResize="0"/>
          <p:nvPr/>
        </p:nvPicPr>
        <p:blipFill rotWithShape="1">
          <a:blip r:embed="rId3">
            <a:alphaModFix/>
          </a:blip>
          <a:srcRect b="320"/>
          <a:stretch/>
        </p:blipFill>
        <p:spPr>
          <a:xfrm rot="10799999">
            <a:off x="600266" y="2190086"/>
            <a:ext cx="3344819" cy="3351950"/>
          </a:xfrm>
          <a:prstGeom prst="rect">
            <a:avLst/>
          </a:prstGeom>
          <a:noFill/>
          <a:ln>
            <a:noFill/>
          </a:ln>
        </p:spPr>
      </p:pic>
      <p:sp>
        <p:nvSpPr>
          <p:cNvPr id="183" name="Google Shape;183;p7"/>
          <p:cNvSpPr txBox="1"/>
          <p:nvPr/>
        </p:nvSpPr>
        <p:spPr>
          <a:xfrm>
            <a:off x="801473" y="2870535"/>
            <a:ext cx="299121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83826" y="1797626"/>
            <a:ext cx="5526661" cy="41649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endParaRPr dirty="0"/>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286605" y="-88429"/>
            <a:ext cx="11678688"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800" b="1" dirty="0"/>
              <a:t>Target variable </a:t>
            </a:r>
            <a:r>
              <a:rPr lang="en-US" sz="4000" b="1" dirty="0"/>
              <a:t>Analysis</a:t>
            </a:r>
            <a:endParaRPr sz="4000" dirty="0"/>
          </a:p>
        </p:txBody>
      </p:sp>
      <p:pic>
        <p:nvPicPr>
          <p:cNvPr id="2" name="Picture 1"/>
          <p:cNvPicPr>
            <a:picLocks noChangeAspect="1"/>
          </p:cNvPicPr>
          <p:nvPr/>
        </p:nvPicPr>
        <p:blipFill>
          <a:blip r:embed="rId3"/>
          <a:stretch>
            <a:fillRect/>
          </a:stretch>
        </p:blipFill>
        <p:spPr>
          <a:xfrm>
            <a:off x="461322" y="1565725"/>
            <a:ext cx="6351843" cy="4725893"/>
          </a:xfrm>
          <a:prstGeom prst="rect">
            <a:avLst/>
          </a:prstGeom>
        </p:spPr>
      </p:pic>
      <p:sp>
        <p:nvSpPr>
          <p:cNvPr id="9" name="Google Shape;197;p9"/>
          <p:cNvSpPr txBox="1">
            <a:spLocks/>
          </p:cNvSpPr>
          <p:nvPr/>
        </p:nvSpPr>
        <p:spPr>
          <a:xfrm>
            <a:off x="7137779" y="1442394"/>
            <a:ext cx="4636879" cy="484922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sz="4000" dirty="0"/>
              <a:t>An imbalance in the target variable. </a:t>
            </a:r>
          </a:p>
          <a:p>
            <a:pPr marL="571500" indent="-571500">
              <a:buSzPts val="4400"/>
              <a:buFont typeface="Arial" panose="020B0604020202020204" pitchFamily="34" charset="0"/>
              <a:buChar char="•"/>
            </a:pPr>
            <a:r>
              <a:rPr lang="en-US" sz="4000" dirty="0"/>
              <a:t>An oversampling technique must be applied before model building</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1077</Words>
  <Application>Microsoft Office PowerPoint</Application>
  <PresentationFormat>Widescreen</PresentationFormat>
  <Paragraphs>122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Target variable Analysis</vt:lpstr>
      <vt:lpstr>Missing and Unknown Value</vt:lpstr>
      <vt:lpstr>Handle outlier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tripathi</dc:creator>
  <cp:lastModifiedBy>Taimoor Razi</cp:lastModifiedBy>
  <cp:revision>19</cp:revision>
  <dcterms:created xsi:type="dcterms:W3CDTF">2019-08-19T15:39:24Z</dcterms:created>
  <dcterms:modified xsi:type="dcterms:W3CDTF">2022-09-29T12:14:02Z</dcterms:modified>
</cp:coreProperties>
</file>