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279" r:id="rId2"/>
    <p:sldId id="282" r:id="rId3"/>
    <p:sldId id="283" r:id="rId4"/>
    <p:sldId id="286" r:id="rId5"/>
    <p:sldId id="285" r:id="rId6"/>
    <p:sldId id="287" r:id="rId7"/>
    <p:sldId id="290" r:id="rId8"/>
    <p:sldId id="257" r:id="rId9"/>
    <p:sldId id="291" r:id="rId10"/>
    <p:sldId id="320" r:id="rId11"/>
    <p:sldId id="292" r:id="rId12"/>
    <p:sldId id="293" r:id="rId13"/>
    <p:sldId id="321" r:id="rId14"/>
    <p:sldId id="296" r:id="rId15"/>
    <p:sldId id="322" r:id="rId16"/>
    <p:sldId id="323" r:id="rId17"/>
    <p:sldId id="326" r:id="rId18"/>
    <p:sldId id="297" r:id="rId19"/>
    <p:sldId id="324" r:id="rId20"/>
    <p:sldId id="325" r:id="rId21"/>
    <p:sldId id="262" r:id="rId22"/>
    <p:sldId id="329" r:id="rId23"/>
    <p:sldId id="319" r:id="rId24"/>
    <p:sldId id="328" r:id="rId25"/>
    <p:sldId id="327"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ülay Yavuz" initials="TY" lastIdx="2" clrIdx="0">
    <p:extLst>
      <p:ext uri="{19B8F6BF-5375-455C-9EA6-DF929625EA0E}">
        <p15:presenceInfo xmlns:p15="http://schemas.microsoft.com/office/powerpoint/2012/main" userId="Tülay Yavu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400" autoAdjust="0"/>
  </p:normalViewPr>
  <p:slideViewPr>
    <p:cSldViewPr snapToGrid="0" snapToObjects="1" showGuides="1">
      <p:cViewPr varScale="1">
        <p:scale>
          <a:sx n="66" d="100"/>
          <a:sy n="66" d="100"/>
        </p:scale>
        <p:origin x="1330" y="53"/>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71EB3E-6A41-4396-87BA-36B52E8E0597}" type="datetimeFigureOut">
              <a:rPr lang="en-US" smtClean="0"/>
              <a:t>9/13/2022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16C75F-2840-4E2B-AB0E-F955E39A2FCF}" type="slidenum">
              <a:rPr lang="en-US" smtClean="0"/>
              <a:t>‹#›</a:t>
            </a:fld>
            <a:endParaRPr lang="en-US"/>
          </a:p>
        </p:txBody>
      </p:sp>
    </p:spTree>
    <p:extLst>
      <p:ext uri="{BB962C8B-B14F-4D97-AF65-F5344CB8AC3E}">
        <p14:creationId xmlns:p14="http://schemas.microsoft.com/office/powerpoint/2010/main" val="1387481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and welcome, my name is Taimoor Razi and today me and my team members, </a:t>
            </a:r>
            <a:r>
              <a:rPr lang="en-US" dirty="0" err="1"/>
              <a:t>Akshar</a:t>
            </a:r>
            <a:r>
              <a:rPr lang="en-US" dirty="0"/>
              <a:t> </a:t>
            </a:r>
            <a:r>
              <a:rPr lang="en-US" dirty="0" err="1"/>
              <a:t>Chaklashiya</a:t>
            </a:r>
            <a:r>
              <a:rPr lang="en-US" dirty="0"/>
              <a:t> and </a:t>
            </a:r>
            <a:r>
              <a:rPr lang="en-US" dirty="0" err="1"/>
              <a:t>Ogwu</a:t>
            </a:r>
            <a:r>
              <a:rPr lang="en-US" dirty="0"/>
              <a:t> Augustine will be presenting to you the results of the Data Glacier Team on our clients Bank Marketing Campaign.</a:t>
            </a:r>
          </a:p>
          <a:p>
            <a:endParaRPr lang="en-US" dirty="0"/>
          </a:p>
        </p:txBody>
      </p:sp>
      <p:sp>
        <p:nvSpPr>
          <p:cNvPr id="4" name="Slide Number Placeholder 3"/>
          <p:cNvSpPr>
            <a:spLocks noGrp="1"/>
          </p:cNvSpPr>
          <p:nvPr>
            <p:ph type="sldNum" sz="quarter" idx="5"/>
          </p:nvPr>
        </p:nvSpPr>
        <p:spPr/>
        <p:txBody>
          <a:bodyPr/>
          <a:lstStyle/>
          <a:p>
            <a:fld id="{8916C75F-2840-4E2B-AB0E-F955E39A2FCF}" type="slidenum">
              <a:rPr lang="en-US" smtClean="0"/>
              <a:t>1</a:t>
            </a:fld>
            <a:endParaRPr lang="en-US"/>
          </a:p>
        </p:txBody>
      </p:sp>
    </p:spTree>
    <p:extLst>
      <p:ext uri="{BB962C8B-B14F-4D97-AF65-F5344CB8AC3E}">
        <p14:creationId xmlns:p14="http://schemas.microsoft.com/office/powerpoint/2010/main" val="4096017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points to be noted from the categorical variables</a:t>
            </a:r>
          </a:p>
          <a:p>
            <a:r>
              <a:rPr lang="en-US" dirty="0"/>
              <a:t>1.  </a:t>
            </a:r>
          </a:p>
          <a:p>
            <a:r>
              <a:rPr lang="en-US" dirty="0"/>
              <a:t>2. </a:t>
            </a:r>
          </a:p>
          <a:p>
            <a:r>
              <a:rPr lang="en-US" dirty="0"/>
              <a:t>3. </a:t>
            </a:r>
          </a:p>
          <a:p>
            <a:r>
              <a:rPr lang="en-US" dirty="0"/>
              <a:t>4. </a:t>
            </a:r>
          </a:p>
        </p:txBody>
      </p:sp>
      <p:sp>
        <p:nvSpPr>
          <p:cNvPr id="4" name="Slide Number Placeholder 3"/>
          <p:cNvSpPr>
            <a:spLocks noGrp="1"/>
          </p:cNvSpPr>
          <p:nvPr>
            <p:ph type="sldNum" sz="quarter" idx="5"/>
          </p:nvPr>
        </p:nvSpPr>
        <p:spPr/>
        <p:txBody>
          <a:bodyPr/>
          <a:lstStyle/>
          <a:p>
            <a:fld id="{8916C75F-2840-4E2B-AB0E-F955E39A2FCF}" type="slidenum">
              <a:rPr lang="en-US" smtClean="0"/>
              <a:t>10</a:t>
            </a:fld>
            <a:endParaRPr lang="en-US"/>
          </a:p>
        </p:txBody>
      </p:sp>
    </p:spTree>
    <p:extLst>
      <p:ext uri="{BB962C8B-B14F-4D97-AF65-F5344CB8AC3E}">
        <p14:creationId xmlns:p14="http://schemas.microsoft.com/office/powerpoint/2010/main" val="2784902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points to be noted from the continuous variables</a:t>
            </a:r>
          </a:p>
          <a:p>
            <a:r>
              <a:rPr lang="en-US" dirty="0"/>
              <a:t>1. </a:t>
            </a:r>
          </a:p>
        </p:txBody>
      </p:sp>
      <p:sp>
        <p:nvSpPr>
          <p:cNvPr id="4" name="Slide Number Placeholder 3"/>
          <p:cNvSpPr>
            <a:spLocks noGrp="1"/>
          </p:cNvSpPr>
          <p:nvPr>
            <p:ph type="sldNum" sz="quarter" idx="5"/>
          </p:nvPr>
        </p:nvSpPr>
        <p:spPr/>
        <p:txBody>
          <a:bodyPr/>
          <a:lstStyle/>
          <a:p>
            <a:fld id="{8916C75F-2840-4E2B-AB0E-F955E39A2FCF}" type="slidenum">
              <a:rPr lang="en-US" smtClean="0"/>
              <a:t>11</a:t>
            </a:fld>
            <a:endParaRPr lang="en-US"/>
          </a:p>
        </p:txBody>
      </p:sp>
    </p:spTree>
    <p:extLst>
      <p:ext uri="{BB962C8B-B14F-4D97-AF65-F5344CB8AC3E}">
        <p14:creationId xmlns:p14="http://schemas.microsoft.com/office/powerpoint/2010/main" val="2137725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endParaRPr lang="en-US" dirty="0"/>
          </a:p>
          <a:p>
            <a:r>
              <a:rPr lang="en-US" dirty="0"/>
              <a:t>1. </a:t>
            </a:r>
          </a:p>
        </p:txBody>
      </p:sp>
      <p:sp>
        <p:nvSpPr>
          <p:cNvPr id="4" name="Slide Number Placeholder 3"/>
          <p:cNvSpPr>
            <a:spLocks noGrp="1"/>
          </p:cNvSpPr>
          <p:nvPr>
            <p:ph type="sldNum" sz="quarter" idx="5"/>
          </p:nvPr>
        </p:nvSpPr>
        <p:spPr/>
        <p:txBody>
          <a:bodyPr/>
          <a:lstStyle/>
          <a:p>
            <a:fld id="{8916C75F-2840-4E2B-AB0E-F955E39A2FCF}" type="slidenum">
              <a:rPr lang="en-US" smtClean="0"/>
              <a:t>12</a:t>
            </a:fld>
            <a:endParaRPr lang="en-US"/>
          </a:p>
        </p:txBody>
      </p:sp>
    </p:spTree>
    <p:extLst>
      <p:ext uri="{BB962C8B-B14F-4D97-AF65-F5344CB8AC3E}">
        <p14:creationId xmlns:p14="http://schemas.microsoft.com/office/powerpoint/2010/main" val="4239079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endParaRPr lang="en-US" dirty="0"/>
          </a:p>
          <a:p>
            <a:r>
              <a:rPr lang="en-US" dirty="0"/>
              <a:t>1. </a:t>
            </a:r>
          </a:p>
        </p:txBody>
      </p:sp>
      <p:sp>
        <p:nvSpPr>
          <p:cNvPr id="4" name="Slide Number Placeholder 3"/>
          <p:cNvSpPr>
            <a:spLocks noGrp="1"/>
          </p:cNvSpPr>
          <p:nvPr>
            <p:ph type="sldNum" sz="quarter" idx="5"/>
          </p:nvPr>
        </p:nvSpPr>
        <p:spPr/>
        <p:txBody>
          <a:bodyPr/>
          <a:lstStyle/>
          <a:p>
            <a:fld id="{8916C75F-2840-4E2B-AB0E-F955E39A2FCF}" type="slidenum">
              <a:rPr lang="en-US" smtClean="0"/>
              <a:t>13</a:t>
            </a:fld>
            <a:endParaRPr lang="en-US"/>
          </a:p>
        </p:txBody>
      </p:sp>
    </p:spTree>
    <p:extLst>
      <p:ext uri="{BB962C8B-B14F-4D97-AF65-F5344CB8AC3E}">
        <p14:creationId xmlns:p14="http://schemas.microsoft.com/office/powerpoint/2010/main" val="1169127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16C75F-2840-4E2B-AB0E-F955E39A2FCF}" type="slidenum">
              <a:rPr lang="en-US" smtClean="0"/>
              <a:t>14</a:t>
            </a:fld>
            <a:endParaRPr lang="en-US"/>
          </a:p>
        </p:txBody>
      </p:sp>
    </p:spTree>
    <p:extLst>
      <p:ext uri="{BB962C8B-B14F-4D97-AF65-F5344CB8AC3E}">
        <p14:creationId xmlns:p14="http://schemas.microsoft.com/office/powerpoint/2010/main" val="3214491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16C75F-2840-4E2B-AB0E-F955E39A2FCF}" type="slidenum">
              <a:rPr lang="en-US" smtClean="0"/>
              <a:t>15</a:t>
            </a:fld>
            <a:endParaRPr lang="en-US"/>
          </a:p>
        </p:txBody>
      </p:sp>
    </p:spTree>
    <p:extLst>
      <p:ext uri="{BB962C8B-B14F-4D97-AF65-F5344CB8AC3E}">
        <p14:creationId xmlns:p14="http://schemas.microsoft.com/office/powerpoint/2010/main" val="2634337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age group 26-39 has been targeted the most by the campaign and therefore resulted in highest number of subscriptions. However, note that the conversion rate for elderly people 60+ is high and therefore they should be seen as an opportunity to be targeted by the campaign as they are the most vulnerable to the campaign.</a:t>
            </a:r>
          </a:p>
        </p:txBody>
      </p:sp>
      <p:sp>
        <p:nvSpPr>
          <p:cNvPr id="4" name="Slide Number Placeholder 3"/>
          <p:cNvSpPr>
            <a:spLocks noGrp="1"/>
          </p:cNvSpPr>
          <p:nvPr>
            <p:ph type="sldNum" sz="quarter" idx="5"/>
          </p:nvPr>
        </p:nvSpPr>
        <p:spPr/>
        <p:txBody>
          <a:bodyPr/>
          <a:lstStyle/>
          <a:p>
            <a:fld id="{8916C75F-2840-4E2B-AB0E-F955E39A2FCF}" type="slidenum">
              <a:rPr lang="en-US" smtClean="0"/>
              <a:t>16</a:t>
            </a:fld>
            <a:endParaRPr lang="en-US"/>
          </a:p>
        </p:txBody>
      </p:sp>
    </p:spTree>
    <p:extLst>
      <p:ext uri="{BB962C8B-B14F-4D97-AF65-F5344CB8AC3E}">
        <p14:creationId xmlns:p14="http://schemas.microsoft.com/office/powerpoint/2010/main" val="2456261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that as the campaign value increases the tendency of people to say ye to subscription decreases. After 25 contacts there is no person who has subscribed to the term deposit.</a:t>
            </a:r>
          </a:p>
        </p:txBody>
      </p:sp>
      <p:sp>
        <p:nvSpPr>
          <p:cNvPr id="4" name="Slide Number Placeholder 3"/>
          <p:cNvSpPr>
            <a:spLocks noGrp="1"/>
          </p:cNvSpPr>
          <p:nvPr>
            <p:ph type="sldNum" sz="quarter" idx="5"/>
          </p:nvPr>
        </p:nvSpPr>
        <p:spPr/>
        <p:txBody>
          <a:bodyPr/>
          <a:lstStyle/>
          <a:p>
            <a:fld id="{8916C75F-2840-4E2B-AB0E-F955E39A2FCF}" type="slidenum">
              <a:rPr lang="en-US" smtClean="0"/>
              <a:t>17</a:t>
            </a:fld>
            <a:endParaRPr lang="en-US"/>
          </a:p>
        </p:txBody>
      </p:sp>
    </p:spTree>
    <p:extLst>
      <p:ext uri="{BB962C8B-B14F-4D97-AF65-F5344CB8AC3E}">
        <p14:creationId xmlns:p14="http://schemas.microsoft.com/office/powerpoint/2010/main" val="23769080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16C75F-2840-4E2B-AB0E-F955E39A2FCF}" type="slidenum">
              <a:rPr lang="en-US" smtClean="0"/>
              <a:t>18</a:t>
            </a:fld>
            <a:endParaRPr lang="en-US"/>
          </a:p>
        </p:txBody>
      </p:sp>
    </p:spTree>
    <p:extLst>
      <p:ext uri="{BB962C8B-B14F-4D97-AF65-F5344CB8AC3E}">
        <p14:creationId xmlns:p14="http://schemas.microsoft.com/office/powerpoint/2010/main" val="15216167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16C75F-2840-4E2B-AB0E-F955E39A2FCF}" type="slidenum">
              <a:rPr lang="en-US" smtClean="0"/>
              <a:t>19</a:t>
            </a:fld>
            <a:endParaRPr lang="en-US"/>
          </a:p>
        </p:txBody>
      </p:sp>
    </p:spTree>
    <p:extLst>
      <p:ext uri="{BB962C8B-B14F-4D97-AF65-F5344CB8AC3E}">
        <p14:creationId xmlns:p14="http://schemas.microsoft.com/office/powerpoint/2010/main" val="3849699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Today’s outline will be as follows:</a:t>
            </a:r>
          </a:p>
          <a:p>
            <a:pPr lvl="0"/>
            <a:endParaRPr lang="en-US" dirty="0"/>
          </a:p>
          <a:p>
            <a:pPr lvl="0"/>
            <a:r>
              <a:rPr lang="en-US" dirty="0"/>
              <a:t>1. We will give the executive summary and describe the problem statement of the project to give a high level understanding of the business problem we're tackling and the specific requirements.</a:t>
            </a:r>
          </a:p>
          <a:p>
            <a:pPr lvl="0"/>
            <a:r>
              <a:rPr lang="en-US" dirty="0"/>
              <a:t>2. I will then go over the approach that we followed to complete this task, so that you have complete clarity in how we tackle these kinds of tasks.</a:t>
            </a:r>
          </a:p>
          <a:p>
            <a:pPr lvl="0"/>
            <a:r>
              <a:rPr lang="en-US" dirty="0"/>
              <a:t>3. Then, </a:t>
            </a:r>
            <a:r>
              <a:rPr lang="en-US" dirty="0" err="1"/>
              <a:t>Akshar</a:t>
            </a:r>
            <a:r>
              <a:rPr lang="en-US" dirty="0"/>
              <a:t> will go over the Data Analysis we performed and all important results and he will present them as a series of insights and visualizations from our analysis.</a:t>
            </a:r>
          </a:p>
          <a:p>
            <a:pPr lvl="0"/>
            <a:r>
              <a:rPr lang="en-US" dirty="0"/>
              <a:t>4.  To wrap up, August will summarize and give recommendations and proposed the ML models to proceed further in the ML pipeline. Finally, our team will be open for any questions.</a:t>
            </a:r>
          </a:p>
          <a:p>
            <a:endParaRPr lang="en-US" dirty="0"/>
          </a:p>
        </p:txBody>
      </p:sp>
      <p:sp>
        <p:nvSpPr>
          <p:cNvPr id="4" name="Slide Number Placeholder 3"/>
          <p:cNvSpPr>
            <a:spLocks noGrp="1"/>
          </p:cNvSpPr>
          <p:nvPr>
            <p:ph type="sldNum" sz="quarter" idx="5"/>
          </p:nvPr>
        </p:nvSpPr>
        <p:spPr/>
        <p:txBody>
          <a:bodyPr/>
          <a:lstStyle/>
          <a:p>
            <a:fld id="{8916C75F-2840-4E2B-AB0E-F955E39A2FCF}" type="slidenum">
              <a:rPr lang="en-US" smtClean="0"/>
              <a:t>2</a:t>
            </a:fld>
            <a:endParaRPr lang="en-US"/>
          </a:p>
        </p:txBody>
      </p:sp>
    </p:spTree>
    <p:extLst>
      <p:ext uri="{BB962C8B-B14F-4D97-AF65-F5344CB8AC3E}">
        <p14:creationId xmlns:p14="http://schemas.microsoft.com/office/powerpoint/2010/main" val="4806469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16C75F-2840-4E2B-AB0E-F955E39A2FCF}" type="slidenum">
              <a:rPr lang="en-US" smtClean="0"/>
              <a:t>20</a:t>
            </a:fld>
            <a:endParaRPr lang="en-US"/>
          </a:p>
        </p:txBody>
      </p:sp>
    </p:spTree>
    <p:extLst>
      <p:ext uri="{BB962C8B-B14F-4D97-AF65-F5344CB8AC3E}">
        <p14:creationId xmlns:p14="http://schemas.microsoft.com/office/powerpoint/2010/main" val="36645489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13.09.2022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21</a:t>
            </a:fld>
            <a:endParaRPr lang="cs-CZ"/>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13.09.2022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22</a:t>
            </a:fld>
            <a:endParaRPr lang="cs-CZ"/>
          </a:p>
        </p:txBody>
      </p:sp>
    </p:spTree>
    <p:extLst>
      <p:ext uri="{BB962C8B-B14F-4D97-AF65-F5344CB8AC3E}">
        <p14:creationId xmlns:p14="http://schemas.microsoft.com/office/powerpoint/2010/main" val="3839663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5"/>
          </p:nvPr>
        </p:nvSpPr>
        <p:spPr/>
        <p:txBody>
          <a:bodyPr/>
          <a:lstStyle/>
          <a:p>
            <a:fld id="{8916C75F-2840-4E2B-AB0E-F955E39A2FCF}" type="slidenum">
              <a:rPr lang="en-US" smtClean="0"/>
              <a:t>23</a:t>
            </a:fld>
            <a:endParaRPr lang="en-US"/>
          </a:p>
        </p:txBody>
      </p:sp>
    </p:spTree>
    <p:extLst>
      <p:ext uri="{BB962C8B-B14F-4D97-AF65-F5344CB8AC3E}">
        <p14:creationId xmlns:p14="http://schemas.microsoft.com/office/powerpoint/2010/main" val="24203190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5"/>
          </p:nvPr>
        </p:nvSpPr>
        <p:spPr/>
        <p:txBody>
          <a:bodyPr/>
          <a:lstStyle/>
          <a:p>
            <a:fld id="{8916C75F-2840-4E2B-AB0E-F955E39A2FCF}" type="slidenum">
              <a:rPr lang="en-US" smtClean="0"/>
              <a:t>24</a:t>
            </a:fld>
            <a:endParaRPr lang="en-US"/>
          </a:p>
        </p:txBody>
      </p:sp>
    </p:spTree>
    <p:extLst>
      <p:ext uri="{BB962C8B-B14F-4D97-AF65-F5344CB8AC3E}">
        <p14:creationId xmlns:p14="http://schemas.microsoft.com/office/powerpoint/2010/main" val="11622088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5"/>
          </p:nvPr>
        </p:nvSpPr>
        <p:spPr/>
        <p:txBody>
          <a:bodyPr/>
          <a:lstStyle/>
          <a:p>
            <a:fld id="{8916C75F-2840-4E2B-AB0E-F955E39A2FCF}" type="slidenum">
              <a:rPr lang="en-US" smtClean="0"/>
              <a:t>25</a:t>
            </a:fld>
            <a:endParaRPr lang="en-US"/>
          </a:p>
        </p:txBody>
      </p:sp>
    </p:spTree>
    <p:extLst>
      <p:ext uri="{BB962C8B-B14F-4D97-AF65-F5344CB8AC3E}">
        <p14:creationId xmlns:p14="http://schemas.microsoft.com/office/powerpoint/2010/main" val="26592511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time. If you have any questions, please feel free to ask.</a:t>
            </a:r>
          </a:p>
        </p:txBody>
      </p:sp>
      <p:sp>
        <p:nvSpPr>
          <p:cNvPr id="4" name="Slide Number Placeholder 3"/>
          <p:cNvSpPr>
            <a:spLocks noGrp="1"/>
          </p:cNvSpPr>
          <p:nvPr>
            <p:ph type="sldNum" sz="quarter" idx="5"/>
          </p:nvPr>
        </p:nvSpPr>
        <p:spPr/>
        <p:txBody>
          <a:bodyPr/>
          <a:lstStyle/>
          <a:p>
            <a:fld id="{8916C75F-2840-4E2B-AB0E-F955E39A2FCF}" type="slidenum">
              <a:rPr lang="en-US" smtClean="0"/>
              <a:t>26</a:t>
            </a:fld>
            <a:endParaRPr lang="en-US"/>
          </a:p>
        </p:txBody>
      </p:sp>
    </p:spTree>
    <p:extLst>
      <p:ext uri="{BB962C8B-B14F-4D97-AF65-F5344CB8AC3E}">
        <p14:creationId xmlns:p14="http://schemas.microsoft.com/office/powerpoint/2010/main" val="315977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To kick things off let me recap this engagement.</a:t>
            </a:r>
          </a:p>
          <a:p>
            <a:pPr lvl="0"/>
            <a:endParaRPr lang="en-US" dirty="0"/>
          </a:p>
          <a:p>
            <a:pPr>
              <a:lnSpc>
                <a:spcPts val="2660"/>
              </a:lnSpc>
            </a:pPr>
            <a:r>
              <a:rPr lang="en-US" sz="1200" dirty="0"/>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Data Glacier are here to help you understand the market and guide you in the right direction.</a:t>
            </a:r>
          </a:p>
        </p:txBody>
      </p:sp>
      <p:sp>
        <p:nvSpPr>
          <p:cNvPr id="4" name="Slide Number Placeholder 3"/>
          <p:cNvSpPr>
            <a:spLocks noGrp="1"/>
          </p:cNvSpPr>
          <p:nvPr>
            <p:ph type="sldNum" sz="quarter" idx="5"/>
          </p:nvPr>
        </p:nvSpPr>
        <p:spPr/>
        <p:txBody>
          <a:bodyPr/>
          <a:lstStyle/>
          <a:p>
            <a:fld id="{8916C75F-2840-4E2B-AB0E-F955E39A2FCF}" type="slidenum">
              <a:rPr lang="en-US" smtClean="0"/>
              <a:t>3</a:t>
            </a:fld>
            <a:endParaRPr lang="en-US"/>
          </a:p>
        </p:txBody>
      </p:sp>
    </p:spTree>
    <p:extLst>
      <p:ext uri="{BB962C8B-B14F-4D97-AF65-F5344CB8AC3E}">
        <p14:creationId xmlns:p14="http://schemas.microsoft.com/office/powerpoint/2010/main" val="1112137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2660"/>
              </a:lnSpc>
            </a:pPr>
            <a:r>
              <a:rPr lang="en-US" sz="1200" dirty="0"/>
              <a:t>Our Objective was to provide actionable insights to help ABC Bank in identifying the right customers for targeting the marketing campaign.</a:t>
            </a:r>
          </a:p>
          <a:p>
            <a:pPr lvl="0"/>
            <a:endParaRPr lang="en-US" dirty="0"/>
          </a:p>
          <a:p>
            <a:pPr lvl="0"/>
            <a:endParaRPr lang="en-US" dirty="0"/>
          </a:p>
          <a:p>
            <a:pPr lvl="0"/>
            <a:r>
              <a:rPr lang="en-US" dirty="0"/>
              <a:t>So, we embarked on a 1 month pilot with ABC Bank to focus on 3 main tasks. </a:t>
            </a:r>
          </a:p>
          <a:p>
            <a:pPr marL="410211" lvl="1" indent="-205106">
              <a:lnSpc>
                <a:spcPts val="2660"/>
              </a:lnSpc>
              <a:buFont typeface="Arial"/>
              <a:buChar char="•"/>
            </a:pPr>
            <a:r>
              <a:rPr lang="en-US" sz="1200" spc="-19" dirty="0">
                <a:latin typeface="Graphik Regular" panose="020B0503030202060203" pitchFamily="34" charset="0"/>
              </a:rPr>
              <a:t>Data Intake Report </a:t>
            </a:r>
          </a:p>
          <a:p>
            <a:pPr marL="410211" lvl="1" indent="-205106">
              <a:lnSpc>
                <a:spcPts val="2660"/>
              </a:lnSpc>
              <a:buFont typeface="Arial"/>
              <a:buChar char="•"/>
            </a:pPr>
            <a:r>
              <a:rPr lang="en-US" sz="1200" spc="-19" dirty="0">
                <a:latin typeface="Graphik Regular" panose="020B0503030202060203" pitchFamily="34" charset="0"/>
              </a:rPr>
              <a:t>EDA Notebook</a:t>
            </a:r>
          </a:p>
          <a:p>
            <a:pPr marL="410211" lvl="1" indent="-205106">
              <a:lnSpc>
                <a:spcPts val="2660"/>
              </a:lnSpc>
              <a:buFont typeface="Arial"/>
              <a:buChar char="•"/>
            </a:pPr>
            <a:r>
              <a:rPr lang="en-US" sz="1200" spc="-19" dirty="0">
                <a:latin typeface="Graphik Regular" panose="020B0503030202060203" pitchFamily="34" charset="0"/>
              </a:rPr>
              <a:t>ML model Proposal</a:t>
            </a:r>
          </a:p>
          <a:p>
            <a:pPr marL="410210" lvl="1" indent="-205105">
              <a:lnSpc>
                <a:spcPts val="2660"/>
              </a:lnSpc>
              <a:buFont typeface="Arial"/>
              <a:buChar char="•"/>
            </a:pPr>
            <a:r>
              <a:rPr lang="en-US" sz="1200" spc="-19" dirty="0">
                <a:latin typeface="Graphik Regular" panose="020B0503030202060203" pitchFamily="34" charset="0"/>
              </a:rPr>
              <a:t>Presentation to ABC’s Executive team which we are here today to present</a:t>
            </a:r>
          </a:p>
          <a:p>
            <a:endParaRPr lang="en-US" dirty="0"/>
          </a:p>
        </p:txBody>
      </p:sp>
      <p:sp>
        <p:nvSpPr>
          <p:cNvPr id="4" name="Slide Number Placeholder 3"/>
          <p:cNvSpPr>
            <a:spLocks noGrp="1"/>
          </p:cNvSpPr>
          <p:nvPr>
            <p:ph type="sldNum" sz="quarter" idx="5"/>
          </p:nvPr>
        </p:nvSpPr>
        <p:spPr/>
        <p:txBody>
          <a:bodyPr/>
          <a:lstStyle/>
          <a:p>
            <a:fld id="{8916C75F-2840-4E2B-AB0E-F955E39A2FCF}" type="slidenum">
              <a:rPr lang="en-US" smtClean="0"/>
              <a:t>4</a:t>
            </a:fld>
            <a:endParaRPr lang="en-US"/>
          </a:p>
        </p:txBody>
      </p:sp>
    </p:spTree>
    <p:extLst>
      <p:ext uri="{BB962C8B-B14F-4D97-AF65-F5344CB8AC3E}">
        <p14:creationId xmlns:p14="http://schemas.microsoft.com/office/powerpoint/2010/main" val="3376276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13.09.2022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the business you are interested in.</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br>
              <a:rPr lang="en-US" dirty="0"/>
            </a:br>
            <a:br>
              <a:rPr lang="en-US" dirty="0"/>
            </a:br>
            <a:r>
              <a:rPr lang="en-US" dirty="0"/>
              <a:t>We also included ML Model proposal at the end of the presentation to get your reviews/feedback before proceeding further to the next stage of model building and preparation.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make a quick Data overview. Since today we are here to focus on the analysis and insight, I will quickly go through the Data Overview. </a:t>
            </a:r>
          </a:p>
          <a:p>
            <a:r>
              <a:rPr lang="en-US" dirty="0"/>
              <a:t>After understanding the data needed for us to make the Analysis we extracted 1 dataset from UCI ML Repository which was used to perform analysis. </a:t>
            </a:r>
          </a:p>
        </p:txBody>
      </p:sp>
      <p:sp>
        <p:nvSpPr>
          <p:cNvPr id="4" name="Slide Number Placeholder 3"/>
          <p:cNvSpPr>
            <a:spLocks noGrp="1"/>
          </p:cNvSpPr>
          <p:nvPr>
            <p:ph type="sldNum" sz="quarter" idx="5"/>
          </p:nvPr>
        </p:nvSpPr>
        <p:spPr/>
        <p:txBody>
          <a:bodyPr/>
          <a:lstStyle/>
          <a:p>
            <a:fld id="{8916C75F-2840-4E2B-AB0E-F955E39A2FCF}" type="slidenum">
              <a:rPr lang="en-US" smtClean="0"/>
              <a:t>6</a:t>
            </a:fld>
            <a:endParaRPr lang="en-US"/>
          </a:p>
        </p:txBody>
      </p:sp>
    </p:spTree>
    <p:extLst>
      <p:ext uri="{BB962C8B-B14F-4D97-AF65-F5344CB8AC3E}">
        <p14:creationId xmlns:p14="http://schemas.microsoft.com/office/powerpoint/2010/main" val="3179240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resulted dataset had 21 features i.e., columns and 41188 data points i.e., rows with a total size of 5834924 bytes.</a:t>
            </a:r>
            <a:br>
              <a:rPr lang="en-US" dirty="0"/>
            </a:br>
            <a:r>
              <a:rPr lang="en-US" dirty="0"/>
              <a:t>Also note that in addition to our original 21 features we created some new features to help with our analysis. One of these features was month-day. Data Cleaning And Transformation was then done which is outside the scope of todays presentation.</a:t>
            </a:r>
          </a:p>
        </p:txBody>
      </p:sp>
      <p:sp>
        <p:nvSpPr>
          <p:cNvPr id="4" name="Slide Number Placeholder 3"/>
          <p:cNvSpPr>
            <a:spLocks noGrp="1"/>
          </p:cNvSpPr>
          <p:nvPr>
            <p:ph type="sldNum" sz="quarter" idx="5"/>
          </p:nvPr>
        </p:nvSpPr>
        <p:spPr/>
        <p:txBody>
          <a:bodyPr/>
          <a:lstStyle/>
          <a:p>
            <a:fld id="{8916C75F-2840-4E2B-AB0E-F955E39A2FCF}" type="slidenum">
              <a:rPr lang="en-US" smtClean="0"/>
              <a:t>7</a:t>
            </a:fld>
            <a:endParaRPr lang="en-US"/>
          </a:p>
        </p:txBody>
      </p:sp>
    </p:spTree>
    <p:extLst>
      <p:ext uri="{BB962C8B-B14F-4D97-AF65-F5344CB8AC3E}">
        <p14:creationId xmlns:p14="http://schemas.microsoft.com/office/powerpoint/2010/main" val="3249274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to the most important part of the day, EDA. </a:t>
            </a:r>
            <a:br>
              <a:rPr lang="en-US" dirty="0"/>
            </a:br>
            <a:r>
              <a:rPr lang="en-US" dirty="0"/>
              <a:t>We divided the EDA into 4 parts. First we did a market overview by doing a categorical and numerical variable analysis. Then we did Target variable analysis to compare the subscribers and non-subscribers. Then a small correlation analysis was done to pull out one important information. Finally, we did a Time Series analysis to see when do the most people subscribe to the term deposit.</a:t>
            </a:r>
          </a:p>
        </p:txBody>
      </p:sp>
      <p:sp>
        <p:nvSpPr>
          <p:cNvPr id="4" name="Slide Number Placeholder 3"/>
          <p:cNvSpPr>
            <a:spLocks noGrp="1"/>
          </p:cNvSpPr>
          <p:nvPr>
            <p:ph type="sldNum" sz="quarter" idx="5"/>
          </p:nvPr>
        </p:nvSpPr>
        <p:spPr/>
        <p:txBody>
          <a:bodyPr/>
          <a:lstStyle/>
          <a:p>
            <a:fld id="{8916C75F-2840-4E2B-AB0E-F955E39A2FCF}" type="slidenum">
              <a:rPr lang="en-US" smtClean="0"/>
              <a:t>8</a:t>
            </a:fld>
            <a:endParaRPr lang="en-US"/>
          </a:p>
        </p:txBody>
      </p:sp>
    </p:spTree>
    <p:extLst>
      <p:ext uri="{BB962C8B-B14F-4D97-AF65-F5344CB8AC3E}">
        <p14:creationId xmlns:p14="http://schemas.microsoft.com/office/powerpoint/2010/main" val="3009471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points to be noted from the categorical variables</a:t>
            </a:r>
          </a:p>
          <a:p>
            <a:r>
              <a:rPr lang="en-US" dirty="0"/>
              <a:t>1.  </a:t>
            </a:r>
          </a:p>
          <a:p>
            <a:r>
              <a:rPr lang="en-US" dirty="0"/>
              <a:t>2. </a:t>
            </a:r>
          </a:p>
          <a:p>
            <a:r>
              <a:rPr lang="en-US" dirty="0"/>
              <a:t>3. </a:t>
            </a:r>
          </a:p>
          <a:p>
            <a:r>
              <a:rPr lang="en-US" dirty="0"/>
              <a:t>4. </a:t>
            </a:r>
          </a:p>
        </p:txBody>
      </p:sp>
      <p:sp>
        <p:nvSpPr>
          <p:cNvPr id="4" name="Slide Number Placeholder 3"/>
          <p:cNvSpPr>
            <a:spLocks noGrp="1"/>
          </p:cNvSpPr>
          <p:nvPr>
            <p:ph type="sldNum" sz="quarter" idx="5"/>
          </p:nvPr>
        </p:nvSpPr>
        <p:spPr/>
        <p:txBody>
          <a:bodyPr/>
          <a:lstStyle/>
          <a:p>
            <a:fld id="{8916C75F-2840-4E2B-AB0E-F955E39A2FCF}" type="slidenum">
              <a:rPr lang="en-US" smtClean="0"/>
              <a:t>9</a:t>
            </a:fld>
            <a:endParaRPr lang="en-US"/>
          </a:p>
        </p:txBody>
      </p:sp>
    </p:spTree>
    <p:extLst>
      <p:ext uri="{BB962C8B-B14F-4D97-AF65-F5344CB8AC3E}">
        <p14:creationId xmlns:p14="http://schemas.microsoft.com/office/powerpoint/2010/main" val="3064523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ECE964-F870-0E41-9FE5-38142943DD71}"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3091575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CE964-F870-0E41-9FE5-38142943DD71}"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17037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CE964-F870-0E41-9FE5-38142943DD71}"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23585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CE964-F870-0E41-9FE5-38142943DD71}"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7846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CE964-F870-0E41-9FE5-38142943DD71}"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09602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ECE964-F870-0E41-9FE5-38142943DD71}"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933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ECE964-F870-0E41-9FE5-38142943DD71}" type="datetimeFigureOut">
              <a:rPr lang="en-US" smtClean="0"/>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3649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ECE964-F870-0E41-9FE5-38142943DD71}" type="datetimeFigureOut">
              <a:rPr lang="en-US" smtClean="0"/>
              <a:t>9/13/2022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91713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ECE964-F870-0E41-9FE5-38142943DD71}" type="datetimeFigureOut">
              <a:rPr lang="en-US" smtClean="0"/>
              <a:t>9/13/2022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3585213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CE964-F870-0E41-9FE5-38142943DD71}"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3976445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CE964-F870-0E41-9FE5-38142943DD71}"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55005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9/13/2022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648402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4.png"/><Relationship Id="rId4" Type="http://schemas.openxmlformats.org/officeDocument/2006/relationships/image" Target="../media/image20.sv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4.png"/><Relationship Id="rId4" Type="http://schemas.openxmlformats.org/officeDocument/2006/relationships/image" Target="../media/image20.sv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9400" y="982029"/>
            <a:ext cx="4484468" cy="4484468"/>
          </a:xfrm>
          <a:prstGeom prst="rect">
            <a:avLst/>
          </a:prstGeom>
        </p:spPr>
      </p:pic>
      <p:sp>
        <p:nvSpPr>
          <p:cNvPr id="2" name="TextBox 1">
            <a:extLst>
              <a:ext uri="{FF2B5EF4-FFF2-40B4-BE49-F238E27FC236}">
                <a16:creationId xmlns:a16="http://schemas.microsoft.com/office/drawing/2014/main" id="{72EFA803-B458-8B45-5392-5FADD1661688}"/>
              </a:ext>
            </a:extLst>
          </p:cNvPr>
          <p:cNvSpPr txBox="1"/>
          <p:nvPr/>
        </p:nvSpPr>
        <p:spPr>
          <a:xfrm>
            <a:off x="2864735" y="4428082"/>
            <a:ext cx="7061200" cy="2246769"/>
          </a:xfrm>
          <a:prstGeom prst="rect">
            <a:avLst/>
          </a:prstGeom>
          <a:noFill/>
        </p:spPr>
        <p:txBody>
          <a:bodyPr wrap="square" rtlCol="0">
            <a:spAutoFit/>
          </a:bodyPr>
          <a:lstStyle/>
          <a:p>
            <a:pPr algn="ctr"/>
            <a:r>
              <a:rPr lang="en-US" sz="2800" dirty="0"/>
              <a:t>Taimoor Razi</a:t>
            </a:r>
          </a:p>
          <a:p>
            <a:pPr algn="ctr"/>
            <a:r>
              <a:rPr lang="en-US" sz="2800" dirty="0" err="1"/>
              <a:t>Ashkar</a:t>
            </a:r>
            <a:r>
              <a:rPr lang="en-US" sz="2800" dirty="0"/>
              <a:t> </a:t>
            </a:r>
            <a:r>
              <a:rPr lang="en-US" sz="2800" dirty="0" err="1"/>
              <a:t>Chaklashiya</a:t>
            </a:r>
            <a:endParaRPr lang="en-US" sz="2800" dirty="0"/>
          </a:p>
          <a:p>
            <a:pPr algn="ctr"/>
            <a:r>
              <a:rPr lang="en-US" sz="2800" dirty="0" err="1"/>
              <a:t>Ogwu</a:t>
            </a:r>
            <a:r>
              <a:rPr lang="en-US" sz="2800" dirty="0"/>
              <a:t> Augustine </a:t>
            </a:r>
          </a:p>
          <a:p>
            <a:pPr algn="ctr"/>
            <a:endParaRPr lang="en-US" sz="2800" dirty="0"/>
          </a:p>
          <a:p>
            <a:pPr algn="ctr"/>
            <a:r>
              <a:rPr lang="en-US" sz="2800" dirty="0"/>
              <a:t>Date: 20-07-2022</a:t>
            </a:r>
          </a:p>
        </p:txBody>
      </p:sp>
      <p:sp>
        <p:nvSpPr>
          <p:cNvPr id="3" name="TextBox 2">
            <a:extLst>
              <a:ext uri="{FF2B5EF4-FFF2-40B4-BE49-F238E27FC236}">
                <a16:creationId xmlns:a16="http://schemas.microsoft.com/office/drawing/2014/main" id="{97BF5993-6163-BD22-625E-63111EABC604}"/>
              </a:ext>
            </a:extLst>
          </p:cNvPr>
          <p:cNvSpPr txBox="1"/>
          <p:nvPr/>
        </p:nvSpPr>
        <p:spPr>
          <a:xfrm>
            <a:off x="2400300" y="850733"/>
            <a:ext cx="7861300" cy="1938992"/>
          </a:xfrm>
          <a:prstGeom prst="rect">
            <a:avLst/>
          </a:prstGeom>
          <a:noFill/>
        </p:spPr>
        <p:txBody>
          <a:bodyPr wrap="square" rtlCol="0">
            <a:spAutoFit/>
          </a:bodyPr>
          <a:lstStyle/>
          <a:p>
            <a:pPr algn="ctr"/>
            <a:r>
              <a:rPr lang="en-US" sz="4800" dirty="0"/>
              <a:t>Go-to-Market(G2M) Strategy</a:t>
            </a:r>
          </a:p>
          <a:p>
            <a:pPr algn="ctr"/>
            <a:endParaRPr lang="en-US" sz="3600" dirty="0"/>
          </a:p>
          <a:p>
            <a:pPr algn="ctr"/>
            <a:endParaRPr lang="en-US" sz="3600" dirty="0"/>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427495" y="7107"/>
            <a:ext cx="10833435" cy="1359380"/>
          </a:xfrm>
        </p:spPr>
        <p:txBody>
          <a:bodyPr>
            <a:normAutofit/>
          </a:bodyPr>
          <a:lstStyle/>
          <a:p>
            <a:r>
              <a:rPr lang="en-US" b="1" dirty="0"/>
              <a:t>Market Overview – Categorical Variable Analysis</a:t>
            </a:r>
          </a:p>
        </p:txBody>
      </p:sp>
      <p:pic>
        <p:nvPicPr>
          <p:cNvPr id="4" name="Picture 3">
            <a:extLst>
              <a:ext uri="{FF2B5EF4-FFF2-40B4-BE49-F238E27FC236}">
                <a16:creationId xmlns:a16="http://schemas.microsoft.com/office/drawing/2014/main" id="{65B3EA15-D600-6051-D483-12F0EA814E5C}"/>
              </a:ext>
            </a:extLst>
          </p:cNvPr>
          <p:cNvPicPr>
            <a:picLocks noChangeAspect="1"/>
          </p:cNvPicPr>
          <p:nvPr/>
        </p:nvPicPr>
        <p:blipFill>
          <a:blip r:embed="rId3"/>
          <a:stretch>
            <a:fillRect/>
          </a:stretch>
        </p:blipFill>
        <p:spPr>
          <a:xfrm>
            <a:off x="334898" y="1258197"/>
            <a:ext cx="5450228" cy="2341530"/>
          </a:xfrm>
          <a:prstGeom prst="rect">
            <a:avLst/>
          </a:prstGeom>
        </p:spPr>
      </p:pic>
      <p:pic>
        <p:nvPicPr>
          <p:cNvPr id="7" name="Picture 6">
            <a:extLst>
              <a:ext uri="{FF2B5EF4-FFF2-40B4-BE49-F238E27FC236}">
                <a16:creationId xmlns:a16="http://schemas.microsoft.com/office/drawing/2014/main" id="{CD012F6D-87F7-A7A5-0959-417FE138DC8C}"/>
              </a:ext>
            </a:extLst>
          </p:cNvPr>
          <p:cNvPicPr>
            <a:picLocks noChangeAspect="1"/>
          </p:cNvPicPr>
          <p:nvPr/>
        </p:nvPicPr>
        <p:blipFill>
          <a:blip r:embed="rId4"/>
          <a:stretch>
            <a:fillRect/>
          </a:stretch>
        </p:blipFill>
        <p:spPr>
          <a:xfrm>
            <a:off x="6208918" y="1258196"/>
            <a:ext cx="5610042" cy="2387829"/>
          </a:xfrm>
          <a:prstGeom prst="rect">
            <a:avLst/>
          </a:prstGeom>
        </p:spPr>
      </p:pic>
      <p:pic>
        <p:nvPicPr>
          <p:cNvPr id="10" name="Picture 9">
            <a:extLst>
              <a:ext uri="{FF2B5EF4-FFF2-40B4-BE49-F238E27FC236}">
                <a16:creationId xmlns:a16="http://schemas.microsoft.com/office/drawing/2014/main" id="{761E2769-352C-5644-10F2-FBDBB51FE41A}"/>
              </a:ext>
            </a:extLst>
          </p:cNvPr>
          <p:cNvPicPr>
            <a:picLocks noChangeAspect="1"/>
          </p:cNvPicPr>
          <p:nvPr/>
        </p:nvPicPr>
        <p:blipFill>
          <a:blip r:embed="rId5"/>
          <a:stretch>
            <a:fillRect/>
          </a:stretch>
        </p:blipFill>
        <p:spPr>
          <a:xfrm>
            <a:off x="334898" y="4051139"/>
            <a:ext cx="5504608" cy="2400805"/>
          </a:xfrm>
          <a:prstGeom prst="rect">
            <a:avLst/>
          </a:prstGeom>
        </p:spPr>
      </p:pic>
      <p:pic>
        <p:nvPicPr>
          <p:cNvPr id="13" name="Picture 12">
            <a:extLst>
              <a:ext uri="{FF2B5EF4-FFF2-40B4-BE49-F238E27FC236}">
                <a16:creationId xmlns:a16="http://schemas.microsoft.com/office/drawing/2014/main" id="{91B250C5-5155-D92A-AEC2-D7F154604BA6}"/>
              </a:ext>
            </a:extLst>
          </p:cNvPr>
          <p:cNvPicPr>
            <a:picLocks noChangeAspect="1"/>
          </p:cNvPicPr>
          <p:nvPr/>
        </p:nvPicPr>
        <p:blipFill>
          <a:blip r:embed="rId6"/>
          <a:stretch>
            <a:fillRect/>
          </a:stretch>
        </p:blipFill>
        <p:spPr>
          <a:xfrm>
            <a:off x="6208919" y="4051140"/>
            <a:ext cx="5481512" cy="2449762"/>
          </a:xfrm>
          <a:prstGeom prst="rect">
            <a:avLst/>
          </a:prstGeom>
        </p:spPr>
      </p:pic>
    </p:spTree>
    <p:extLst>
      <p:ext uri="{BB962C8B-B14F-4D97-AF65-F5344CB8AC3E}">
        <p14:creationId xmlns:p14="http://schemas.microsoft.com/office/powerpoint/2010/main" val="3968889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535259" y="7107"/>
            <a:ext cx="10725671" cy="1359380"/>
          </a:xfrm>
        </p:spPr>
        <p:txBody>
          <a:bodyPr>
            <a:normAutofit/>
          </a:bodyPr>
          <a:lstStyle/>
          <a:p>
            <a:r>
              <a:rPr lang="en-US" b="1" dirty="0"/>
              <a:t>Market Overview – Numerical Variable Analysis</a:t>
            </a:r>
          </a:p>
        </p:txBody>
      </p:sp>
      <p:pic>
        <p:nvPicPr>
          <p:cNvPr id="4" name="Picture 3">
            <a:extLst>
              <a:ext uri="{FF2B5EF4-FFF2-40B4-BE49-F238E27FC236}">
                <a16:creationId xmlns:a16="http://schemas.microsoft.com/office/drawing/2014/main" id="{B426920F-3A73-31E9-A5D2-FD3A8BF5CA09}"/>
              </a:ext>
            </a:extLst>
          </p:cNvPr>
          <p:cNvPicPr>
            <a:picLocks noChangeAspect="1"/>
          </p:cNvPicPr>
          <p:nvPr/>
        </p:nvPicPr>
        <p:blipFill>
          <a:blip r:embed="rId3"/>
          <a:stretch>
            <a:fillRect/>
          </a:stretch>
        </p:blipFill>
        <p:spPr>
          <a:xfrm>
            <a:off x="2220894" y="1238992"/>
            <a:ext cx="7750212" cy="5143946"/>
          </a:xfrm>
          <a:prstGeom prst="rect">
            <a:avLst/>
          </a:prstGeom>
        </p:spPr>
      </p:pic>
    </p:spTree>
    <p:extLst>
      <p:ext uri="{BB962C8B-B14F-4D97-AF65-F5344CB8AC3E}">
        <p14:creationId xmlns:p14="http://schemas.microsoft.com/office/powerpoint/2010/main" val="4047623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546410" y="7107"/>
            <a:ext cx="10714520" cy="1359380"/>
          </a:xfrm>
        </p:spPr>
        <p:txBody>
          <a:bodyPr>
            <a:normAutofit/>
          </a:bodyPr>
          <a:lstStyle/>
          <a:p>
            <a:r>
              <a:rPr lang="en-US" b="1" dirty="0"/>
              <a:t>Market Overview – Numerical Variable Analysis</a:t>
            </a:r>
          </a:p>
        </p:txBody>
      </p:sp>
    </p:spTree>
    <p:extLst>
      <p:ext uri="{BB962C8B-B14F-4D97-AF65-F5344CB8AC3E}">
        <p14:creationId xmlns:p14="http://schemas.microsoft.com/office/powerpoint/2010/main" val="2025745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546410" y="7107"/>
            <a:ext cx="10714520" cy="1359380"/>
          </a:xfrm>
        </p:spPr>
        <p:txBody>
          <a:bodyPr>
            <a:normAutofit/>
          </a:bodyPr>
          <a:lstStyle/>
          <a:p>
            <a:r>
              <a:rPr lang="en-US" b="1" dirty="0"/>
              <a:t>Market Overview – Numerical Variable Analysis</a:t>
            </a:r>
          </a:p>
        </p:txBody>
      </p:sp>
    </p:spTree>
    <p:extLst>
      <p:ext uri="{BB962C8B-B14F-4D97-AF65-F5344CB8AC3E}">
        <p14:creationId xmlns:p14="http://schemas.microsoft.com/office/powerpoint/2010/main" val="306438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pPr algn="ctr"/>
            <a:r>
              <a:rPr lang="en-US" b="1" dirty="0"/>
              <a:t>Target Variable Analysis</a:t>
            </a:r>
          </a:p>
        </p:txBody>
      </p:sp>
    </p:spTree>
    <p:extLst>
      <p:ext uri="{BB962C8B-B14F-4D97-AF65-F5344CB8AC3E}">
        <p14:creationId xmlns:p14="http://schemas.microsoft.com/office/powerpoint/2010/main" val="2319549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pPr algn="ctr"/>
            <a:r>
              <a:rPr lang="en-US" b="1" dirty="0"/>
              <a:t>Target Variable Analysis</a:t>
            </a:r>
          </a:p>
        </p:txBody>
      </p:sp>
    </p:spTree>
    <p:extLst>
      <p:ext uri="{BB962C8B-B14F-4D97-AF65-F5344CB8AC3E}">
        <p14:creationId xmlns:p14="http://schemas.microsoft.com/office/powerpoint/2010/main" val="710393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pPr algn="ctr"/>
            <a:r>
              <a:rPr lang="en-US" b="1" dirty="0"/>
              <a:t>Target Variable Analysis – By Age Groups</a:t>
            </a:r>
          </a:p>
        </p:txBody>
      </p:sp>
      <p:pic>
        <p:nvPicPr>
          <p:cNvPr id="3" name="Picture 2">
            <a:extLst>
              <a:ext uri="{FF2B5EF4-FFF2-40B4-BE49-F238E27FC236}">
                <a16:creationId xmlns:a16="http://schemas.microsoft.com/office/drawing/2014/main" id="{C9D3ADFB-A48A-C22B-D711-8CABF997BD6C}"/>
              </a:ext>
            </a:extLst>
          </p:cNvPr>
          <p:cNvPicPr>
            <a:picLocks noChangeAspect="1"/>
          </p:cNvPicPr>
          <p:nvPr/>
        </p:nvPicPr>
        <p:blipFill>
          <a:blip r:embed="rId3"/>
          <a:stretch>
            <a:fillRect/>
          </a:stretch>
        </p:blipFill>
        <p:spPr>
          <a:xfrm>
            <a:off x="2047993" y="1473720"/>
            <a:ext cx="7864522" cy="5044877"/>
          </a:xfrm>
          <a:prstGeom prst="rect">
            <a:avLst/>
          </a:prstGeom>
        </p:spPr>
      </p:pic>
    </p:spTree>
    <p:extLst>
      <p:ext uri="{BB962C8B-B14F-4D97-AF65-F5344CB8AC3E}">
        <p14:creationId xmlns:p14="http://schemas.microsoft.com/office/powerpoint/2010/main" val="1329146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pPr algn="ctr"/>
            <a:r>
              <a:rPr lang="en-US" b="1" dirty="0"/>
              <a:t>Correlation Analysis</a:t>
            </a:r>
          </a:p>
        </p:txBody>
      </p:sp>
      <p:pic>
        <p:nvPicPr>
          <p:cNvPr id="3" name="Picture 2">
            <a:extLst>
              <a:ext uri="{FF2B5EF4-FFF2-40B4-BE49-F238E27FC236}">
                <a16:creationId xmlns:a16="http://schemas.microsoft.com/office/drawing/2014/main" id="{5C625BFC-0AEC-735E-4A94-8DA5A5CD53BD}"/>
              </a:ext>
            </a:extLst>
          </p:cNvPr>
          <p:cNvPicPr>
            <a:picLocks noChangeAspect="1"/>
          </p:cNvPicPr>
          <p:nvPr/>
        </p:nvPicPr>
        <p:blipFill>
          <a:blip r:embed="rId3"/>
          <a:stretch>
            <a:fillRect/>
          </a:stretch>
        </p:blipFill>
        <p:spPr>
          <a:xfrm>
            <a:off x="2519101" y="1476391"/>
            <a:ext cx="6879542" cy="45815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13917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b="1" dirty="0"/>
              <a:t>Time Series Analysis – Monthly Demand</a:t>
            </a:r>
          </a:p>
        </p:txBody>
      </p:sp>
    </p:spTree>
    <p:extLst>
      <p:ext uri="{BB962C8B-B14F-4D97-AF65-F5344CB8AC3E}">
        <p14:creationId xmlns:p14="http://schemas.microsoft.com/office/powerpoint/2010/main" val="2214603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b="1" dirty="0"/>
              <a:t>Time Series Analysis – Week Days Demand</a:t>
            </a:r>
          </a:p>
        </p:txBody>
      </p:sp>
    </p:spTree>
    <p:extLst>
      <p:ext uri="{BB962C8B-B14F-4D97-AF65-F5344CB8AC3E}">
        <p14:creationId xmlns:p14="http://schemas.microsoft.com/office/powerpoint/2010/main" val="875200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6D99D-689A-09C3-7424-093D0A954713}"/>
              </a:ext>
            </a:extLst>
          </p:cNvPr>
          <p:cNvSpPr>
            <a:spLocks noGrp="1"/>
          </p:cNvSpPr>
          <p:nvPr>
            <p:ph type="title"/>
          </p:nvPr>
        </p:nvSpPr>
        <p:spPr/>
        <p:txBody>
          <a:bodyPr>
            <a:normAutofit/>
          </a:bodyPr>
          <a:lstStyle/>
          <a:p>
            <a:r>
              <a:rPr lang="en-US" sz="5400" dirty="0"/>
              <a:t>Outline</a:t>
            </a:r>
          </a:p>
        </p:txBody>
      </p:sp>
      <p:sp>
        <p:nvSpPr>
          <p:cNvPr id="3" name="Content Placeholder 2">
            <a:extLst>
              <a:ext uri="{FF2B5EF4-FFF2-40B4-BE49-F238E27FC236}">
                <a16:creationId xmlns:a16="http://schemas.microsoft.com/office/drawing/2014/main" id="{0354A17C-E297-293D-D06C-9849339617ED}"/>
              </a:ext>
            </a:extLst>
          </p:cNvPr>
          <p:cNvSpPr>
            <a:spLocks noGrp="1"/>
          </p:cNvSpPr>
          <p:nvPr>
            <p:ph idx="1"/>
          </p:nvPr>
        </p:nvSpPr>
        <p:spPr/>
        <p:txBody>
          <a:bodyPr>
            <a:normAutofit fontScale="85000" lnSpcReduction="20000"/>
          </a:bodyPr>
          <a:lstStyle/>
          <a:p>
            <a:pPr>
              <a:lnSpc>
                <a:spcPct val="150000"/>
              </a:lnSpc>
            </a:pPr>
            <a:r>
              <a:rPr lang="en-US" dirty="0"/>
              <a:t>Executive Summary</a:t>
            </a:r>
          </a:p>
          <a:p>
            <a:pPr>
              <a:lnSpc>
                <a:spcPct val="150000"/>
              </a:lnSpc>
            </a:pPr>
            <a:r>
              <a:rPr lang="en-US" dirty="0"/>
              <a:t>Problem Statement</a:t>
            </a:r>
          </a:p>
          <a:p>
            <a:pPr>
              <a:lnSpc>
                <a:spcPct val="150000"/>
              </a:lnSpc>
            </a:pPr>
            <a:r>
              <a:rPr lang="en-US" dirty="0"/>
              <a:t>Approach</a:t>
            </a:r>
          </a:p>
          <a:p>
            <a:pPr>
              <a:lnSpc>
                <a:spcPct val="150000"/>
              </a:lnSpc>
            </a:pPr>
            <a:r>
              <a:rPr lang="en-US" dirty="0"/>
              <a:t>Data Overview</a:t>
            </a:r>
          </a:p>
          <a:p>
            <a:pPr>
              <a:lnSpc>
                <a:spcPct val="150000"/>
              </a:lnSpc>
            </a:pPr>
            <a:r>
              <a:rPr lang="en-US" dirty="0"/>
              <a:t>Exploratory Data Analysis (EDA)</a:t>
            </a:r>
          </a:p>
          <a:p>
            <a:pPr>
              <a:lnSpc>
                <a:spcPct val="150000"/>
              </a:lnSpc>
            </a:pPr>
            <a:r>
              <a:rPr lang="en-US" dirty="0"/>
              <a:t>EDA Summary</a:t>
            </a:r>
          </a:p>
          <a:p>
            <a:pPr>
              <a:lnSpc>
                <a:spcPct val="150000"/>
              </a:lnSpc>
            </a:pPr>
            <a:r>
              <a:rPr lang="en-US" dirty="0"/>
              <a:t>Recommendations</a:t>
            </a:r>
          </a:p>
        </p:txBody>
      </p:sp>
    </p:spTree>
    <p:extLst>
      <p:ext uri="{BB962C8B-B14F-4D97-AF65-F5344CB8AC3E}">
        <p14:creationId xmlns:p14="http://schemas.microsoft.com/office/powerpoint/2010/main" val="2881298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b="1" dirty="0"/>
              <a:t>Time Series Analysis –Month-Day Demand</a:t>
            </a:r>
          </a:p>
        </p:txBody>
      </p:sp>
    </p:spTree>
    <p:extLst>
      <p:ext uri="{BB962C8B-B14F-4D97-AF65-F5344CB8AC3E}">
        <p14:creationId xmlns:p14="http://schemas.microsoft.com/office/powerpoint/2010/main" val="1674676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5800" y="4498956"/>
            <a:ext cx="1981479" cy="587839"/>
          </a:xfrm>
          <a:prstGeom prst="rect">
            <a:avLst/>
          </a:prstGeom>
        </p:spPr>
      </p:pic>
      <p:sp>
        <p:nvSpPr>
          <p:cNvPr id="3" name="TextBox 3"/>
          <p:cNvSpPr txBox="1"/>
          <p:nvPr/>
        </p:nvSpPr>
        <p:spPr>
          <a:xfrm>
            <a:off x="685799" y="573943"/>
            <a:ext cx="6952785" cy="820738"/>
          </a:xfrm>
          <a:prstGeom prst="rect">
            <a:avLst/>
          </a:prstGeom>
        </p:spPr>
        <p:txBody>
          <a:bodyPr wrap="square" lIns="0" tIns="0" rIns="0" bIns="0" rtlCol="0" anchor="t">
            <a:spAutoFit/>
          </a:bodyPr>
          <a:lstStyle/>
          <a:p>
            <a:pPr>
              <a:lnSpc>
                <a:spcPts val="6400"/>
              </a:lnSpc>
            </a:pPr>
            <a:r>
              <a:rPr lang="en-US" sz="5334" spc="-53" dirty="0"/>
              <a:t>EDA Summary - Insights</a:t>
            </a:r>
          </a:p>
        </p:txBody>
      </p:sp>
      <p:grpSp>
        <p:nvGrpSpPr>
          <p:cNvPr id="4" name="Group 4"/>
          <p:cNvGrpSpPr/>
          <p:nvPr/>
        </p:nvGrpSpPr>
        <p:grpSpPr>
          <a:xfrm>
            <a:off x="478557" y="5325947"/>
            <a:ext cx="11502517" cy="134471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619754" y="4498956"/>
            <a:ext cx="1981479" cy="587839"/>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647401" y="4498956"/>
            <a:ext cx="1981479" cy="587839"/>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478557" y="3451651"/>
            <a:ext cx="2421815" cy="265714"/>
          </a:xfrm>
          <a:prstGeom prst="rect">
            <a:avLst/>
          </a:prstGeom>
        </p:spPr>
        <p:txBody>
          <a:bodyPr lIns="0" tIns="0" rIns="0" bIns="0" rtlCol="0" anchor="t">
            <a:spAutoFit/>
          </a:bodyPr>
          <a:lstStyle/>
          <a:p>
            <a:pPr algn="ctr">
              <a:lnSpc>
                <a:spcPts val="2239"/>
              </a:lnSpc>
            </a:pPr>
            <a:r>
              <a:rPr lang="en-US" sz="1600" spc="-16" dirty="0"/>
              <a:t>Month with most subscribers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478557" y="2073108"/>
            <a:ext cx="2421815" cy="806888"/>
          </a:xfrm>
          <a:prstGeom prst="rect">
            <a:avLst/>
          </a:prstGeom>
        </p:spPr>
        <p:txBody>
          <a:bodyPr lIns="0" tIns="0" rIns="0" bIns="0" rtlCol="0" anchor="t">
            <a:spAutoFit/>
          </a:bodyPr>
          <a:lstStyle/>
          <a:p>
            <a:pPr algn="ctr">
              <a:lnSpc>
                <a:spcPts val="6720"/>
              </a:lnSpc>
            </a:pPr>
            <a:r>
              <a:rPr lang="en-US" sz="4800" spc="-48" dirty="0">
                <a:solidFill>
                  <a:srgbClr val="A100FF"/>
                </a:solidFill>
              </a:rPr>
              <a:t>May</a:t>
            </a:r>
          </a:p>
        </p:txBody>
      </p:sp>
      <p:sp>
        <p:nvSpPr>
          <p:cNvPr id="16" name="TextBox 14">
            <a:extLst>
              <a:ext uri="{FF2B5EF4-FFF2-40B4-BE49-F238E27FC236}">
                <a16:creationId xmlns:a16="http://schemas.microsoft.com/office/drawing/2014/main" id="{8A5A536B-2824-40DA-8730-BFF135AAB6BA}"/>
              </a:ext>
            </a:extLst>
          </p:cNvPr>
          <p:cNvSpPr txBox="1"/>
          <p:nvPr/>
        </p:nvSpPr>
        <p:spPr>
          <a:xfrm>
            <a:off x="3255628" y="3451651"/>
            <a:ext cx="2589340" cy="547842"/>
          </a:xfrm>
          <a:prstGeom prst="rect">
            <a:avLst/>
          </a:prstGeom>
        </p:spPr>
        <p:txBody>
          <a:bodyPr lIns="0" tIns="0" rIns="0" bIns="0" rtlCol="0" anchor="t">
            <a:spAutoFit/>
          </a:bodyPr>
          <a:lstStyle/>
          <a:p>
            <a:pPr algn="ctr">
              <a:lnSpc>
                <a:spcPts val="2239"/>
              </a:lnSpc>
            </a:pPr>
            <a:r>
              <a:rPr lang="en-US" sz="1600" spc="-16" dirty="0"/>
              <a:t>Age Group with most transactions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2900372" y="2073108"/>
            <a:ext cx="3112854" cy="806888"/>
          </a:xfrm>
          <a:prstGeom prst="rect">
            <a:avLst/>
          </a:prstGeom>
        </p:spPr>
        <p:txBody>
          <a:bodyPr lIns="0" tIns="0" rIns="0" bIns="0" rtlCol="0" anchor="t">
            <a:spAutoFit/>
          </a:bodyPr>
          <a:lstStyle/>
          <a:p>
            <a:pPr algn="ctr">
              <a:lnSpc>
                <a:spcPts val="6720"/>
              </a:lnSpc>
            </a:pPr>
            <a:r>
              <a:rPr lang="en-US" sz="4800" spc="-48" dirty="0">
                <a:solidFill>
                  <a:srgbClr val="A100FF"/>
                </a:solidFill>
              </a:rPr>
              <a:t>26-39</a:t>
            </a:r>
          </a:p>
        </p:txBody>
      </p:sp>
      <p:pic>
        <p:nvPicPr>
          <p:cNvPr id="20" name="Picture 13">
            <a:extLst>
              <a:ext uri="{FF2B5EF4-FFF2-40B4-BE49-F238E27FC236}">
                <a16:creationId xmlns:a16="http://schemas.microsoft.com/office/drawing/2014/main" id="{65573E17-44B8-B469-7DD6-BEF73AEE95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9650499" y="4485536"/>
            <a:ext cx="1981479" cy="587839"/>
          </a:xfrm>
          <a:prstGeom prst="rect">
            <a:avLst/>
          </a:prstGeom>
        </p:spPr>
      </p:pic>
      <p:sp>
        <p:nvSpPr>
          <p:cNvPr id="21" name="TextBox 20">
            <a:extLst>
              <a:ext uri="{FF2B5EF4-FFF2-40B4-BE49-F238E27FC236}">
                <a16:creationId xmlns:a16="http://schemas.microsoft.com/office/drawing/2014/main" id="{89168F4A-90A3-8F77-7276-C8E0EE0F0CCB}"/>
              </a:ext>
            </a:extLst>
          </p:cNvPr>
          <p:cNvSpPr txBox="1"/>
          <p:nvPr/>
        </p:nvSpPr>
        <p:spPr>
          <a:xfrm>
            <a:off x="9488271" y="3385941"/>
            <a:ext cx="2255700" cy="265714"/>
          </a:xfrm>
          <a:prstGeom prst="rect">
            <a:avLst/>
          </a:prstGeom>
        </p:spPr>
        <p:txBody>
          <a:bodyPr wrap="square" lIns="0" tIns="0" rIns="0" bIns="0" rtlCol="0" anchor="t">
            <a:spAutoFit/>
          </a:bodyPr>
          <a:lstStyle/>
          <a:p>
            <a:pPr algn="ctr">
              <a:lnSpc>
                <a:spcPts val="2239"/>
              </a:lnSpc>
            </a:pPr>
            <a:r>
              <a:rPr lang="en-US" sz="1600" spc="-16" dirty="0"/>
              <a:t>Best Mode of Contact</a:t>
            </a:r>
          </a:p>
        </p:txBody>
      </p:sp>
      <p:sp>
        <p:nvSpPr>
          <p:cNvPr id="22" name="TextBox 19">
            <a:extLst>
              <a:ext uri="{FF2B5EF4-FFF2-40B4-BE49-F238E27FC236}">
                <a16:creationId xmlns:a16="http://schemas.microsoft.com/office/drawing/2014/main" id="{21D512DD-7BA9-447C-080C-A0A253E5C433}"/>
              </a:ext>
            </a:extLst>
          </p:cNvPr>
          <p:cNvSpPr txBox="1"/>
          <p:nvPr/>
        </p:nvSpPr>
        <p:spPr>
          <a:xfrm>
            <a:off x="9079146" y="2086949"/>
            <a:ext cx="3112854" cy="827214"/>
          </a:xfrm>
          <a:prstGeom prst="rect">
            <a:avLst/>
          </a:prstGeom>
        </p:spPr>
        <p:txBody>
          <a:bodyPr lIns="0" tIns="0" rIns="0" bIns="0" rtlCol="0" anchor="t">
            <a:spAutoFit/>
          </a:bodyPr>
          <a:lstStyle/>
          <a:p>
            <a:pPr algn="ctr">
              <a:lnSpc>
                <a:spcPts val="6720"/>
              </a:lnSpc>
            </a:pPr>
            <a:r>
              <a:rPr lang="en-US" sz="5400" spc="-48" dirty="0">
                <a:solidFill>
                  <a:srgbClr val="A100FF"/>
                </a:solidFill>
              </a:rPr>
              <a:t>Cellular</a:t>
            </a:r>
          </a:p>
        </p:txBody>
      </p:sp>
      <p:sp>
        <p:nvSpPr>
          <p:cNvPr id="26" name="TextBox 25">
            <a:extLst>
              <a:ext uri="{FF2B5EF4-FFF2-40B4-BE49-F238E27FC236}">
                <a16:creationId xmlns:a16="http://schemas.microsoft.com/office/drawing/2014/main" id="{9949FB10-2C4A-3E4A-1523-BD5921B4F1DC}"/>
              </a:ext>
            </a:extLst>
          </p:cNvPr>
          <p:cNvSpPr txBox="1"/>
          <p:nvPr/>
        </p:nvSpPr>
        <p:spPr>
          <a:xfrm>
            <a:off x="6527817" y="3385941"/>
            <a:ext cx="2255700" cy="547842"/>
          </a:xfrm>
          <a:prstGeom prst="rect">
            <a:avLst/>
          </a:prstGeom>
        </p:spPr>
        <p:txBody>
          <a:bodyPr wrap="square" lIns="0" tIns="0" rIns="0" bIns="0" rtlCol="0" anchor="t">
            <a:spAutoFit/>
          </a:bodyPr>
          <a:lstStyle/>
          <a:p>
            <a:pPr algn="ctr">
              <a:lnSpc>
                <a:spcPts val="2239"/>
              </a:lnSpc>
            </a:pPr>
            <a:r>
              <a:rPr lang="en-US" sz="1600" spc="-16" dirty="0"/>
              <a:t>Day of the week with most subscribers </a:t>
            </a:r>
          </a:p>
        </p:txBody>
      </p:sp>
      <p:sp>
        <p:nvSpPr>
          <p:cNvPr id="27" name="TextBox 19">
            <a:extLst>
              <a:ext uri="{FF2B5EF4-FFF2-40B4-BE49-F238E27FC236}">
                <a16:creationId xmlns:a16="http://schemas.microsoft.com/office/drawing/2014/main" id="{7857C60C-7196-4C12-E8FD-9B1C1EF1447B}"/>
              </a:ext>
            </a:extLst>
          </p:cNvPr>
          <p:cNvSpPr txBox="1"/>
          <p:nvPr/>
        </p:nvSpPr>
        <p:spPr>
          <a:xfrm>
            <a:off x="6082157" y="2132389"/>
            <a:ext cx="3112854" cy="738664"/>
          </a:xfrm>
          <a:prstGeom prst="rect">
            <a:avLst/>
          </a:prstGeom>
        </p:spPr>
        <p:txBody>
          <a:bodyPr wrap="square" lIns="0" tIns="0" rIns="0" bIns="0" rtlCol="0" anchor="t">
            <a:spAutoFit/>
          </a:bodyPr>
          <a:lstStyle/>
          <a:p>
            <a:pPr algn="ctr"/>
            <a:r>
              <a:rPr lang="en-US" sz="4800" spc="-48" dirty="0">
                <a:solidFill>
                  <a:srgbClr val="A100FF"/>
                </a:solidFill>
              </a:rPr>
              <a:t>Thursday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5800" y="4498956"/>
            <a:ext cx="1981479" cy="587839"/>
          </a:xfrm>
          <a:prstGeom prst="rect">
            <a:avLst/>
          </a:prstGeom>
        </p:spPr>
      </p:pic>
      <p:sp>
        <p:nvSpPr>
          <p:cNvPr id="3" name="TextBox 3"/>
          <p:cNvSpPr txBox="1"/>
          <p:nvPr/>
        </p:nvSpPr>
        <p:spPr>
          <a:xfrm>
            <a:off x="685799" y="573943"/>
            <a:ext cx="6952785" cy="820738"/>
          </a:xfrm>
          <a:prstGeom prst="rect">
            <a:avLst/>
          </a:prstGeom>
        </p:spPr>
        <p:txBody>
          <a:bodyPr wrap="square" lIns="0" tIns="0" rIns="0" bIns="0" rtlCol="0" anchor="t">
            <a:spAutoFit/>
          </a:bodyPr>
          <a:lstStyle/>
          <a:p>
            <a:pPr>
              <a:lnSpc>
                <a:spcPts val="6400"/>
              </a:lnSpc>
            </a:pPr>
            <a:r>
              <a:rPr lang="en-US" sz="5334" spc="-53" dirty="0"/>
              <a:t>EDA Summary - Insights</a:t>
            </a:r>
          </a:p>
        </p:txBody>
      </p:sp>
      <p:grpSp>
        <p:nvGrpSpPr>
          <p:cNvPr id="4" name="Group 4"/>
          <p:cNvGrpSpPr/>
          <p:nvPr/>
        </p:nvGrpSpPr>
        <p:grpSpPr>
          <a:xfrm>
            <a:off x="478557" y="5325947"/>
            <a:ext cx="11502517" cy="134471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619754" y="4498956"/>
            <a:ext cx="1981479" cy="587839"/>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647401" y="4498956"/>
            <a:ext cx="1981479" cy="587839"/>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478557" y="3451651"/>
            <a:ext cx="2421815" cy="265714"/>
          </a:xfrm>
          <a:prstGeom prst="rect">
            <a:avLst/>
          </a:prstGeom>
        </p:spPr>
        <p:txBody>
          <a:bodyPr lIns="0" tIns="0" rIns="0" bIns="0" rtlCol="0" anchor="t">
            <a:spAutoFit/>
          </a:bodyPr>
          <a:lstStyle/>
          <a:p>
            <a:pPr algn="ctr">
              <a:lnSpc>
                <a:spcPts val="2239"/>
              </a:lnSpc>
            </a:pPr>
            <a:r>
              <a:rPr lang="en-US" sz="1600" spc="-16" dirty="0"/>
              <a:t>Month with most subscribers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478557" y="2073108"/>
            <a:ext cx="2421815" cy="806888"/>
          </a:xfrm>
          <a:prstGeom prst="rect">
            <a:avLst/>
          </a:prstGeom>
        </p:spPr>
        <p:txBody>
          <a:bodyPr lIns="0" tIns="0" rIns="0" bIns="0" rtlCol="0" anchor="t">
            <a:spAutoFit/>
          </a:bodyPr>
          <a:lstStyle/>
          <a:p>
            <a:pPr algn="ctr">
              <a:lnSpc>
                <a:spcPts val="6720"/>
              </a:lnSpc>
            </a:pPr>
            <a:r>
              <a:rPr lang="en-US" sz="4800" spc="-48" dirty="0">
                <a:solidFill>
                  <a:srgbClr val="A100FF"/>
                </a:solidFill>
              </a:rPr>
              <a:t>May</a:t>
            </a:r>
          </a:p>
        </p:txBody>
      </p:sp>
      <p:sp>
        <p:nvSpPr>
          <p:cNvPr id="16" name="TextBox 14">
            <a:extLst>
              <a:ext uri="{FF2B5EF4-FFF2-40B4-BE49-F238E27FC236}">
                <a16:creationId xmlns:a16="http://schemas.microsoft.com/office/drawing/2014/main" id="{8A5A536B-2824-40DA-8730-BFF135AAB6BA}"/>
              </a:ext>
            </a:extLst>
          </p:cNvPr>
          <p:cNvSpPr txBox="1"/>
          <p:nvPr/>
        </p:nvSpPr>
        <p:spPr>
          <a:xfrm>
            <a:off x="3255628" y="3451651"/>
            <a:ext cx="2589340" cy="547842"/>
          </a:xfrm>
          <a:prstGeom prst="rect">
            <a:avLst/>
          </a:prstGeom>
        </p:spPr>
        <p:txBody>
          <a:bodyPr lIns="0" tIns="0" rIns="0" bIns="0" rtlCol="0" anchor="t">
            <a:spAutoFit/>
          </a:bodyPr>
          <a:lstStyle/>
          <a:p>
            <a:pPr algn="ctr">
              <a:lnSpc>
                <a:spcPts val="2239"/>
              </a:lnSpc>
            </a:pPr>
            <a:r>
              <a:rPr lang="en-US" sz="1600" spc="-16" dirty="0"/>
              <a:t>Age Group with most transactions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2900372" y="2073108"/>
            <a:ext cx="3112854" cy="806888"/>
          </a:xfrm>
          <a:prstGeom prst="rect">
            <a:avLst/>
          </a:prstGeom>
        </p:spPr>
        <p:txBody>
          <a:bodyPr lIns="0" tIns="0" rIns="0" bIns="0" rtlCol="0" anchor="t">
            <a:spAutoFit/>
          </a:bodyPr>
          <a:lstStyle/>
          <a:p>
            <a:pPr algn="ctr">
              <a:lnSpc>
                <a:spcPts val="6720"/>
              </a:lnSpc>
            </a:pPr>
            <a:r>
              <a:rPr lang="en-US" sz="4800" spc="-48" dirty="0">
                <a:solidFill>
                  <a:srgbClr val="A100FF"/>
                </a:solidFill>
              </a:rPr>
              <a:t>26-39</a:t>
            </a:r>
          </a:p>
        </p:txBody>
      </p:sp>
      <p:pic>
        <p:nvPicPr>
          <p:cNvPr id="20" name="Picture 13">
            <a:extLst>
              <a:ext uri="{FF2B5EF4-FFF2-40B4-BE49-F238E27FC236}">
                <a16:creationId xmlns:a16="http://schemas.microsoft.com/office/drawing/2014/main" id="{65573E17-44B8-B469-7DD6-BEF73AEE95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9650499" y="4485536"/>
            <a:ext cx="1981479" cy="587839"/>
          </a:xfrm>
          <a:prstGeom prst="rect">
            <a:avLst/>
          </a:prstGeom>
        </p:spPr>
      </p:pic>
      <p:sp>
        <p:nvSpPr>
          <p:cNvPr id="21" name="TextBox 20">
            <a:extLst>
              <a:ext uri="{FF2B5EF4-FFF2-40B4-BE49-F238E27FC236}">
                <a16:creationId xmlns:a16="http://schemas.microsoft.com/office/drawing/2014/main" id="{89168F4A-90A3-8F77-7276-C8E0EE0F0CCB}"/>
              </a:ext>
            </a:extLst>
          </p:cNvPr>
          <p:cNvSpPr txBox="1"/>
          <p:nvPr/>
        </p:nvSpPr>
        <p:spPr>
          <a:xfrm>
            <a:off x="9488271" y="3385941"/>
            <a:ext cx="2255700" cy="265714"/>
          </a:xfrm>
          <a:prstGeom prst="rect">
            <a:avLst/>
          </a:prstGeom>
        </p:spPr>
        <p:txBody>
          <a:bodyPr wrap="square" lIns="0" tIns="0" rIns="0" bIns="0" rtlCol="0" anchor="t">
            <a:spAutoFit/>
          </a:bodyPr>
          <a:lstStyle/>
          <a:p>
            <a:pPr algn="ctr">
              <a:lnSpc>
                <a:spcPts val="2239"/>
              </a:lnSpc>
            </a:pPr>
            <a:r>
              <a:rPr lang="en-US" sz="1600" spc="-16" dirty="0"/>
              <a:t>Best Mode of Contact</a:t>
            </a:r>
          </a:p>
        </p:txBody>
      </p:sp>
      <p:sp>
        <p:nvSpPr>
          <p:cNvPr id="22" name="TextBox 19">
            <a:extLst>
              <a:ext uri="{FF2B5EF4-FFF2-40B4-BE49-F238E27FC236}">
                <a16:creationId xmlns:a16="http://schemas.microsoft.com/office/drawing/2014/main" id="{21D512DD-7BA9-447C-080C-A0A253E5C433}"/>
              </a:ext>
            </a:extLst>
          </p:cNvPr>
          <p:cNvSpPr txBox="1"/>
          <p:nvPr/>
        </p:nvSpPr>
        <p:spPr>
          <a:xfrm>
            <a:off x="9079146" y="2086949"/>
            <a:ext cx="3112854" cy="827214"/>
          </a:xfrm>
          <a:prstGeom prst="rect">
            <a:avLst/>
          </a:prstGeom>
        </p:spPr>
        <p:txBody>
          <a:bodyPr lIns="0" tIns="0" rIns="0" bIns="0" rtlCol="0" anchor="t">
            <a:spAutoFit/>
          </a:bodyPr>
          <a:lstStyle/>
          <a:p>
            <a:pPr algn="ctr">
              <a:lnSpc>
                <a:spcPts val="6720"/>
              </a:lnSpc>
            </a:pPr>
            <a:r>
              <a:rPr lang="en-US" sz="5400" spc="-48" dirty="0">
                <a:solidFill>
                  <a:srgbClr val="A100FF"/>
                </a:solidFill>
              </a:rPr>
              <a:t>Cellular</a:t>
            </a:r>
          </a:p>
        </p:txBody>
      </p:sp>
      <p:sp>
        <p:nvSpPr>
          <p:cNvPr id="26" name="TextBox 25">
            <a:extLst>
              <a:ext uri="{FF2B5EF4-FFF2-40B4-BE49-F238E27FC236}">
                <a16:creationId xmlns:a16="http://schemas.microsoft.com/office/drawing/2014/main" id="{9949FB10-2C4A-3E4A-1523-BD5921B4F1DC}"/>
              </a:ext>
            </a:extLst>
          </p:cNvPr>
          <p:cNvSpPr txBox="1"/>
          <p:nvPr/>
        </p:nvSpPr>
        <p:spPr>
          <a:xfrm>
            <a:off x="6527817" y="3385941"/>
            <a:ext cx="2255700" cy="547842"/>
          </a:xfrm>
          <a:prstGeom prst="rect">
            <a:avLst/>
          </a:prstGeom>
        </p:spPr>
        <p:txBody>
          <a:bodyPr wrap="square" lIns="0" tIns="0" rIns="0" bIns="0" rtlCol="0" anchor="t">
            <a:spAutoFit/>
          </a:bodyPr>
          <a:lstStyle/>
          <a:p>
            <a:pPr algn="ctr">
              <a:lnSpc>
                <a:spcPts val="2239"/>
              </a:lnSpc>
            </a:pPr>
            <a:r>
              <a:rPr lang="en-US" sz="1600" spc="-16" dirty="0"/>
              <a:t>Day of the week with most subscribers </a:t>
            </a:r>
          </a:p>
        </p:txBody>
      </p:sp>
      <p:sp>
        <p:nvSpPr>
          <p:cNvPr id="27" name="TextBox 19">
            <a:extLst>
              <a:ext uri="{FF2B5EF4-FFF2-40B4-BE49-F238E27FC236}">
                <a16:creationId xmlns:a16="http://schemas.microsoft.com/office/drawing/2014/main" id="{7857C60C-7196-4C12-E8FD-9B1C1EF1447B}"/>
              </a:ext>
            </a:extLst>
          </p:cNvPr>
          <p:cNvSpPr txBox="1"/>
          <p:nvPr/>
        </p:nvSpPr>
        <p:spPr>
          <a:xfrm>
            <a:off x="6082157" y="2132389"/>
            <a:ext cx="3112854" cy="738664"/>
          </a:xfrm>
          <a:prstGeom prst="rect">
            <a:avLst/>
          </a:prstGeom>
        </p:spPr>
        <p:txBody>
          <a:bodyPr wrap="square" lIns="0" tIns="0" rIns="0" bIns="0" rtlCol="0" anchor="t">
            <a:spAutoFit/>
          </a:bodyPr>
          <a:lstStyle/>
          <a:p>
            <a:pPr algn="ctr"/>
            <a:r>
              <a:rPr lang="en-US" sz="4800" spc="-48" dirty="0">
                <a:solidFill>
                  <a:srgbClr val="A100FF"/>
                </a:solidFill>
              </a:rPr>
              <a:t>Thursday</a:t>
            </a:r>
          </a:p>
        </p:txBody>
      </p:sp>
    </p:spTree>
    <p:extLst>
      <p:ext uri="{BB962C8B-B14F-4D97-AF65-F5344CB8AC3E}">
        <p14:creationId xmlns:p14="http://schemas.microsoft.com/office/powerpoint/2010/main" val="1752151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2">
            <a:extLst>
              <a:ext uri="{FF2B5EF4-FFF2-40B4-BE49-F238E27FC236}">
                <a16:creationId xmlns:a16="http://schemas.microsoft.com/office/drawing/2014/main" id="{4F283076-92E2-B604-413E-7B8B9F45FA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10799999">
            <a:off x="295909" y="1491713"/>
            <a:ext cx="4135122" cy="4143939"/>
          </a:xfrm>
          <a:prstGeom prst="rect">
            <a:avLst/>
          </a:prstGeom>
        </p:spPr>
      </p:pic>
      <p:sp>
        <p:nvSpPr>
          <p:cNvPr id="9" name="TextBox 33">
            <a:extLst>
              <a:ext uri="{FF2B5EF4-FFF2-40B4-BE49-F238E27FC236}">
                <a16:creationId xmlns:a16="http://schemas.microsoft.com/office/drawing/2014/main" id="{0F1C83AD-3266-1035-3E36-D565FFC9E36B}"/>
              </a:ext>
            </a:extLst>
          </p:cNvPr>
          <p:cNvSpPr txBox="1"/>
          <p:nvPr/>
        </p:nvSpPr>
        <p:spPr>
          <a:xfrm>
            <a:off x="-312253" y="3180432"/>
            <a:ext cx="5347240" cy="1231106"/>
          </a:xfrm>
          <a:prstGeom prst="rect">
            <a:avLst/>
          </a:prstGeom>
        </p:spPr>
        <p:txBody>
          <a:bodyPr wrap="square" lIns="0" tIns="0" rIns="0" bIns="0" rtlCol="0" anchor="t">
            <a:spAutoFit/>
          </a:bodyPr>
          <a:lstStyle/>
          <a:p>
            <a:pPr algn="ctr"/>
            <a:r>
              <a:rPr lang="en-US" sz="4000" dirty="0"/>
              <a:t>Recommendations</a:t>
            </a:r>
          </a:p>
          <a:p>
            <a:pPr algn="ctr"/>
            <a:endParaRPr lang="en-US" sz="4000" spc="-80" dirty="0">
              <a:solidFill>
                <a:srgbClr val="FFFFFF"/>
              </a:solidFill>
              <a:latin typeface="Graphik Regular" panose="020B0503030202060203" pitchFamily="34" charset="0"/>
            </a:endParaRPr>
          </a:p>
        </p:txBody>
      </p:sp>
      <p:sp>
        <p:nvSpPr>
          <p:cNvPr id="3" name="TextBox 2">
            <a:extLst>
              <a:ext uri="{FF2B5EF4-FFF2-40B4-BE49-F238E27FC236}">
                <a16:creationId xmlns:a16="http://schemas.microsoft.com/office/drawing/2014/main" id="{9B46B549-1AD1-48F7-E36F-72131715713F}"/>
              </a:ext>
            </a:extLst>
          </p:cNvPr>
          <p:cNvSpPr txBox="1"/>
          <p:nvPr/>
        </p:nvSpPr>
        <p:spPr>
          <a:xfrm>
            <a:off x="4664598" y="1269077"/>
            <a:ext cx="7654724" cy="4801314"/>
          </a:xfrm>
          <a:prstGeom prst="rect">
            <a:avLst/>
          </a:prstGeom>
          <a:noFill/>
        </p:spPr>
        <p:txBody>
          <a:bodyPr wrap="square">
            <a:spAutoFit/>
          </a:bodyPr>
          <a:lstStyle/>
          <a:p>
            <a:r>
              <a:rPr lang="en-US" dirty="0"/>
              <a:t>1. The outcome of a previous marketing campaign is a key feature for determining user behavior. If the previous campaign is successful then the user is more likely to subscribe than reject it. But if it is a failure then also some portion of the people still subscribe to the new one. </a:t>
            </a:r>
          </a:p>
          <a:p>
            <a:endParaRPr lang="en-US" dirty="0"/>
          </a:p>
          <a:p>
            <a:r>
              <a:rPr lang="en-US" dirty="0"/>
              <a:t>2. The people who are contacted through cellular have a higher conversion rate than telephone. Campaign should </a:t>
            </a:r>
            <a:r>
              <a:rPr lang="en-US" dirty="0" err="1"/>
              <a:t>focuss</a:t>
            </a:r>
            <a:r>
              <a:rPr lang="en-US" dirty="0"/>
              <a:t> more on    cellular calls.</a:t>
            </a:r>
          </a:p>
          <a:p>
            <a:endParaRPr lang="en-US" dirty="0"/>
          </a:p>
          <a:p>
            <a:r>
              <a:rPr lang="en-US" dirty="0"/>
              <a:t>3. The people who are in default should not be contacted.</a:t>
            </a:r>
          </a:p>
          <a:p>
            <a:endParaRPr lang="en-US" dirty="0"/>
          </a:p>
          <a:p>
            <a:r>
              <a:rPr lang="en-US" dirty="0"/>
              <a:t>4. Retired and students people should be approached more as they show high conversion rate. However unemployed and housemaids   should be contacted less as they show the lowest conversion rate.</a:t>
            </a:r>
          </a:p>
          <a:p>
            <a:endParaRPr lang="en-US" dirty="0"/>
          </a:p>
          <a:p>
            <a:r>
              <a:rPr lang="en-US" dirty="0"/>
              <a:t>5. Once the customer is contacted 25 times they should not be contacted further.</a:t>
            </a:r>
          </a:p>
          <a:p>
            <a:endParaRPr lang="en-US" dirty="0"/>
          </a:p>
        </p:txBody>
      </p:sp>
    </p:spTree>
    <p:extLst>
      <p:ext uri="{BB962C8B-B14F-4D97-AF65-F5344CB8AC3E}">
        <p14:creationId xmlns:p14="http://schemas.microsoft.com/office/powerpoint/2010/main" val="3921665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2">
            <a:extLst>
              <a:ext uri="{FF2B5EF4-FFF2-40B4-BE49-F238E27FC236}">
                <a16:creationId xmlns:a16="http://schemas.microsoft.com/office/drawing/2014/main" id="{4F283076-92E2-B604-413E-7B8B9F45FA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10799999">
            <a:off x="295909" y="1491713"/>
            <a:ext cx="4135122" cy="4143939"/>
          </a:xfrm>
          <a:prstGeom prst="rect">
            <a:avLst/>
          </a:prstGeom>
        </p:spPr>
      </p:pic>
      <p:sp>
        <p:nvSpPr>
          <p:cNvPr id="9" name="TextBox 33">
            <a:extLst>
              <a:ext uri="{FF2B5EF4-FFF2-40B4-BE49-F238E27FC236}">
                <a16:creationId xmlns:a16="http://schemas.microsoft.com/office/drawing/2014/main" id="{0F1C83AD-3266-1035-3E36-D565FFC9E36B}"/>
              </a:ext>
            </a:extLst>
          </p:cNvPr>
          <p:cNvSpPr txBox="1"/>
          <p:nvPr/>
        </p:nvSpPr>
        <p:spPr>
          <a:xfrm>
            <a:off x="-312253" y="3180432"/>
            <a:ext cx="5347240" cy="1231106"/>
          </a:xfrm>
          <a:prstGeom prst="rect">
            <a:avLst/>
          </a:prstGeom>
        </p:spPr>
        <p:txBody>
          <a:bodyPr wrap="square" lIns="0" tIns="0" rIns="0" bIns="0" rtlCol="0" anchor="t">
            <a:spAutoFit/>
          </a:bodyPr>
          <a:lstStyle/>
          <a:p>
            <a:pPr algn="ctr"/>
            <a:r>
              <a:rPr lang="en-US" sz="4000" dirty="0"/>
              <a:t>Recommendations</a:t>
            </a:r>
          </a:p>
          <a:p>
            <a:pPr algn="ctr"/>
            <a:endParaRPr lang="en-US" sz="4000" spc="-80" dirty="0">
              <a:solidFill>
                <a:srgbClr val="FFFFFF"/>
              </a:solidFill>
              <a:latin typeface="Graphik Regular" panose="020B0503030202060203" pitchFamily="34" charset="0"/>
            </a:endParaRPr>
          </a:p>
        </p:txBody>
      </p:sp>
      <p:sp>
        <p:nvSpPr>
          <p:cNvPr id="4" name="TextBox 3">
            <a:extLst>
              <a:ext uri="{FF2B5EF4-FFF2-40B4-BE49-F238E27FC236}">
                <a16:creationId xmlns:a16="http://schemas.microsoft.com/office/drawing/2014/main" id="{21B97D90-36BA-B8F7-91B9-B47979F76CFD}"/>
              </a:ext>
            </a:extLst>
          </p:cNvPr>
          <p:cNvSpPr txBox="1"/>
          <p:nvPr/>
        </p:nvSpPr>
        <p:spPr>
          <a:xfrm>
            <a:off x="4919241" y="1254958"/>
            <a:ext cx="6250328" cy="4524315"/>
          </a:xfrm>
          <a:prstGeom prst="rect">
            <a:avLst/>
          </a:prstGeom>
          <a:noFill/>
        </p:spPr>
        <p:txBody>
          <a:bodyPr wrap="square">
            <a:spAutoFit/>
          </a:bodyPr>
          <a:lstStyle/>
          <a:p>
            <a:r>
              <a:rPr lang="en-US" dirty="0"/>
              <a:t>6.  The older age group 60+ is more vulnerable to marketing campaign as they have a high conversion rate to subscription and therefore should be targeted more.</a:t>
            </a:r>
          </a:p>
          <a:p>
            <a:endParaRPr lang="en-US" dirty="0"/>
          </a:p>
          <a:p>
            <a:r>
              <a:rPr lang="en-US" dirty="0"/>
              <a:t>7. The more the customers are contacted the more they will subscribe. The efficiency of the salesmen should be supervised.</a:t>
            </a:r>
          </a:p>
          <a:p>
            <a:endParaRPr lang="en-US" dirty="0"/>
          </a:p>
          <a:p>
            <a:r>
              <a:rPr lang="en-US" dirty="0"/>
              <a:t>8. Mondays seem to have a lower conversion rate. The people should be contacted more on other days especially Thursdays.  </a:t>
            </a:r>
          </a:p>
          <a:p>
            <a:endParaRPr lang="en-US" dirty="0"/>
          </a:p>
          <a:p>
            <a:r>
              <a:rPr lang="en-US" dirty="0"/>
              <a:t>9. There should be an increase in the contacts during March, September and October which shows promising conversion rate.</a:t>
            </a:r>
          </a:p>
          <a:p>
            <a:endParaRPr lang="en-US" dirty="0"/>
          </a:p>
          <a:p>
            <a:r>
              <a:rPr lang="en-US" dirty="0"/>
              <a:t>10. Thursdays of April seems to have an unusual large subscriptions. The reason behind this should be further investigated.</a:t>
            </a:r>
          </a:p>
        </p:txBody>
      </p:sp>
    </p:spTree>
    <p:extLst>
      <p:ext uri="{BB962C8B-B14F-4D97-AF65-F5344CB8AC3E}">
        <p14:creationId xmlns:p14="http://schemas.microsoft.com/office/powerpoint/2010/main" val="3661598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2">
            <a:extLst>
              <a:ext uri="{FF2B5EF4-FFF2-40B4-BE49-F238E27FC236}">
                <a16:creationId xmlns:a16="http://schemas.microsoft.com/office/drawing/2014/main" id="{4F283076-92E2-B604-413E-7B8B9F45FA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10799999">
            <a:off x="802637" y="1491713"/>
            <a:ext cx="3977707" cy="3986188"/>
          </a:xfrm>
          <a:prstGeom prst="rect">
            <a:avLst/>
          </a:prstGeom>
        </p:spPr>
      </p:pic>
      <p:sp>
        <p:nvSpPr>
          <p:cNvPr id="9" name="TextBox 33">
            <a:extLst>
              <a:ext uri="{FF2B5EF4-FFF2-40B4-BE49-F238E27FC236}">
                <a16:creationId xmlns:a16="http://schemas.microsoft.com/office/drawing/2014/main" id="{0F1C83AD-3266-1035-3E36-D565FFC9E36B}"/>
              </a:ext>
            </a:extLst>
          </p:cNvPr>
          <p:cNvSpPr txBox="1"/>
          <p:nvPr/>
        </p:nvSpPr>
        <p:spPr>
          <a:xfrm>
            <a:off x="194475" y="3180432"/>
            <a:ext cx="5347240" cy="1231106"/>
          </a:xfrm>
          <a:prstGeom prst="rect">
            <a:avLst/>
          </a:prstGeom>
        </p:spPr>
        <p:txBody>
          <a:bodyPr wrap="square" lIns="0" tIns="0" rIns="0" bIns="0" rtlCol="0" anchor="t">
            <a:spAutoFit/>
          </a:bodyPr>
          <a:lstStyle/>
          <a:p>
            <a:pPr algn="ctr"/>
            <a:r>
              <a:rPr lang="en-US" sz="4000" dirty="0"/>
              <a:t>Model Proposal</a:t>
            </a:r>
          </a:p>
          <a:p>
            <a:pPr algn="ctr"/>
            <a:endParaRPr lang="en-US" sz="4000" spc="-80" dirty="0">
              <a:solidFill>
                <a:srgbClr val="FFFFFF"/>
              </a:solidFill>
              <a:latin typeface="Graphik Regular" panose="020B0503030202060203" pitchFamily="34" charset="0"/>
            </a:endParaRPr>
          </a:p>
        </p:txBody>
      </p:sp>
    </p:spTree>
    <p:extLst>
      <p:ext uri="{BB962C8B-B14F-4D97-AF65-F5344CB8AC3E}">
        <p14:creationId xmlns:p14="http://schemas.microsoft.com/office/powerpoint/2010/main" val="3265997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441513" y="2188524"/>
            <a:ext cx="5558973" cy="1655762"/>
          </a:xfrm>
        </p:spPr>
        <p:txBody>
          <a:bodyPr>
            <a:normAutofit/>
          </a:bodyPr>
          <a:lstStyle/>
          <a:p>
            <a:r>
              <a:rPr lang="en-US" sz="7200" b="1" dirty="0">
                <a:solidFill>
                  <a:srgbClr val="FF6600"/>
                </a:solidFill>
              </a:rPr>
              <a:t>Thank You!</a:t>
            </a:r>
          </a:p>
          <a:p>
            <a:endParaRPr lang="en-US" sz="7200" b="1" dirty="0">
              <a:solidFill>
                <a:srgbClr val="FF6600"/>
              </a:solidFill>
            </a:endParaRPr>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3841" y="2840677"/>
            <a:ext cx="4732599" cy="2843724"/>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B492E3-4DAC-FD38-D5C7-BA58F7CAB0E4}"/>
              </a:ext>
            </a:extLst>
          </p:cNvPr>
          <p:cNvSpPr txBox="1"/>
          <p:nvPr/>
        </p:nvSpPr>
        <p:spPr>
          <a:xfrm>
            <a:off x="5686425" y="1127097"/>
            <a:ext cx="6108700" cy="3139321"/>
          </a:xfrm>
          <a:prstGeom prst="rect">
            <a:avLst/>
          </a:prstGeom>
          <a:noFill/>
        </p:spPr>
        <p:txBody>
          <a:bodyPr wrap="square" rtlCol="0">
            <a:spAutoFit/>
          </a:bodyPr>
          <a:lstStyle/>
          <a:p>
            <a:pPr>
              <a:lnSpc>
                <a:spcPts val="2660"/>
              </a:lnSpc>
            </a:pPr>
            <a:r>
              <a:rPr lang="en-US" sz="2000" dirty="0"/>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p>
          <a:p>
            <a:pPr>
              <a:lnSpc>
                <a:spcPts val="2660"/>
              </a:lnSpc>
            </a:pPr>
            <a:endParaRPr lang="en-US" sz="2000" dirty="0"/>
          </a:p>
          <a:p>
            <a:pPr>
              <a:lnSpc>
                <a:spcPts val="2660"/>
              </a:lnSpc>
            </a:pPr>
            <a:r>
              <a:rPr lang="en-US" sz="2000" dirty="0"/>
              <a:t> </a:t>
            </a:r>
          </a:p>
          <a:p>
            <a:endParaRPr lang="en-AU" dirty="0"/>
          </a:p>
        </p:txBody>
      </p:sp>
      <p:pic>
        <p:nvPicPr>
          <p:cNvPr id="8" name="Picture 32">
            <a:extLst>
              <a:ext uri="{FF2B5EF4-FFF2-40B4-BE49-F238E27FC236}">
                <a16:creationId xmlns:a16="http://schemas.microsoft.com/office/drawing/2014/main" id="{4F283076-92E2-B604-413E-7B8B9F45FA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10799999">
            <a:off x="1220452" y="1302682"/>
            <a:ext cx="3884947" cy="3893230"/>
          </a:xfrm>
          <a:prstGeom prst="rect">
            <a:avLst/>
          </a:prstGeom>
        </p:spPr>
      </p:pic>
      <p:sp>
        <p:nvSpPr>
          <p:cNvPr id="9" name="TextBox 33">
            <a:extLst>
              <a:ext uri="{FF2B5EF4-FFF2-40B4-BE49-F238E27FC236}">
                <a16:creationId xmlns:a16="http://schemas.microsoft.com/office/drawing/2014/main" id="{0F1C83AD-3266-1035-3E36-D565FFC9E36B}"/>
              </a:ext>
            </a:extLst>
          </p:cNvPr>
          <p:cNvSpPr txBox="1"/>
          <p:nvPr/>
        </p:nvSpPr>
        <p:spPr>
          <a:xfrm>
            <a:off x="1461753" y="2201050"/>
            <a:ext cx="3415047" cy="2492990"/>
          </a:xfrm>
          <a:prstGeom prst="rect">
            <a:avLst/>
          </a:prstGeom>
        </p:spPr>
        <p:txBody>
          <a:bodyPr wrap="square" lIns="0" tIns="0" rIns="0" bIns="0" rtlCol="0" anchor="t">
            <a:spAutoFit/>
          </a:bodyPr>
          <a:lstStyle/>
          <a:p>
            <a:pPr algn="ctr"/>
            <a:r>
              <a:rPr lang="en-US" sz="5400" dirty="0"/>
              <a:t>Executive Summary</a:t>
            </a:r>
          </a:p>
          <a:p>
            <a:pPr algn="ctr"/>
            <a:endParaRPr lang="en-US" sz="5400" spc="-80" dirty="0">
              <a:solidFill>
                <a:srgbClr val="FFFFFF"/>
              </a:solidFill>
              <a:latin typeface="Graphik Regular" panose="020B0503030202060203" pitchFamily="34" charset="0"/>
            </a:endParaRPr>
          </a:p>
        </p:txBody>
      </p:sp>
      <p:sp>
        <p:nvSpPr>
          <p:cNvPr id="7" name="TextBox 6">
            <a:extLst>
              <a:ext uri="{FF2B5EF4-FFF2-40B4-BE49-F238E27FC236}">
                <a16:creationId xmlns:a16="http://schemas.microsoft.com/office/drawing/2014/main" id="{20EFCC1D-1C07-D515-CA06-4A80866B693D}"/>
              </a:ext>
            </a:extLst>
          </p:cNvPr>
          <p:cNvSpPr txBox="1"/>
          <p:nvPr/>
        </p:nvSpPr>
        <p:spPr>
          <a:xfrm>
            <a:off x="5686425" y="3565459"/>
            <a:ext cx="6094268" cy="1804725"/>
          </a:xfrm>
          <a:prstGeom prst="rect">
            <a:avLst/>
          </a:prstGeom>
          <a:noFill/>
        </p:spPr>
        <p:txBody>
          <a:bodyPr wrap="square">
            <a:spAutoFit/>
          </a:bodyPr>
          <a:lstStyle/>
          <a:p>
            <a:pPr>
              <a:lnSpc>
                <a:spcPts val="2660"/>
              </a:lnSpc>
            </a:pPr>
            <a:r>
              <a:rPr lang="en-US" sz="2000" dirty="0"/>
              <a:t>Bank wants to use ML model to shortlist customer whose chances of buying the product is more so that their marketing channel (tele marketing, SMS/email marketing </a:t>
            </a:r>
            <a:r>
              <a:rPr lang="en-US" sz="2000" dirty="0" err="1"/>
              <a:t>etc</a:t>
            </a:r>
            <a:r>
              <a:rPr lang="en-US" sz="2000" dirty="0"/>
              <a:t>)  can focus only to those customers whose chances of buying the product is more.</a:t>
            </a:r>
          </a:p>
        </p:txBody>
      </p:sp>
    </p:spTree>
    <p:extLst>
      <p:ext uri="{BB962C8B-B14F-4D97-AF65-F5344CB8AC3E}">
        <p14:creationId xmlns:p14="http://schemas.microsoft.com/office/powerpoint/2010/main" val="2157177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B492E3-4DAC-FD38-D5C7-BA58F7CAB0E4}"/>
              </a:ext>
            </a:extLst>
          </p:cNvPr>
          <p:cNvSpPr txBox="1"/>
          <p:nvPr/>
        </p:nvSpPr>
        <p:spPr>
          <a:xfrm>
            <a:off x="5479472" y="1395759"/>
            <a:ext cx="6108700" cy="4901342"/>
          </a:xfrm>
          <a:prstGeom prst="rect">
            <a:avLst/>
          </a:prstGeom>
          <a:noFill/>
        </p:spPr>
        <p:txBody>
          <a:bodyPr wrap="square" rtlCol="0">
            <a:spAutoFit/>
          </a:bodyPr>
          <a:lstStyle/>
          <a:p>
            <a:pPr>
              <a:lnSpc>
                <a:spcPts val="2660"/>
              </a:lnSpc>
            </a:pPr>
            <a:endParaRPr lang="en-US" sz="2000" dirty="0"/>
          </a:p>
          <a:p>
            <a:pPr>
              <a:lnSpc>
                <a:spcPts val="2660"/>
              </a:lnSpc>
            </a:pPr>
            <a:r>
              <a:rPr lang="en-US" sz="2000" dirty="0"/>
              <a:t>Data Glacier Objective : Provide actionable insights to help XYZ firm in identifying the right customers for targeting the marketing campaign.</a:t>
            </a:r>
          </a:p>
          <a:p>
            <a:pPr>
              <a:lnSpc>
                <a:spcPts val="2660"/>
              </a:lnSpc>
            </a:pPr>
            <a:endParaRPr lang="en-US" sz="2000" dirty="0"/>
          </a:p>
          <a:p>
            <a:pPr>
              <a:lnSpc>
                <a:spcPts val="2660"/>
              </a:lnSpc>
            </a:pPr>
            <a:r>
              <a:rPr lang="en-US" sz="2000" dirty="0"/>
              <a:t>This will save resource and their time ( which is directly involved in the cost ( resource billing)).</a:t>
            </a:r>
          </a:p>
          <a:p>
            <a:pPr>
              <a:lnSpc>
                <a:spcPts val="2660"/>
              </a:lnSpc>
            </a:pPr>
            <a:endParaRPr lang="en-US" sz="2000" dirty="0"/>
          </a:p>
          <a:p>
            <a:pPr>
              <a:lnSpc>
                <a:spcPts val="2660"/>
              </a:lnSpc>
            </a:pPr>
            <a:r>
              <a:rPr lang="en-US" sz="2000" spc="-19" dirty="0"/>
              <a:t>Data Glacier did a 1 month pilot focusing on these tasks:</a:t>
            </a:r>
          </a:p>
          <a:p>
            <a:pPr marL="410211" lvl="1" indent="-205106">
              <a:lnSpc>
                <a:spcPts val="2660"/>
              </a:lnSpc>
              <a:buFont typeface="Arial"/>
              <a:buChar char="•"/>
            </a:pPr>
            <a:r>
              <a:rPr lang="en-US" sz="2000" spc="-19" dirty="0"/>
              <a:t>Data Intake Report </a:t>
            </a:r>
          </a:p>
          <a:p>
            <a:pPr marL="410211" lvl="1" indent="-205106">
              <a:lnSpc>
                <a:spcPts val="2660"/>
              </a:lnSpc>
              <a:buFont typeface="Arial"/>
              <a:buChar char="•"/>
            </a:pPr>
            <a:r>
              <a:rPr lang="en-US" sz="2000" spc="-19" dirty="0"/>
              <a:t>EDA Notebook</a:t>
            </a:r>
          </a:p>
          <a:p>
            <a:pPr marL="410211" lvl="1" indent="-205106">
              <a:lnSpc>
                <a:spcPts val="2660"/>
              </a:lnSpc>
              <a:buFont typeface="Arial"/>
              <a:buChar char="•"/>
            </a:pPr>
            <a:r>
              <a:rPr lang="en-US" sz="2000" spc="-19" dirty="0"/>
              <a:t>ML Model Proposal</a:t>
            </a:r>
          </a:p>
          <a:p>
            <a:pPr marL="410210" lvl="1" indent="-205105">
              <a:lnSpc>
                <a:spcPts val="2660"/>
              </a:lnSpc>
              <a:buFont typeface="Arial"/>
              <a:buChar char="•"/>
            </a:pPr>
            <a:r>
              <a:rPr lang="en-US" sz="2000" spc="-19" dirty="0"/>
              <a:t>Presentation to ABC’s Executive team (Today)</a:t>
            </a:r>
          </a:p>
          <a:p>
            <a:endParaRPr lang="en-AU" sz="2000" dirty="0"/>
          </a:p>
        </p:txBody>
      </p:sp>
      <p:pic>
        <p:nvPicPr>
          <p:cNvPr id="8" name="Picture 32">
            <a:extLst>
              <a:ext uri="{FF2B5EF4-FFF2-40B4-BE49-F238E27FC236}">
                <a16:creationId xmlns:a16="http://schemas.microsoft.com/office/drawing/2014/main" id="{4F283076-92E2-B604-413E-7B8B9F45FA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10799999">
            <a:off x="1220452" y="1302682"/>
            <a:ext cx="3884947" cy="3893230"/>
          </a:xfrm>
          <a:prstGeom prst="rect">
            <a:avLst/>
          </a:prstGeom>
        </p:spPr>
      </p:pic>
      <p:sp>
        <p:nvSpPr>
          <p:cNvPr id="9" name="TextBox 33">
            <a:extLst>
              <a:ext uri="{FF2B5EF4-FFF2-40B4-BE49-F238E27FC236}">
                <a16:creationId xmlns:a16="http://schemas.microsoft.com/office/drawing/2014/main" id="{0F1C83AD-3266-1035-3E36-D565FFC9E36B}"/>
              </a:ext>
            </a:extLst>
          </p:cNvPr>
          <p:cNvSpPr txBox="1"/>
          <p:nvPr/>
        </p:nvSpPr>
        <p:spPr>
          <a:xfrm>
            <a:off x="1461753" y="2201050"/>
            <a:ext cx="3415047" cy="2492990"/>
          </a:xfrm>
          <a:prstGeom prst="rect">
            <a:avLst/>
          </a:prstGeom>
        </p:spPr>
        <p:txBody>
          <a:bodyPr wrap="square" lIns="0" tIns="0" rIns="0" bIns="0" rtlCol="0" anchor="t">
            <a:spAutoFit/>
          </a:bodyPr>
          <a:lstStyle/>
          <a:p>
            <a:pPr algn="ctr"/>
            <a:r>
              <a:rPr lang="en-US" sz="5400" dirty="0"/>
              <a:t>Problem Statement</a:t>
            </a:r>
          </a:p>
          <a:p>
            <a:pPr algn="ctr"/>
            <a:endParaRPr lang="en-US" sz="5400" spc="-80" dirty="0">
              <a:solidFill>
                <a:srgbClr val="FFFFFF"/>
              </a:solidFill>
              <a:latin typeface="Graphik Regular" panose="020B0503030202060203" pitchFamily="34" charset="0"/>
            </a:endParaRPr>
          </a:p>
        </p:txBody>
      </p:sp>
    </p:spTree>
    <p:extLst>
      <p:ext uri="{BB962C8B-B14F-4D97-AF65-F5344CB8AC3E}">
        <p14:creationId xmlns:p14="http://schemas.microsoft.com/office/powerpoint/2010/main" val="1613035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6864" y="270769"/>
            <a:ext cx="6695023" cy="6316462"/>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268928" y="685261"/>
            <a:ext cx="1236641" cy="1187499"/>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2505836" y="1759987"/>
            <a:ext cx="1236641" cy="1187499"/>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3742745" y="2834712"/>
            <a:ext cx="1236641" cy="1187499"/>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4979654" y="3909437"/>
            <a:ext cx="1236641" cy="1187499"/>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6216562" y="4984163"/>
            <a:ext cx="1236641" cy="1187499"/>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4" name="TextBox 34"/>
          <p:cNvSpPr txBox="1"/>
          <p:nvPr/>
        </p:nvSpPr>
        <p:spPr>
          <a:xfrm>
            <a:off x="1753963" y="914906"/>
            <a:ext cx="819658" cy="615553"/>
          </a:xfrm>
          <a:prstGeom prst="rect">
            <a:avLst/>
          </a:prstGeom>
        </p:spPr>
        <p:txBody>
          <a:bodyPr lIns="0" tIns="0" rIns="0" bIns="0" rtlCol="0" anchor="t">
            <a:spAutoFit/>
          </a:bodyPr>
          <a:lstStyle/>
          <a:p>
            <a:pPr>
              <a:lnSpc>
                <a:spcPts val="4795"/>
              </a:lnSpc>
            </a:pPr>
            <a:r>
              <a:rPr lang="en-US" sz="4795" spc="-427" dirty="0">
                <a:solidFill>
                  <a:srgbClr val="FFFFFF"/>
                </a:solidFill>
                <a:latin typeface="Clear Sans Regular Bold"/>
              </a:rPr>
              <a:t>1</a:t>
            </a:r>
          </a:p>
        </p:txBody>
      </p:sp>
      <p:sp>
        <p:nvSpPr>
          <p:cNvPr id="35" name="TextBox 35"/>
          <p:cNvSpPr txBox="1"/>
          <p:nvPr/>
        </p:nvSpPr>
        <p:spPr>
          <a:xfrm>
            <a:off x="3023098" y="1989362"/>
            <a:ext cx="819658" cy="615553"/>
          </a:xfrm>
          <a:prstGeom prst="rect">
            <a:avLst/>
          </a:prstGeom>
        </p:spPr>
        <p:txBody>
          <a:bodyPr lIns="0" tIns="0" rIns="0" bIns="0" rtlCol="0" anchor="t">
            <a:spAutoFit/>
          </a:bodyPr>
          <a:lstStyle/>
          <a:p>
            <a:pPr>
              <a:lnSpc>
                <a:spcPts val="4795"/>
              </a:lnSpc>
            </a:pPr>
            <a:r>
              <a:rPr lang="en-US" sz="4795" spc="-427" dirty="0">
                <a:solidFill>
                  <a:srgbClr val="FFFFFF"/>
                </a:solidFill>
                <a:latin typeface="Clear Sans Regular Bold"/>
              </a:rPr>
              <a:t>2</a:t>
            </a:r>
          </a:p>
        </p:txBody>
      </p:sp>
      <p:sp>
        <p:nvSpPr>
          <p:cNvPr id="36" name="TextBox 36"/>
          <p:cNvSpPr txBox="1"/>
          <p:nvPr/>
        </p:nvSpPr>
        <p:spPr>
          <a:xfrm>
            <a:off x="6738816" y="5219080"/>
            <a:ext cx="819658" cy="615553"/>
          </a:xfrm>
          <a:prstGeom prst="rect">
            <a:avLst/>
          </a:prstGeom>
        </p:spPr>
        <p:txBody>
          <a:bodyPr lIns="0" tIns="0" rIns="0" bIns="0" rtlCol="0" anchor="t">
            <a:spAutoFit/>
          </a:bodyPr>
          <a:lstStyle/>
          <a:p>
            <a:pPr>
              <a:lnSpc>
                <a:spcPts val="4795"/>
              </a:lnSpc>
            </a:pPr>
            <a:r>
              <a:rPr lang="en-US" sz="4795" spc="-427">
                <a:solidFill>
                  <a:srgbClr val="FFFFFF"/>
                </a:solidFill>
                <a:latin typeface="Clear Sans Regular Bold"/>
              </a:rPr>
              <a:t>5</a:t>
            </a:r>
          </a:p>
        </p:txBody>
      </p:sp>
      <p:sp>
        <p:nvSpPr>
          <p:cNvPr id="37" name="TextBox 37"/>
          <p:cNvSpPr txBox="1"/>
          <p:nvPr/>
        </p:nvSpPr>
        <p:spPr>
          <a:xfrm>
            <a:off x="5462587" y="4136511"/>
            <a:ext cx="819658" cy="615553"/>
          </a:xfrm>
          <a:prstGeom prst="rect">
            <a:avLst/>
          </a:prstGeom>
        </p:spPr>
        <p:txBody>
          <a:bodyPr lIns="0" tIns="0" rIns="0" bIns="0" rtlCol="0" anchor="t">
            <a:spAutoFit/>
          </a:bodyPr>
          <a:lstStyle/>
          <a:p>
            <a:pPr>
              <a:lnSpc>
                <a:spcPts val="4795"/>
              </a:lnSpc>
            </a:pPr>
            <a:r>
              <a:rPr lang="en-US" sz="4795" spc="-427" dirty="0">
                <a:solidFill>
                  <a:srgbClr val="FFFFFF"/>
                </a:solidFill>
                <a:latin typeface="Clear Sans Regular Bold"/>
              </a:rPr>
              <a:t>4</a:t>
            </a:r>
          </a:p>
        </p:txBody>
      </p:sp>
      <p:sp>
        <p:nvSpPr>
          <p:cNvPr id="38" name="TextBox 38"/>
          <p:cNvSpPr txBox="1"/>
          <p:nvPr/>
        </p:nvSpPr>
        <p:spPr>
          <a:xfrm>
            <a:off x="4264500" y="3070168"/>
            <a:ext cx="819658" cy="615553"/>
          </a:xfrm>
          <a:prstGeom prst="rect">
            <a:avLst/>
          </a:prstGeom>
        </p:spPr>
        <p:txBody>
          <a:bodyPr lIns="0" tIns="0" rIns="0" bIns="0" rtlCol="0" anchor="t">
            <a:spAutoFit/>
          </a:bodyPr>
          <a:lstStyle/>
          <a:p>
            <a:pPr>
              <a:lnSpc>
                <a:spcPts val="4795"/>
              </a:lnSpc>
            </a:pPr>
            <a:r>
              <a:rPr lang="en-US" sz="4795" spc="-427" dirty="0">
                <a:solidFill>
                  <a:srgbClr val="FFFFFF"/>
                </a:solidFill>
                <a:latin typeface="Clear Sans Regular Bold"/>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3975066" y="2119716"/>
            <a:ext cx="4614357" cy="295017"/>
          </a:xfrm>
          <a:prstGeom prst="rect">
            <a:avLst/>
          </a:prstGeom>
        </p:spPr>
        <p:txBody>
          <a:bodyPr wrap="square" lIns="0" tIns="0" rIns="0" bIns="0" rtlCol="0" anchor="t">
            <a:spAutoFit/>
          </a:bodyPr>
          <a:lstStyle/>
          <a:p>
            <a:pPr>
              <a:lnSpc>
                <a:spcPts val="1773"/>
              </a:lnSpc>
            </a:pPr>
            <a:r>
              <a:rPr lang="en-US" sz="3600" spc="-13" dirty="0">
                <a:solidFill>
                  <a:srgbClr val="FFFFFF"/>
                </a:solidFill>
                <a:latin typeface="Graphik Regular" panose="020B0503030202060203" pitchFamily="34" charset="0"/>
              </a:rPr>
              <a:t>Data Cleaning/Modelling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2655324" y="1068812"/>
            <a:ext cx="6627572" cy="295017"/>
          </a:xfrm>
          <a:prstGeom prst="rect">
            <a:avLst/>
          </a:prstGeom>
        </p:spPr>
        <p:txBody>
          <a:bodyPr wrap="square" lIns="0" tIns="0" rIns="0" bIns="0" rtlCol="0" anchor="t">
            <a:spAutoFit/>
          </a:bodyPr>
          <a:lstStyle/>
          <a:p>
            <a:pPr>
              <a:lnSpc>
                <a:spcPts val="1773"/>
              </a:lnSpc>
            </a:pPr>
            <a:r>
              <a:rPr lang="en-US" sz="3600" spc="-12" dirty="0">
                <a:solidFill>
                  <a:srgbClr val="FFFFFF"/>
                </a:solidFill>
                <a:latin typeface="Graphik Regular" panose="020B0503030202060203" pitchFamily="34" charset="0"/>
              </a:rPr>
              <a:t>Data Understanding and </a:t>
            </a:r>
            <a:r>
              <a:rPr lang="en-US" sz="3600" spc="-13" dirty="0">
                <a:solidFill>
                  <a:srgbClr val="FFFFFF"/>
                </a:solidFill>
                <a:latin typeface="Graphik Regular" panose="020B0503030202060203" pitchFamily="34" charset="0"/>
              </a:rPr>
              <a:t>Extraction</a:t>
            </a:r>
            <a:endParaRPr lang="en-US" sz="3600" spc="-12" dirty="0">
              <a:solidFill>
                <a:srgbClr val="FFFFFF"/>
              </a:solidFill>
              <a:latin typeface="Graphik Regular" panose="020B0503030202060203" pitchFamily="34" charset="0"/>
            </a:endParaRPr>
          </a:p>
        </p:txBody>
      </p:sp>
      <p:sp>
        <p:nvSpPr>
          <p:cNvPr id="42" name="TextBox 37">
            <a:extLst>
              <a:ext uri="{FF2B5EF4-FFF2-40B4-BE49-F238E27FC236}">
                <a16:creationId xmlns:a16="http://schemas.microsoft.com/office/drawing/2014/main" id="{DD4CC2CA-3667-4682-81EE-0628B418A5BA}"/>
              </a:ext>
            </a:extLst>
          </p:cNvPr>
          <p:cNvSpPr txBox="1"/>
          <p:nvPr/>
        </p:nvSpPr>
        <p:spPr>
          <a:xfrm>
            <a:off x="5117382" y="3216306"/>
            <a:ext cx="5406255" cy="295017"/>
          </a:xfrm>
          <a:prstGeom prst="rect">
            <a:avLst/>
          </a:prstGeom>
        </p:spPr>
        <p:txBody>
          <a:bodyPr wrap="square" lIns="0" tIns="0" rIns="0" bIns="0" rtlCol="0" anchor="t">
            <a:spAutoFit/>
          </a:bodyPr>
          <a:lstStyle/>
          <a:p>
            <a:pPr>
              <a:lnSpc>
                <a:spcPts val="1773"/>
              </a:lnSpc>
            </a:pPr>
            <a:r>
              <a:rPr lang="en-US" sz="3600" b="1" spc="-13" dirty="0">
                <a:solidFill>
                  <a:srgbClr val="FFC000"/>
                </a:solidFill>
                <a:latin typeface="Graphik Regular" panose="020B0503030202060203" pitchFamily="34" charset="0"/>
              </a:rPr>
              <a:t>Exploratory 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6575299" y="4305281"/>
            <a:ext cx="3551905" cy="295017"/>
          </a:xfrm>
          <a:prstGeom prst="rect">
            <a:avLst/>
          </a:prstGeom>
        </p:spPr>
        <p:txBody>
          <a:bodyPr wrap="square" lIns="0" tIns="0" rIns="0" bIns="0" rtlCol="0" anchor="t">
            <a:spAutoFit/>
          </a:bodyPr>
          <a:lstStyle/>
          <a:p>
            <a:pPr>
              <a:lnSpc>
                <a:spcPts val="1773"/>
              </a:lnSpc>
            </a:pPr>
            <a:r>
              <a:rPr lang="en-US" sz="3600" spc="-13" dirty="0">
                <a:solidFill>
                  <a:srgbClr val="FFFFFF"/>
                </a:solidFill>
                <a:latin typeface="Graphik Regular" panose="020B0503030202060203" pitchFamily="34" charset="0"/>
              </a:rPr>
              <a:t>Recommendations</a:t>
            </a:r>
          </a:p>
        </p:txBody>
      </p:sp>
      <p:pic>
        <p:nvPicPr>
          <p:cNvPr id="44" name="Picture 32">
            <a:extLst>
              <a:ext uri="{FF2B5EF4-FFF2-40B4-BE49-F238E27FC236}">
                <a16:creationId xmlns:a16="http://schemas.microsoft.com/office/drawing/2014/main" id="{6E851FA0-C0A4-F81D-CBC3-408436D89E5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0799999">
            <a:off x="9178708" y="158266"/>
            <a:ext cx="3013292" cy="3019716"/>
          </a:xfrm>
          <a:prstGeom prst="rect">
            <a:avLst/>
          </a:prstGeom>
        </p:spPr>
      </p:pic>
      <p:sp>
        <p:nvSpPr>
          <p:cNvPr id="45" name="TextBox 44">
            <a:extLst>
              <a:ext uri="{FF2B5EF4-FFF2-40B4-BE49-F238E27FC236}">
                <a16:creationId xmlns:a16="http://schemas.microsoft.com/office/drawing/2014/main" id="{801D39E0-E260-5F62-7509-B09CE6B882AB}"/>
              </a:ext>
            </a:extLst>
          </p:cNvPr>
          <p:cNvSpPr txBox="1"/>
          <p:nvPr/>
        </p:nvSpPr>
        <p:spPr>
          <a:xfrm>
            <a:off x="9322538" y="1166717"/>
            <a:ext cx="2967540" cy="923330"/>
          </a:xfrm>
          <a:prstGeom prst="rect">
            <a:avLst/>
          </a:prstGeom>
          <a:noFill/>
        </p:spPr>
        <p:txBody>
          <a:bodyPr wrap="square" rtlCol="0">
            <a:spAutoFit/>
          </a:bodyPr>
          <a:lstStyle/>
          <a:p>
            <a:r>
              <a:rPr lang="en-US" sz="5400" dirty="0"/>
              <a:t>Approach</a:t>
            </a:r>
            <a:endParaRPr lang="en-US" sz="4800" dirty="0"/>
          </a:p>
        </p:txBody>
      </p:sp>
      <p:sp>
        <p:nvSpPr>
          <p:cNvPr id="33" name="TextBox 38">
            <a:extLst>
              <a:ext uri="{FF2B5EF4-FFF2-40B4-BE49-F238E27FC236}">
                <a16:creationId xmlns:a16="http://schemas.microsoft.com/office/drawing/2014/main" id="{FCAE0CDE-79BE-261F-65FE-9BE14200B72F}"/>
              </a:ext>
            </a:extLst>
          </p:cNvPr>
          <p:cNvSpPr txBox="1"/>
          <p:nvPr/>
        </p:nvSpPr>
        <p:spPr>
          <a:xfrm>
            <a:off x="7558474" y="5523544"/>
            <a:ext cx="4178255" cy="295017"/>
          </a:xfrm>
          <a:prstGeom prst="rect">
            <a:avLst/>
          </a:prstGeom>
        </p:spPr>
        <p:txBody>
          <a:bodyPr wrap="square" lIns="0" tIns="0" rIns="0" bIns="0" rtlCol="0" anchor="t">
            <a:spAutoFit/>
          </a:bodyPr>
          <a:lstStyle/>
          <a:p>
            <a:pPr>
              <a:lnSpc>
                <a:spcPts val="1773"/>
              </a:lnSpc>
            </a:pPr>
            <a:r>
              <a:rPr lang="en-US" sz="3600" spc="-13" dirty="0">
                <a:solidFill>
                  <a:srgbClr val="FFFFFF"/>
                </a:solidFill>
                <a:latin typeface="Graphik Regular" panose="020B0503030202060203" pitchFamily="34" charset="0"/>
              </a:rPr>
              <a:t>ML Model Proposal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rrow: Right 5">
            <a:extLst>
              <a:ext uri="{FF2B5EF4-FFF2-40B4-BE49-F238E27FC236}">
                <a16:creationId xmlns:a16="http://schemas.microsoft.com/office/drawing/2014/main" id="{C9AA9FD2-B138-0306-5771-8E49E9F17141}"/>
              </a:ext>
            </a:extLst>
          </p:cNvPr>
          <p:cNvSpPr/>
          <p:nvPr/>
        </p:nvSpPr>
        <p:spPr>
          <a:xfrm>
            <a:off x="3667470" y="327982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DC462B3D-88C7-DDE7-C6A7-7F26650BE331}"/>
              </a:ext>
            </a:extLst>
          </p:cNvPr>
          <p:cNvSpPr/>
          <p:nvPr/>
        </p:nvSpPr>
        <p:spPr>
          <a:xfrm>
            <a:off x="7054943" y="327982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12E7F1D-4FD4-B8B8-5675-0084951F2DD2}"/>
              </a:ext>
            </a:extLst>
          </p:cNvPr>
          <p:cNvSpPr txBox="1"/>
          <p:nvPr/>
        </p:nvSpPr>
        <p:spPr>
          <a:xfrm>
            <a:off x="8206455" y="3118121"/>
            <a:ext cx="3813464" cy="1200329"/>
          </a:xfrm>
          <a:prstGeom prst="rect">
            <a:avLst/>
          </a:prstGeom>
          <a:noFill/>
        </p:spPr>
        <p:txBody>
          <a:bodyPr wrap="square" rtlCol="0">
            <a:spAutoFit/>
          </a:bodyPr>
          <a:lstStyle/>
          <a:p>
            <a:r>
              <a:rPr lang="en-US" sz="3600" dirty="0"/>
              <a:t>bank-additional-full.csv</a:t>
            </a:r>
          </a:p>
        </p:txBody>
      </p:sp>
      <p:sp>
        <p:nvSpPr>
          <p:cNvPr id="14" name="TextBox 13">
            <a:extLst>
              <a:ext uri="{FF2B5EF4-FFF2-40B4-BE49-F238E27FC236}">
                <a16:creationId xmlns:a16="http://schemas.microsoft.com/office/drawing/2014/main" id="{44C71BD5-05A6-872C-053D-7176BCF16600}"/>
              </a:ext>
            </a:extLst>
          </p:cNvPr>
          <p:cNvSpPr txBox="1"/>
          <p:nvPr/>
        </p:nvSpPr>
        <p:spPr>
          <a:xfrm>
            <a:off x="4727379" y="2993908"/>
            <a:ext cx="2327564" cy="1200329"/>
          </a:xfrm>
          <a:prstGeom prst="rect">
            <a:avLst/>
          </a:prstGeom>
          <a:noFill/>
        </p:spPr>
        <p:txBody>
          <a:bodyPr wrap="square" rtlCol="0">
            <a:spAutoFit/>
          </a:bodyPr>
          <a:lstStyle/>
          <a:p>
            <a:r>
              <a:rPr lang="en-US" sz="3600" dirty="0"/>
              <a:t>UCI ML Repository</a:t>
            </a:r>
          </a:p>
        </p:txBody>
      </p:sp>
      <p:pic>
        <p:nvPicPr>
          <p:cNvPr id="17" name="Picture 32">
            <a:extLst>
              <a:ext uri="{FF2B5EF4-FFF2-40B4-BE49-F238E27FC236}">
                <a16:creationId xmlns:a16="http://schemas.microsoft.com/office/drawing/2014/main" id="{C6EB2A0B-BFFC-3816-BAED-85CEC139AE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10799999">
            <a:off x="346832" y="1855214"/>
            <a:ext cx="3118374" cy="3125023"/>
          </a:xfrm>
          <a:prstGeom prst="rect">
            <a:avLst/>
          </a:prstGeom>
        </p:spPr>
      </p:pic>
      <p:sp>
        <p:nvSpPr>
          <p:cNvPr id="20" name="TextBox 19">
            <a:extLst>
              <a:ext uri="{FF2B5EF4-FFF2-40B4-BE49-F238E27FC236}">
                <a16:creationId xmlns:a16="http://schemas.microsoft.com/office/drawing/2014/main" id="{6F4AC2AF-CD56-EC1C-9F20-2E766D4C4320}"/>
              </a:ext>
            </a:extLst>
          </p:cNvPr>
          <p:cNvSpPr txBox="1"/>
          <p:nvPr/>
        </p:nvSpPr>
        <p:spPr>
          <a:xfrm>
            <a:off x="448378" y="2275386"/>
            <a:ext cx="3016827" cy="1754326"/>
          </a:xfrm>
          <a:prstGeom prst="rect">
            <a:avLst/>
          </a:prstGeom>
          <a:noFill/>
        </p:spPr>
        <p:txBody>
          <a:bodyPr wrap="square" rtlCol="0">
            <a:spAutoFit/>
          </a:bodyPr>
          <a:lstStyle/>
          <a:p>
            <a:pPr algn="ctr"/>
            <a:r>
              <a:rPr lang="en-US" sz="5400" dirty="0"/>
              <a:t>Data Overview</a:t>
            </a:r>
          </a:p>
        </p:txBody>
      </p:sp>
    </p:spTree>
    <p:extLst>
      <p:ext uri="{BB962C8B-B14F-4D97-AF65-F5344CB8AC3E}">
        <p14:creationId xmlns:p14="http://schemas.microsoft.com/office/powerpoint/2010/main" val="1685951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5CAB9F6-F00D-9DF1-C2C9-3A3A5A3E72B6}"/>
              </a:ext>
            </a:extLst>
          </p:cNvPr>
          <p:cNvSpPr txBox="1"/>
          <p:nvPr/>
        </p:nvSpPr>
        <p:spPr>
          <a:xfrm>
            <a:off x="4862945" y="2547369"/>
            <a:ext cx="3065318" cy="646331"/>
          </a:xfrm>
          <a:prstGeom prst="rect">
            <a:avLst/>
          </a:prstGeom>
          <a:noFill/>
        </p:spPr>
        <p:txBody>
          <a:bodyPr wrap="square" rtlCol="0">
            <a:spAutoFit/>
          </a:bodyPr>
          <a:lstStyle/>
          <a:p>
            <a:pPr marL="571500" indent="-571500">
              <a:buFont typeface="Arial" panose="020B0604020202020204" pitchFamily="34" charset="0"/>
              <a:buChar char="•"/>
            </a:pPr>
            <a:r>
              <a:rPr lang="en-US" sz="3600" dirty="0"/>
              <a:t>21 Features</a:t>
            </a:r>
          </a:p>
        </p:txBody>
      </p:sp>
      <p:sp>
        <p:nvSpPr>
          <p:cNvPr id="12" name="TextBox 11">
            <a:extLst>
              <a:ext uri="{FF2B5EF4-FFF2-40B4-BE49-F238E27FC236}">
                <a16:creationId xmlns:a16="http://schemas.microsoft.com/office/drawing/2014/main" id="{512E7F1D-4FD4-B8B8-5675-0084951F2DD2}"/>
              </a:ext>
            </a:extLst>
          </p:cNvPr>
          <p:cNvSpPr txBox="1"/>
          <p:nvPr/>
        </p:nvSpPr>
        <p:spPr>
          <a:xfrm>
            <a:off x="4862945" y="3566769"/>
            <a:ext cx="5320146" cy="646331"/>
          </a:xfrm>
          <a:prstGeom prst="rect">
            <a:avLst/>
          </a:prstGeom>
          <a:noFill/>
        </p:spPr>
        <p:txBody>
          <a:bodyPr wrap="square" rtlCol="0">
            <a:spAutoFit/>
          </a:bodyPr>
          <a:lstStyle/>
          <a:p>
            <a:pPr marL="571500" indent="-571500">
              <a:buFont typeface="Arial" panose="020B0604020202020204" pitchFamily="34" charset="0"/>
              <a:buChar char="•"/>
            </a:pPr>
            <a:r>
              <a:rPr lang="en-US" sz="3600" dirty="0"/>
              <a:t>41188 data points</a:t>
            </a:r>
          </a:p>
        </p:txBody>
      </p:sp>
      <p:sp>
        <p:nvSpPr>
          <p:cNvPr id="13" name="TextBox 12">
            <a:extLst>
              <a:ext uri="{FF2B5EF4-FFF2-40B4-BE49-F238E27FC236}">
                <a16:creationId xmlns:a16="http://schemas.microsoft.com/office/drawing/2014/main" id="{2F5BCE28-F56A-F6C8-6DB7-D72B1CE8069F}"/>
              </a:ext>
            </a:extLst>
          </p:cNvPr>
          <p:cNvSpPr txBox="1"/>
          <p:nvPr/>
        </p:nvSpPr>
        <p:spPr>
          <a:xfrm>
            <a:off x="4862945" y="4588877"/>
            <a:ext cx="6400800" cy="646331"/>
          </a:xfrm>
          <a:prstGeom prst="rect">
            <a:avLst/>
          </a:prstGeom>
          <a:noFill/>
        </p:spPr>
        <p:txBody>
          <a:bodyPr wrap="square" rtlCol="0">
            <a:spAutoFit/>
          </a:bodyPr>
          <a:lstStyle/>
          <a:p>
            <a:pPr marL="571500" indent="-571500">
              <a:buFont typeface="Arial" panose="020B0604020202020204" pitchFamily="34" charset="0"/>
              <a:buChar char="•"/>
            </a:pPr>
            <a:r>
              <a:rPr lang="en-US" sz="3600" dirty="0"/>
              <a:t>5834924 bytes</a:t>
            </a:r>
          </a:p>
        </p:txBody>
      </p:sp>
      <p:sp>
        <p:nvSpPr>
          <p:cNvPr id="16" name="TextBox 15">
            <a:extLst>
              <a:ext uri="{FF2B5EF4-FFF2-40B4-BE49-F238E27FC236}">
                <a16:creationId xmlns:a16="http://schemas.microsoft.com/office/drawing/2014/main" id="{E9A64E6A-FC0C-7A79-83C1-E75443E9361E}"/>
              </a:ext>
            </a:extLst>
          </p:cNvPr>
          <p:cNvSpPr txBox="1"/>
          <p:nvPr/>
        </p:nvSpPr>
        <p:spPr>
          <a:xfrm>
            <a:off x="4862945" y="1359088"/>
            <a:ext cx="4010890" cy="830997"/>
          </a:xfrm>
          <a:prstGeom prst="rect">
            <a:avLst/>
          </a:prstGeom>
          <a:noFill/>
        </p:spPr>
        <p:txBody>
          <a:bodyPr wrap="square" rtlCol="0">
            <a:spAutoFit/>
          </a:bodyPr>
          <a:lstStyle/>
          <a:p>
            <a:r>
              <a:rPr lang="en-US" sz="4800" dirty="0"/>
              <a:t>Bank Data</a:t>
            </a:r>
          </a:p>
        </p:txBody>
      </p:sp>
      <p:pic>
        <p:nvPicPr>
          <p:cNvPr id="17" name="Picture 32">
            <a:extLst>
              <a:ext uri="{FF2B5EF4-FFF2-40B4-BE49-F238E27FC236}">
                <a16:creationId xmlns:a16="http://schemas.microsoft.com/office/drawing/2014/main" id="{C6EB2A0B-BFFC-3816-BAED-85CEC139AE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10799999">
            <a:off x="600266" y="2190086"/>
            <a:ext cx="3344819" cy="3351950"/>
          </a:xfrm>
          <a:prstGeom prst="rect">
            <a:avLst/>
          </a:prstGeom>
        </p:spPr>
      </p:pic>
      <p:sp>
        <p:nvSpPr>
          <p:cNvPr id="20" name="TextBox 19">
            <a:extLst>
              <a:ext uri="{FF2B5EF4-FFF2-40B4-BE49-F238E27FC236}">
                <a16:creationId xmlns:a16="http://schemas.microsoft.com/office/drawing/2014/main" id="{6F4AC2AF-CD56-EC1C-9F20-2E766D4C4320}"/>
              </a:ext>
            </a:extLst>
          </p:cNvPr>
          <p:cNvSpPr txBox="1"/>
          <p:nvPr/>
        </p:nvSpPr>
        <p:spPr>
          <a:xfrm>
            <a:off x="801473" y="2870535"/>
            <a:ext cx="2991210" cy="1754326"/>
          </a:xfrm>
          <a:prstGeom prst="rect">
            <a:avLst/>
          </a:prstGeom>
          <a:noFill/>
        </p:spPr>
        <p:txBody>
          <a:bodyPr wrap="square" rtlCol="0">
            <a:spAutoFit/>
          </a:bodyPr>
          <a:lstStyle/>
          <a:p>
            <a:pPr algn="ctr"/>
            <a:r>
              <a:rPr lang="en-US" sz="5400" dirty="0"/>
              <a:t>Data Overview</a:t>
            </a:r>
          </a:p>
        </p:txBody>
      </p:sp>
    </p:spTree>
    <p:extLst>
      <p:ext uri="{BB962C8B-B14F-4D97-AF65-F5344CB8AC3E}">
        <p14:creationId xmlns:p14="http://schemas.microsoft.com/office/powerpoint/2010/main" val="4128210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5683826" y="1797626"/>
            <a:ext cx="5526661" cy="4164983"/>
          </a:xfrm>
        </p:spPr>
        <p:txBody>
          <a:bodyPr>
            <a:normAutofit/>
          </a:bodyPr>
          <a:lstStyle/>
          <a:p>
            <a:pPr marL="0" indent="0">
              <a:buNone/>
            </a:pPr>
            <a:r>
              <a:rPr lang="en-US" dirty="0"/>
              <a:t>The Exploratory Data Analysis (EDA) has been divided into four parts: </a:t>
            </a:r>
          </a:p>
          <a:p>
            <a:pPr marL="0" indent="0">
              <a:buNone/>
            </a:pPr>
            <a:endParaRPr lang="en-US" dirty="0"/>
          </a:p>
          <a:p>
            <a:r>
              <a:rPr lang="en-US" dirty="0"/>
              <a:t>Market Overview: Categorical and Numerical Variable Analysis</a:t>
            </a:r>
          </a:p>
          <a:p>
            <a:r>
              <a:rPr lang="en-US" dirty="0"/>
              <a:t>Target Variable Analysis</a:t>
            </a:r>
          </a:p>
          <a:p>
            <a:r>
              <a:rPr lang="en-US" dirty="0"/>
              <a:t>Correlation Analysis </a:t>
            </a:r>
          </a:p>
          <a:p>
            <a:r>
              <a:rPr lang="en-US" dirty="0"/>
              <a:t>Time Series Analysis </a:t>
            </a:r>
          </a:p>
        </p:txBody>
      </p:sp>
      <p:pic>
        <p:nvPicPr>
          <p:cNvPr id="8" name="Picture 32">
            <a:extLst>
              <a:ext uri="{FF2B5EF4-FFF2-40B4-BE49-F238E27FC236}">
                <a16:creationId xmlns:a16="http://schemas.microsoft.com/office/drawing/2014/main" id="{976970ED-02C1-0A20-804A-561D8CCAC9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10799999">
            <a:off x="691375" y="1851277"/>
            <a:ext cx="4105765" cy="4114519"/>
          </a:xfrm>
          <a:prstGeom prst="rect">
            <a:avLst/>
          </a:prstGeom>
        </p:spPr>
      </p:pic>
      <p:sp>
        <p:nvSpPr>
          <p:cNvPr id="9" name="TextBox 37">
            <a:extLst>
              <a:ext uri="{FF2B5EF4-FFF2-40B4-BE49-F238E27FC236}">
                <a16:creationId xmlns:a16="http://schemas.microsoft.com/office/drawing/2014/main" id="{0113FC46-45EF-352C-51B9-209744C4ED10}"/>
              </a:ext>
            </a:extLst>
          </p:cNvPr>
          <p:cNvSpPr txBox="1"/>
          <p:nvPr/>
        </p:nvSpPr>
        <p:spPr>
          <a:xfrm>
            <a:off x="1183301" y="2517818"/>
            <a:ext cx="3154524" cy="2954655"/>
          </a:xfrm>
          <a:prstGeom prst="rect">
            <a:avLst/>
          </a:prstGeom>
        </p:spPr>
        <p:txBody>
          <a:bodyPr wrap="square" lIns="0" tIns="0" rIns="0" bIns="0" rtlCol="0" anchor="t">
            <a:spAutoFit/>
          </a:bodyPr>
          <a:lstStyle/>
          <a:p>
            <a:pPr algn="ctr"/>
            <a:r>
              <a:rPr lang="en-US" sz="4800" b="1" spc="-13" dirty="0">
                <a:solidFill>
                  <a:srgbClr val="FFC000"/>
                </a:solidFill>
                <a:latin typeface="Graphik Regular" panose="020B0503030202060203" pitchFamily="34" charset="0"/>
              </a:rPr>
              <a:t>Exploratory Data Analysis (EDA)</a:t>
            </a:r>
          </a:p>
        </p:txBody>
      </p:sp>
    </p:spTree>
    <p:extLst>
      <p:ext uri="{BB962C8B-B14F-4D97-AF65-F5344CB8AC3E}">
        <p14:creationId xmlns:p14="http://schemas.microsoft.com/office/powerpoint/2010/main" val="3504532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427495" y="7107"/>
            <a:ext cx="10833435" cy="1359380"/>
          </a:xfrm>
        </p:spPr>
        <p:txBody>
          <a:bodyPr>
            <a:normAutofit/>
          </a:bodyPr>
          <a:lstStyle/>
          <a:p>
            <a:r>
              <a:rPr lang="en-US" b="1" dirty="0"/>
              <a:t>Market Overview – Categorical Variable Analysis</a:t>
            </a:r>
          </a:p>
        </p:txBody>
      </p:sp>
      <p:pic>
        <p:nvPicPr>
          <p:cNvPr id="3" name="Picture 2">
            <a:extLst>
              <a:ext uri="{FF2B5EF4-FFF2-40B4-BE49-F238E27FC236}">
                <a16:creationId xmlns:a16="http://schemas.microsoft.com/office/drawing/2014/main" id="{C469EEA9-3017-1E41-303C-D9314DCEE2BF}"/>
              </a:ext>
            </a:extLst>
          </p:cNvPr>
          <p:cNvPicPr>
            <a:picLocks noChangeAspect="1"/>
          </p:cNvPicPr>
          <p:nvPr/>
        </p:nvPicPr>
        <p:blipFill>
          <a:blip r:embed="rId3"/>
          <a:stretch>
            <a:fillRect/>
          </a:stretch>
        </p:blipFill>
        <p:spPr>
          <a:xfrm>
            <a:off x="334897" y="1220299"/>
            <a:ext cx="5428526" cy="2402577"/>
          </a:xfrm>
          <a:prstGeom prst="rect">
            <a:avLst/>
          </a:prstGeom>
        </p:spPr>
      </p:pic>
      <p:pic>
        <p:nvPicPr>
          <p:cNvPr id="5" name="Picture 4">
            <a:extLst>
              <a:ext uri="{FF2B5EF4-FFF2-40B4-BE49-F238E27FC236}">
                <a16:creationId xmlns:a16="http://schemas.microsoft.com/office/drawing/2014/main" id="{625FD4CB-C170-14B7-2756-982AD66F3E52}"/>
              </a:ext>
            </a:extLst>
          </p:cNvPr>
          <p:cNvPicPr>
            <a:picLocks noChangeAspect="1"/>
          </p:cNvPicPr>
          <p:nvPr/>
        </p:nvPicPr>
        <p:blipFill>
          <a:blip r:embed="rId4"/>
          <a:stretch>
            <a:fillRect/>
          </a:stretch>
        </p:blipFill>
        <p:spPr>
          <a:xfrm>
            <a:off x="6325382" y="1265099"/>
            <a:ext cx="5639911" cy="2357777"/>
          </a:xfrm>
          <a:prstGeom prst="rect">
            <a:avLst/>
          </a:prstGeom>
        </p:spPr>
      </p:pic>
      <p:pic>
        <p:nvPicPr>
          <p:cNvPr id="8" name="Picture 7">
            <a:extLst>
              <a:ext uri="{FF2B5EF4-FFF2-40B4-BE49-F238E27FC236}">
                <a16:creationId xmlns:a16="http://schemas.microsoft.com/office/drawing/2014/main" id="{67C325AD-944A-7F06-DC28-3900E8BCA7EE}"/>
              </a:ext>
            </a:extLst>
          </p:cNvPr>
          <p:cNvPicPr>
            <a:picLocks noChangeAspect="1"/>
          </p:cNvPicPr>
          <p:nvPr/>
        </p:nvPicPr>
        <p:blipFill>
          <a:blip r:embed="rId5"/>
          <a:stretch>
            <a:fillRect/>
          </a:stretch>
        </p:blipFill>
        <p:spPr>
          <a:xfrm>
            <a:off x="334898" y="4005723"/>
            <a:ext cx="5428526" cy="2464525"/>
          </a:xfrm>
          <a:prstGeom prst="rect">
            <a:avLst/>
          </a:prstGeom>
        </p:spPr>
      </p:pic>
      <p:pic>
        <p:nvPicPr>
          <p:cNvPr id="11" name="Picture 10">
            <a:extLst>
              <a:ext uri="{FF2B5EF4-FFF2-40B4-BE49-F238E27FC236}">
                <a16:creationId xmlns:a16="http://schemas.microsoft.com/office/drawing/2014/main" id="{082CB354-3FF5-20BB-2A3F-F3B6B482EE46}"/>
              </a:ext>
            </a:extLst>
          </p:cNvPr>
          <p:cNvPicPr>
            <a:picLocks noChangeAspect="1"/>
          </p:cNvPicPr>
          <p:nvPr/>
        </p:nvPicPr>
        <p:blipFill>
          <a:blip r:embed="rId6"/>
          <a:stretch>
            <a:fillRect/>
          </a:stretch>
        </p:blipFill>
        <p:spPr>
          <a:xfrm>
            <a:off x="6325382" y="3956247"/>
            <a:ext cx="5639911" cy="2476895"/>
          </a:xfrm>
          <a:prstGeom prst="rect">
            <a:avLst/>
          </a:prstGeom>
        </p:spPr>
      </p:pic>
    </p:spTree>
    <p:extLst>
      <p:ext uri="{BB962C8B-B14F-4D97-AF65-F5344CB8AC3E}">
        <p14:creationId xmlns:p14="http://schemas.microsoft.com/office/powerpoint/2010/main" val="37381148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4537</TotalTime>
  <Words>1603</Words>
  <Application>Microsoft Office PowerPoint</Application>
  <PresentationFormat>Widescreen</PresentationFormat>
  <Paragraphs>190</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Clear Sans Regular Bold</vt:lpstr>
      <vt:lpstr>Graphik Regular</vt:lpstr>
      <vt:lpstr>Office Theme</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Market Overview – Categorical Variable Analysis</vt:lpstr>
      <vt:lpstr>Market Overview – Categorical Variable Analysis</vt:lpstr>
      <vt:lpstr>Market Overview – Numerical Variable Analysis</vt:lpstr>
      <vt:lpstr>Market Overview – Numerical Variable Analysis</vt:lpstr>
      <vt:lpstr>Market Overview – Numerical Variable Analysis</vt:lpstr>
      <vt:lpstr>Target Variable Analysis</vt:lpstr>
      <vt:lpstr>Target Variable Analysis</vt:lpstr>
      <vt:lpstr>Target Variable Analysis – By Age Groups</vt:lpstr>
      <vt:lpstr>Correlation Analysis</vt:lpstr>
      <vt:lpstr>Time Series Analysis – Monthly Demand</vt:lpstr>
      <vt:lpstr>Time Series Analysis – Week Days Demand</vt:lpstr>
      <vt:lpstr>Time Series Analysis –Month-Day Demand</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Taimoor Razi</cp:lastModifiedBy>
  <cp:revision>177</cp:revision>
  <cp:lastPrinted>2019-08-24T08:13:50Z</cp:lastPrinted>
  <dcterms:created xsi:type="dcterms:W3CDTF">2019-08-19T15:39:24Z</dcterms:created>
  <dcterms:modified xsi:type="dcterms:W3CDTF">2022-09-13T11:34:17Z</dcterms:modified>
</cp:coreProperties>
</file>