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82" r:id="rId11"/>
    <p:sldId id="265" r:id="rId12"/>
    <p:sldId id="266" r:id="rId13"/>
    <p:sldId id="267" r:id="rId14"/>
    <p:sldId id="268" r:id="rId15"/>
    <p:sldId id="269" r:id="rId16"/>
    <p:sldId id="270" r:id="rId17"/>
    <p:sldId id="283" r:id="rId18"/>
    <p:sldId id="285" r:id="rId19"/>
    <p:sldId id="284" r:id="rId20"/>
    <p:sldId id="286" r:id="rId21"/>
    <p:sldId id="289" r:id="rId22"/>
    <p:sldId id="287" r:id="rId23"/>
    <p:sldId id="271" r:id="rId24"/>
    <p:sldId id="290" r:id="rId25"/>
    <p:sldId id="272" r:id="rId26"/>
    <p:sldId id="291" r:id="rId27"/>
    <p:sldId id="273" r:id="rId28"/>
    <p:sldId id="274" r:id="rId29"/>
    <p:sldId id="275" r:id="rId30"/>
    <p:sldId id="276" r:id="rId31"/>
    <p:sldId id="277" r:id="rId32"/>
    <p:sldId id="278" r:id="rId33"/>
    <p:sldId id="279" r:id="rId34"/>
    <p:sldId id="280" r:id="rId35"/>
    <p:sldId id="281"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
          <p15:clr>
            <a:srgbClr val="A4A3A4"/>
          </p15:clr>
        </p15:guide>
        <p15:guide id="2" pos="4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2XkNqIOC65aK6hbps7pkfdLHC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6433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Hello and welcome, my name is Taimoor Razi and today me and my team members, Akshar Chaklashiya and Ogwu Augustine will be presenting to you the results of the Data Glacier Team on our clients Bank Marketing Campaign.</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46240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categorical variables</a:t>
            </a:r>
            <a:endParaRPr/>
          </a:p>
          <a:p>
            <a:pPr marL="0" lvl="0" indent="0" algn="l" rtl="0">
              <a:spcBef>
                <a:spcPts val="0"/>
              </a:spcBef>
              <a:spcAft>
                <a:spcPts val="0"/>
              </a:spcAft>
              <a:buNone/>
            </a:pPr>
            <a:r>
              <a:rPr lang="en-US"/>
              <a:t>1.  </a:t>
            </a:r>
            <a:endParaRPr/>
          </a:p>
          <a:p>
            <a:pPr marL="0" lvl="0" indent="0" algn="l" rtl="0">
              <a:spcBef>
                <a:spcPts val="0"/>
              </a:spcBef>
              <a:spcAft>
                <a:spcPts val="0"/>
              </a:spcAft>
              <a:buNone/>
            </a:pPr>
            <a:r>
              <a:rPr lang="en-US"/>
              <a:t>2. </a:t>
            </a:r>
            <a:endParaRPr/>
          </a:p>
          <a:p>
            <a:pPr marL="0" lvl="0" indent="0" algn="l" rtl="0">
              <a:spcBef>
                <a:spcPts val="0"/>
              </a:spcBef>
              <a:spcAft>
                <a:spcPts val="0"/>
              </a:spcAft>
              <a:buNone/>
            </a:pPr>
            <a:r>
              <a:rPr lang="en-US"/>
              <a:t>3. </a:t>
            </a:r>
            <a:endParaRPr/>
          </a:p>
          <a:p>
            <a:pPr marL="0" lvl="0" indent="0" algn="l" rtl="0">
              <a:spcBef>
                <a:spcPts val="0"/>
              </a:spcBef>
              <a:spcAft>
                <a:spcPts val="0"/>
              </a:spcAft>
              <a:buNone/>
            </a:pPr>
            <a:r>
              <a:rPr lang="en-US"/>
              <a:t>4. </a:t>
            </a:r>
            <a:endParaRPr/>
          </a:p>
        </p:txBody>
      </p:sp>
      <p:sp>
        <p:nvSpPr>
          <p:cNvPr id="195" name="Google Shape;19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69125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categorical variables</a:t>
            </a:r>
            <a:endParaRPr/>
          </a:p>
          <a:p>
            <a:pPr marL="0" lvl="0" indent="0" algn="l" rtl="0">
              <a:spcBef>
                <a:spcPts val="0"/>
              </a:spcBef>
              <a:spcAft>
                <a:spcPts val="0"/>
              </a:spcAft>
              <a:buNone/>
            </a:pPr>
            <a:r>
              <a:rPr lang="en-US"/>
              <a:t>1.  </a:t>
            </a:r>
            <a:endParaRPr/>
          </a:p>
          <a:p>
            <a:pPr marL="0" lvl="0" indent="0" algn="l" rtl="0">
              <a:spcBef>
                <a:spcPts val="0"/>
              </a:spcBef>
              <a:spcAft>
                <a:spcPts val="0"/>
              </a:spcAft>
              <a:buNone/>
            </a:pPr>
            <a:r>
              <a:rPr lang="en-US"/>
              <a:t>2. </a:t>
            </a:r>
            <a:endParaRPr/>
          </a:p>
          <a:p>
            <a:pPr marL="0" lvl="0" indent="0" algn="l" rtl="0">
              <a:spcBef>
                <a:spcPts val="0"/>
              </a:spcBef>
              <a:spcAft>
                <a:spcPts val="0"/>
              </a:spcAft>
              <a:buNone/>
            </a:pPr>
            <a:r>
              <a:rPr lang="en-US"/>
              <a:t>3. </a:t>
            </a:r>
            <a:endParaRPr/>
          </a:p>
          <a:p>
            <a:pPr marL="0" lvl="0" indent="0" algn="l" rtl="0">
              <a:spcBef>
                <a:spcPts val="0"/>
              </a:spcBef>
              <a:spcAft>
                <a:spcPts val="0"/>
              </a:spcAft>
              <a:buNone/>
            </a:pPr>
            <a:r>
              <a:rPr lang="en-US"/>
              <a:t>4. </a:t>
            </a:r>
            <a:endParaRPr/>
          </a:p>
        </p:txBody>
      </p:sp>
      <p:sp>
        <p:nvSpPr>
          <p:cNvPr id="205" name="Google Shape;20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58954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continuous variables</a:t>
            </a:r>
            <a:endParaRPr/>
          </a:p>
          <a:p>
            <a:pPr marL="0" lvl="0" indent="0" algn="l" rtl="0">
              <a:spcBef>
                <a:spcPts val="0"/>
              </a:spcBef>
              <a:spcAft>
                <a:spcPts val="0"/>
              </a:spcAft>
              <a:buNone/>
            </a:pPr>
            <a:r>
              <a:rPr lang="en-US"/>
              <a:t>1. </a:t>
            </a:r>
            <a:endParaRPr/>
          </a:p>
        </p:txBody>
      </p:sp>
      <p:sp>
        <p:nvSpPr>
          <p:cNvPr id="215" name="Google Shape;21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73731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Notes:</a:t>
            </a:r>
            <a:endParaRPr/>
          </a:p>
          <a:p>
            <a:pPr marL="0" lvl="0" indent="0" algn="l" rtl="0">
              <a:spcBef>
                <a:spcPts val="0"/>
              </a:spcBef>
              <a:spcAft>
                <a:spcPts val="0"/>
              </a:spcAft>
              <a:buNone/>
            </a:pPr>
            <a:endParaRPr/>
          </a:p>
          <a:p>
            <a:pPr marL="0" lvl="0" indent="0" algn="l" rtl="0">
              <a:spcBef>
                <a:spcPts val="0"/>
              </a:spcBef>
              <a:spcAft>
                <a:spcPts val="0"/>
              </a:spcAft>
              <a:buNone/>
            </a:pPr>
            <a:r>
              <a:rPr lang="en-US"/>
              <a:t>1. </a:t>
            </a:r>
            <a:endParaRPr/>
          </a:p>
        </p:txBody>
      </p:sp>
      <p:sp>
        <p:nvSpPr>
          <p:cNvPr id="222" name="Google Shape;22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0363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Notes:</a:t>
            </a:r>
            <a:endParaRPr/>
          </a:p>
          <a:p>
            <a:pPr marL="0" lvl="0" indent="0" algn="l" rtl="0">
              <a:spcBef>
                <a:spcPts val="0"/>
              </a:spcBef>
              <a:spcAft>
                <a:spcPts val="0"/>
              </a:spcAft>
              <a:buNone/>
            </a:pPr>
            <a:endParaRPr/>
          </a:p>
          <a:p>
            <a:pPr marL="0" lvl="0" indent="0" algn="l" rtl="0">
              <a:spcBef>
                <a:spcPts val="0"/>
              </a:spcBef>
              <a:spcAft>
                <a:spcPts val="0"/>
              </a:spcAft>
              <a:buNone/>
            </a:pPr>
            <a:r>
              <a:rPr lang="en-US"/>
              <a:t>1. </a:t>
            </a:r>
            <a:endParaRPr/>
          </a:p>
        </p:txBody>
      </p:sp>
      <p:sp>
        <p:nvSpPr>
          <p:cNvPr id="228" name="Google Shape;22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6863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815095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732255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8922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19214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48272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Today’s outline will be as follows:</a:t>
            </a:r>
            <a:endParaRPr/>
          </a:p>
          <a:p>
            <a:pPr marL="0" lvl="0" indent="0" algn="l" rtl="0">
              <a:spcBef>
                <a:spcPts val="0"/>
              </a:spcBef>
              <a:spcAft>
                <a:spcPts val="0"/>
              </a:spcAft>
              <a:buNone/>
            </a:pPr>
            <a:endParaRPr/>
          </a:p>
          <a:p>
            <a:pPr marL="0" lvl="0" indent="0" algn="l" rtl="0">
              <a:spcBef>
                <a:spcPts val="0"/>
              </a:spcBef>
              <a:spcAft>
                <a:spcPts val="0"/>
              </a:spcAft>
              <a:buNone/>
            </a:pPr>
            <a:r>
              <a:rPr lang="en-US"/>
              <a:t>1. We will give the executive summary and describe the problem statement of the project to give a high level understanding of the business problem we're tackling and the specific requirements.</a:t>
            </a:r>
            <a:endParaRPr/>
          </a:p>
          <a:p>
            <a:pPr marL="0" lvl="0" indent="0" algn="l" rtl="0">
              <a:spcBef>
                <a:spcPts val="0"/>
              </a:spcBef>
              <a:spcAft>
                <a:spcPts val="0"/>
              </a:spcAft>
              <a:buNone/>
            </a:pPr>
            <a:r>
              <a:rPr lang="en-US"/>
              <a:t>2. I will then go over the approach that we followed to complete this task, so that you have complete clarity in how we tackle these kinds of tasks.</a:t>
            </a:r>
            <a:endParaRPr/>
          </a:p>
          <a:p>
            <a:pPr marL="0" lvl="0" indent="0" algn="l" rtl="0">
              <a:spcBef>
                <a:spcPts val="0"/>
              </a:spcBef>
              <a:spcAft>
                <a:spcPts val="0"/>
              </a:spcAft>
              <a:buNone/>
            </a:pPr>
            <a:r>
              <a:rPr lang="en-US"/>
              <a:t>3. Then, Akshar will go over the Data Analysis we performed and all important results and he will present them as a series of insights and visualizations from our analysis.</a:t>
            </a:r>
            <a:endParaRPr/>
          </a:p>
          <a:p>
            <a:pPr marL="0" lvl="0" indent="0" algn="l" rtl="0">
              <a:spcBef>
                <a:spcPts val="0"/>
              </a:spcBef>
              <a:spcAft>
                <a:spcPts val="0"/>
              </a:spcAft>
              <a:buNone/>
            </a:pPr>
            <a:r>
              <a:rPr lang="en-US"/>
              <a:t>4.  To wrap up, August will summarize and give recommendations and proposed the ML models to proceed further in the ML pipeline. Finally, our team will be open for any questions.</a:t>
            </a:r>
            <a:endParaRPr/>
          </a:p>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898520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562024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44373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514946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age group 26-39 has been targeted the most by the campaign and therefore resulted in highest number of subscriptions. However, note that the conversion rate for elderly people 60+ is high and therefore they should be seen as an opportunity to be targeted by the campaign as they are the most vulnerable to the campaign.</a:t>
            </a:r>
            <a:endParaRPr/>
          </a:p>
        </p:txBody>
      </p:sp>
      <p:sp>
        <p:nvSpPr>
          <p:cNvPr id="246" name="Google Shape;24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012560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see that as the campaign value increases the tendency of people to say ye to subscription decreases. After 25 contacts there is no person who has subscribed to the term deposit.</a:t>
            </a:r>
            <a:endParaRPr/>
          </a:p>
        </p:txBody>
      </p:sp>
      <p:sp>
        <p:nvSpPr>
          <p:cNvPr id="253" name="Google Shape;25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755272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see that as the campaign value increases the tendency of people to say ye to subscription decreases. After 25 contacts there is no person who has subscribed to the term deposit.</a:t>
            </a:r>
            <a:endParaRPr/>
          </a:p>
        </p:txBody>
      </p:sp>
      <p:sp>
        <p:nvSpPr>
          <p:cNvPr id="253" name="Google Shape;25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22036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see that as the campaign value increases the tendency of people to say ye to subscription decreases. After 25 contacts there is no person who has subscribed to the term deposit.</a:t>
            </a:r>
            <a:endParaRPr/>
          </a:p>
        </p:txBody>
      </p:sp>
      <p:sp>
        <p:nvSpPr>
          <p:cNvPr id="253" name="Google Shape;25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879206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525356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323868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63342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kick things off let me recap this engagement.</a:t>
            </a:r>
            <a:endParaRPr/>
          </a:p>
          <a:p>
            <a:pPr marL="0" lvl="0" indent="0" algn="l" rtl="0">
              <a:spcBef>
                <a:spcPts val="0"/>
              </a:spcBef>
              <a:spcAft>
                <a:spcPts val="0"/>
              </a:spcAft>
              <a:buNone/>
            </a:pPr>
            <a:endParaRPr/>
          </a:p>
          <a:p>
            <a:pPr marL="0" lvl="0" indent="0" algn="l" rtl="0">
              <a:lnSpc>
                <a:spcPct val="221666"/>
              </a:lnSpc>
              <a:spcBef>
                <a:spcPts val="0"/>
              </a:spcBef>
              <a:spcAft>
                <a:spcPts val="0"/>
              </a:spcAft>
              <a:buNone/>
            </a:pPr>
            <a:r>
              <a:rPr lang="en-US" sz="120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We, Data Glacier are here to help you understand the market and guide you in the right direction.</a:t>
            </a: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67344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0" name="Google Shape;280;p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281" name="Google Shape;281;p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4" name="Google Shape;284;p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2200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09" name="Google Shape;309;p2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310" name="Google Shape;310;p2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13" name="Google Shape;313;p2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6624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4080850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098548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39505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Thank you for your time. If you have any questions, please feel free to ask.</a:t>
            </a:r>
            <a:endParaRPr/>
          </a:p>
        </p:txBody>
      </p:sp>
      <p:sp>
        <p:nvSpPr>
          <p:cNvPr id="363" name="Google Shape;36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50178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221666"/>
              </a:lnSpc>
              <a:spcBef>
                <a:spcPts val="0"/>
              </a:spcBef>
              <a:spcAft>
                <a:spcPts val="0"/>
              </a:spcAft>
              <a:buNone/>
            </a:pPr>
            <a:r>
              <a:rPr lang="en-US" sz="1200"/>
              <a:t>Our Objective was to provide actionable insights to help ABC Bank in identifying the right customers for targeting the marketing campaign.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So, we embarked on a 1 month pilot with ABC Bank to focus on 3 main tasks.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Data Intake Report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EDA Notebook</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ML model Proposal</a:t>
            </a:r>
            <a:endParaRPr/>
          </a:p>
          <a:p>
            <a:pPr marL="410210" lvl="1" indent="-205105"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Presentation to ABC’s Executive team which we are here today to present</a:t>
            </a:r>
            <a:endParaRPr/>
          </a:p>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77339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8" name="Google Shape;118;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119" name="Google Shape;119;p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how did we tackle this problem? </a:t>
            </a:r>
            <a:endParaRPr/>
          </a:p>
          <a:p>
            <a:pPr marL="0" lvl="0" indent="0" algn="l" rtl="0">
              <a:spcBef>
                <a:spcPts val="0"/>
              </a:spcBef>
              <a:spcAft>
                <a:spcPts val="0"/>
              </a:spcAft>
              <a:buNone/>
            </a:pPr>
            <a:r>
              <a:rPr lang="en-US"/>
              <a:t>Well we approached it in 5 steps:</a:t>
            </a:r>
            <a:endParaRPr/>
          </a:p>
          <a:p>
            <a:pPr marL="0" lvl="0" indent="0" algn="l" rtl="0">
              <a:spcBef>
                <a:spcPts val="0"/>
              </a:spcBef>
              <a:spcAft>
                <a:spcPts val="0"/>
              </a:spcAft>
              <a:buNone/>
            </a:pPr>
            <a:endParaRPr/>
          </a:p>
          <a:p>
            <a:pPr marL="0" lvl="0" indent="0" algn="l" rtl="0">
              <a:spcBef>
                <a:spcPts val="0"/>
              </a:spcBef>
              <a:spcAft>
                <a:spcPts val="0"/>
              </a:spcAft>
              <a:buNone/>
            </a:pPr>
            <a:r>
              <a:rPr lang="en-US"/>
              <a:t>1. Data understanding - the key to success on any data project is to understand the data in detail. So we took the time to understand the data model and domain of the business you are interested in.</a:t>
            </a:r>
            <a:endParaRPr/>
          </a:p>
          <a:p>
            <a:pPr marL="0" lvl="0" indent="0" algn="l" rtl="0">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marL="0" lvl="0" indent="0" algn="l" rtl="0">
              <a:spcBef>
                <a:spcPts val="0"/>
              </a:spcBef>
              <a:spcAft>
                <a:spcPts val="0"/>
              </a:spcAft>
              <a:buNone/>
            </a:pPr>
            <a:r>
              <a:rPr lang="en-US"/>
              <a:t>3. After extracting the raw data, we needed to process and model this data into a dataset that can precisely answer the business questions and produce analytics.</a:t>
            </a:r>
            <a:endParaRPr/>
          </a:p>
          <a:p>
            <a:pPr marL="0" lvl="0" indent="0" algn="l" rtl="0">
              <a:spcBef>
                <a:spcPts val="0"/>
              </a:spcBef>
              <a:spcAft>
                <a:spcPts val="0"/>
              </a:spcAft>
              <a:buNone/>
            </a:pPr>
            <a:r>
              <a:rPr lang="en-US"/>
              <a:t>4. With our new dataset, we used our analytical expertise to uncover insights from this dataset and to produce visualizations to describe the insights.</a:t>
            </a:r>
            <a:endParaRPr/>
          </a:p>
          <a:p>
            <a:pPr marL="0" lvl="0" indent="0" algn="l" rtl="0">
              <a:spcBef>
                <a:spcPts val="0"/>
              </a:spcBef>
              <a:spcAft>
                <a:spcPts val="0"/>
              </a:spcAft>
              <a:buNone/>
            </a:pPr>
            <a:r>
              <a:rPr lang="en-US"/>
              <a:t>5. And finally we used these insights to unlock business decisions and to make recommendations on next steps.</a:t>
            </a:r>
            <a:br>
              <a:rPr lang="en-US"/>
            </a:br>
            <a:r>
              <a:rPr lang="en-US"/>
              <a:t/>
            </a:r>
            <a:br>
              <a:rPr lang="en-US"/>
            </a:br>
            <a:r>
              <a:rPr lang="en-US"/>
              <a:t>We also included ML Model proposal at the end of the presentation to get your reviews/feedback before proceeding further to the next stage of model building and preparation.</a:t>
            </a:r>
            <a:endParaRPr/>
          </a:p>
        </p:txBody>
      </p:sp>
      <p:sp>
        <p:nvSpPr>
          <p:cNvPr id="121" name="Google Shape;121;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2" name="Google Shape;122;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928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make a quick Data overview. Since today we are here to focus on the analysis and insight, I will quickly go through the Data Overview. </a:t>
            </a:r>
            <a:endParaRPr/>
          </a:p>
          <a:p>
            <a:pPr marL="0" lvl="0" indent="0" algn="l" rtl="0">
              <a:spcBef>
                <a:spcPts val="0"/>
              </a:spcBef>
              <a:spcAft>
                <a:spcPts val="0"/>
              </a:spcAft>
              <a:buNone/>
            </a:pPr>
            <a:r>
              <a:rPr lang="en-US"/>
              <a:t>After understanding the data needed for us to make the Analysis we extracted 1 dataset from UCI ML Repository which was used to perform analysis. </a:t>
            </a:r>
            <a:endParaRPr/>
          </a:p>
        </p:txBody>
      </p:sp>
      <p:sp>
        <p:nvSpPr>
          <p:cNvPr id="165" name="Google Shape;1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3446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resulted dataset had 21 features i.e., columns and 41188 data points i.e., rows with a total size of 5834924 bytes.</a:t>
            </a:r>
            <a:br>
              <a:rPr lang="en-US"/>
            </a:br>
            <a:r>
              <a:rPr lang="en-US"/>
              <a:t>Also note that in addition to our original 21 features we created some new features to help with our analysis. One of these features was month-day. Data Cleaning And Transformation was then done which is outside the scope of todays presentation.</a:t>
            </a:r>
            <a:endParaRPr/>
          </a:p>
        </p:txBody>
      </p:sp>
      <p:sp>
        <p:nvSpPr>
          <p:cNvPr id="176" name="Google Shape;17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13326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Now to the most important part of the day, EDA. </a:t>
            </a:r>
            <a:br>
              <a:rPr lang="en-US"/>
            </a:br>
            <a:r>
              <a:rPr lang="en-US"/>
              <a:t>We divided the EDA into 4 parts. First we did a market overview by doing a categorical and numerical variable analysis. Then we did Target variable analysis to compare the subscribers and non-subscribers. Then a small correlation analysis was done to pull out one important information. Finally, we did a Time Series analysis to see when do the most people subscribe to the term deposit.</a:t>
            </a:r>
            <a:endParaRPr/>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14989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categorical variables</a:t>
            </a:r>
            <a:endParaRPr/>
          </a:p>
          <a:p>
            <a:pPr marL="0" lvl="0" indent="0" algn="l" rtl="0">
              <a:spcBef>
                <a:spcPts val="0"/>
              </a:spcBef>
              <a:spcAft>
                <a:spcPts val="0"/>
              </a:spcAft>
              <a:buNone/>
            </a:pPr>
            <a:r>
              <a:rPr lang="en-US"/>
              <a:t>1.  </a:t>
            </a:r>
            <a:endParaRPr/>
          </a:p>
          <a:p>
            <a:pPr marL="0" lvl="0" indent="0" algn="l" rtl="0">
              <a:spcBef>
                <a:spcPts val="0"/>
              </a:spcBef>
              <a:spcAft>
                <a:spcPts val="0"/>
              </a:spcAft>
              <a:buNone/>
            </a:pPr>
            <a:r>
              <a:rPr lang="en-US"/>
              <a:t>2. </a:t>
            </a:r>
            <a:endParaRPr/>
          </a:p>
          <a:p>
            <a:pPr marL="0" lvl="0" indent="0" algn="l" rtl="0">
              <a:spcBef>
                <a:spcPts val="0"/>
              </a:spcBef>
              <a:spcAft>
                <a:spcPts val="0"/>
              </a:spcAft>
              <a:buNone/>
            </a:pPr>
            <a:r>
              <a:rPr lang="en-US"/>
              <a:t>3. </a:t>
            </a:r>
            <a:endParaRPr/>
          </a:p>
          <a:p>
            <a:pPr marL="0" lvl="0" indent="0" algn="l" rtl="0">
              <a:spcBef>
                <a:spcPts val="0"/>
              </a:spcBef>
              <a:spcAft>
                <a:spcPts val="0"/>
              </a:spcAft>
              <a:buNone/>
            </a:pPr>
            <a:r>
              <a:rPr lang="en-US"/>
              <a:t>4. </a:t>
            </a:r>
            <a:endParaRPr/>
          </a:p>
        </p:txBody>
      </p:sp>
      <p:sp>
        <p:nvSpPr>
          <p:cNvPr id="195" name="Google Shape;19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1381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a:spLocks noGrp="1"/>
          </p:cNvSpPr>
          <p:nvPr>
            <p:ph type="pic" idx="2"/>
          </p:nvPr>
        </p:nvSpPr>
        <p:spPr>
          <a:xfrm>
            <a:off x="5183188" y="987425"/>
            <a:ext cx="6172200" cy="4873625"/>
          </a:xfrm>
          <a:prstGeom prst="rect">
            <a:avLst/>
          </a:prstGeom>
          <a:noFill/>
          <a:ln>
            <a:noFill/>
          </a:ln>
        </p:spPr>
      </p:sp>
      <p:sp>
        <p:nvSpPr>
          <p:cNvPr id="68" name="Google Shape;6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1151A"/>
        </a:solidFill>
        <a:effectLst/>
      </p:bgPr>
    </p:bg>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4089400" y="982029"/>
            <a:ext cx="4484468" cy="4484468"/>
          </a:xfrm>
          <a:prstGeom prst="rect">
            <a:avLst/>
          </a:prstGeom>
          <a:noFill/>
          <a:ln>
            <a:noFill/>
          </a:ln>
        </p:spPr>
      </p:pic>
      <p:sp>
        <p:nvSpPr>
          <p:cNvPr id="90" name="Google Shape;90;p1"/>
          <p:cNvSpPr txBox="1"/>
          <p:nvPr/>
        </p:nvSpPr>
        <p:spPr>
          <a:xfrm>
            <a:off x="2864735" y="4428082"/>
            <a:ext cx="7061200"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Taimoor</a:t>
            </a:r>
            <a:r>
              <a:rPr lang="en-US" sz="2800" b="0" i="0" u="none" strike="noStrike" cap="none" dirty="0">
                <a:solidFill>
                  <a:schemeClr val="lt1"/>
                </a:solidFill>
                <a:latin typeface="Calibri"/>
                <a:ea typeface="Calibri"/>
                <a:cs typeface="Calibri"/>
                <a:sym typeface="Calibri"/>
              </a:rPr>
              <a:t> </a:t>
            </a:r>
            <a:r>
              <a:rPr lang="en-US" sz="2800" b="0" i="0" u="none" strike="noStrike" cap="none" dirty="0" err="1">
                <a:solidFill>
                  <a:schemeClr val="lt1"/>
                </a:solidFill>
                <a:latin typeface="Calibri"/>
                <a:ea typeface="Calibri"/>
                <a:cs typeface="Calibri"/>
                <a:sym typeface="Calibri"/>
              </a:rPr>
              <a:t>Razi</a:t>
            </a:r>
            <a:endParaRPr dirty="0"/>
          </a:p>
          <a:p>
            <a:pPr marL="0" marR="0" lvl="0" indent="0" algn="ctr" rtl="0">
              <a:spcBef>
                <a:spcPts val="0"/>
              </a:spcBef>
              <a:spcAft>
                <a:spcPts val="0"/>
              </a:spcAft>
              <a:buNone/>
            </a:pPr>
            <a:r>
              <a:rPr lang="en-US" sz="2800" b="0" i="0" u="none" strike="noStrike" cap="none" dirty="0" smtClean="0">
                <a:solidFill>
                  <a:schemeClr val="lt1"/>
                </a:solidFill>
                <a:latin typeface="Calibri"/>
                <a:ea typeface="Calibri"/>
                <a:cs typeface="Calibri"/>
                <a:sym typeface="Calibri"/>
              </a:rPr>
              <a:t>Akshar </a:t>
            </a:r>
            <a:r>
              <a:rPr lang="en-US" sz="2800" b="0" i="0" u="none" strike="noStrike" cap="none" dirty="0">
                <a:solidFill>
                  <a:schemeClr val="lt1"/>
                </a:solidFill>
                <a:latin typeface="Calibri"/>
                <a:ea typeface="Calibri"/>
                <a:cs typeface="Calibri"/>
                <a:sym typeface="Calibri"/>
              </a:rPr>
              <a:t>Chaklashiya</a:t>
            </a: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Ogwu</a:t>
            </a:r>
            <a:r>
              <a:rPr lang="en-US" sz="2800" b="0" i="0" u="none" strike="noStrike" cap="none" dirty="0">
                <a:solidFill>
                  <a:schemeClr val="lt1"/>
                </a:solidFill>
                <a:latin typeface="Calibri"/>
                <a:ea typeface="Calibri"/>
                <a:cs typeface="Calibri"/>
                <a:sym typeface="Calibri"/>
              </a:rPr>
              <a:t> Augustine </a:t>
            </a:r>
            <a:endParaRPr dirty="0"/>
          </a:p>
          <a:p>
            <a:pPr marL="0" marR="0" lvl="0" indent="0" algn="ctr" rtl="0">
              <a:spcBef>
                <a:spcPts val="0"/>
              </a:spcBef>
              <a:spcAft>
                <a:spcPts val="0"/>
              </a:spcAft>
              <a:buNone/>
            </a:pP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Date: </a:t>
            </a:r>
            <a:r>
              <a:rPr lang="en-US" sz="2800" dirty="0" smtClean="0">
                <a:solidFill>
                  <a:schemeClr val="lt1"/>
                </a:solidFill>
                <a:latin typeface="Calibri"/>
                <a:ea typeface="Calibri"/>
                <a:cs typeface="Calibri"/>
                <a:sym typeface="Calibri"/>
              </a:rPr>
              <a:t>15</a:t>
            </a:r>
            <a:r>
              <a:rPr lang="en-US" sz="2800" b="0" i="0" u="none" strike="noStrike" cap="none" dirty="0" smtClean="0">
                <a:solidFill>
                  <a:schemeClr val="lt1"/>
                </a:solidFill>
                <a:latin typeface="Calibri"/>
                <a:ea typeface="Calibri"/>
                <a:cs typeface="Calibri"/>
                <a:sym typeface="Calibri"/>
              </a:rPr>
              <a:t>-09-2022</a:t>
            </a:r>
            <a:endParaRPr dirty="0"/>
          </a:p>
        </p:txBody>
      </p:sp>
      <p:sp>
        <p:nvSpPr>
          <p:cNvPr id="91" name="Google Shape;91;p1"/>
          <p:cNvSpPr txBox="1"/>
          <p:nvPr/>
        </p:nvSpPr>
        <p:spPr>
          <a:xfrm>
            <a:off x="2400300" y="850733"/>
            <a:ext cx="786130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a:solidFill>
                  <a:schemeClr val="lt1"/>
                </a:solidFill>
                <a:latin typeface="Calibri"/>
                <a:ea typeface="Calibri"/>
                <a:cs typeface="Calibri"/>
                <a:sym typeface="Calibri"/>
              </a:rPr>
              <a:t>Go-to-Market(G2M) Strategy</a:t>
            </a:r>
            <a:endParaRPr/>
          </a:p>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286605" y="-88429"/>
            <a:ext cx="11678688"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800" b="1" dirty="0"/>
              <a:t>Market</a:t>
            </a:r>
            <a:r>
              <a:rPr lang="en-US" sz="4000" b="1" dirty="0"/>
              <a:t> Overview – Categorical Variable </a:t>
            </a:r>
            <a:r>
              <a:rPr lang="en-US" sz="4000" b="1" dirty="0" smtClean="0"/>
              <a:t>Analysis</a:t>
            </a:r>
            <a:endParaRPr sz="4000" dirty="0"/>
          </a:p>
        </p:txBody>
      </p:sp>
      <p:pic>
        <p:nvPicPr>
          <p:cNvPr id="198" name="Google Shape;198;p9"/>
          <p:cNvPicPr preferRelativeResize="0"/>
          <p:nvPr/>
        </p:nvPicPr>
        <p:blipFill rotWithShape="1">
          <a:blip r:embed="rId3">
            <a:alphaModFix/>
          </a:blip>
          <a:srcRect/>
          <a:stretch/>
        </p:blipFill>
        <p:spPr>
          <a:xfrm>
            <a:off x="334897" y="1220299"/>
            <a:ext cx="5428526" cy="2402577"/>
          </a:xfrm>
          <a:prstGeom prst="rect">
            <a:avLst/>
          </a:prstGeom>
          <a:noFill/>
          <a:ln>
            <a:noFill/>
          </a:ln>
        </p:spPr>
      </p:pic>
      <p:pic>
        <p:nvPicPr>
          <p:cNvPr id="199" name="Google Shape;199;p9"/>
          <p:cNvPicPr preferRelativeResize="0"/>
          <p:nvPr/>
        </p:nvPicPr>
        <p:blipFill rotWithShape="1">
          <a:blip r:embed="rId4">
            <a:alphaModFix/>
          </a:blip>
          <a:srcRect/>
          <a:stretch/>
        </p:blipFill>
        <p:spPr>
          <a:xfrm>
            <a:off x="6325382" y="1265099"/>
            <a:ext cx="5639911" cy="2357777"/>
          </a:xfrm>
          <a:prstGeom prst="rect">
            <a:avLst/>
          </a:prstGeom>
          <a:noFill/>
          <a:ln>
            <a:noFill/>
          </a:ln>
        </p:spPr>
      </p:pic>
      <p:pic>
        <p:nvPicPr>
          <p:cNvPr id="200" name="Google Shape;200;p9"/>
          <p:cNvPicPr preferRelativeResize="0"/>
          <p:nvPr/>
        </p:nvPicPr>
        <p:blipFill rotWithShape="1">
          <a:blip r:embed="rId5">
            <a:alphaModFix/>
          </a:blip>
          <a:srcRect/>
          <a:stretch/>
        </p:blipFill>
        <p:spPr>
          <a:xfrm>
            <a:off x="334898" y="4005723"/>
            <a:ext cx="5428526" cy="2464525"/>
          </a:xfrm>
          <a:prstGeom prst="rect">
            <a:avLst/>
          </a:prstGeom>
          <a:noFill/>
          <a:ln>
            <a:noFill/>
          </a:ln>
        </p:spPr>
      </p:pic>
      <p:pic>
        <p:nvPicPr>
          <p:cNvPr id="201" name="Google Shape;201;p9"/>
          <p:cNvPicPr preferRelativeResize="0"/>
          <p:nvPr/>
        </p:nvPicPr>
        <p:blipFill rotWithShape="1">
          <a:blip r:embed="rId6">
            <a:alphaModFix/>
          </a:blip>
          <a:srcRect/>
          <a:stretch/>
        </p:blipFill>
        <p:spPr>
          <a:xfrm>
            <a:off x="6325382" y="3956247"/>
            <a:ext cx="5639911" cy="2476895"/>
          </a:xfrm>
          <a:prstGeom prst="rect">
            <a:avLst/>
          </a:prstGeom>
          <a:noFill/>
          <a:ln>
            <a:noFill/>
          </a:ln>
        </p:spPr>
      </p:pic>
    </p:spTree>
    <p:extLst>
      <p:ext uri="{BB962C8B-B14F-4D97-AF65-F5344CB8AC3E}">
        <p14:creationId xmlns:p14="http://schemas.microsoft.com/office/powerpoint/2010/main" val="209049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318311" y="7107"/>
            <a:ext cx="11582535"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dirty="0"/>
              <a:t>Market Overview – Categorical Variable Analysis</a:t>
            </a:r>
            <a:endParaRPr dirty="0"/>
          </a:p>
        </p:txBody>
      </p:sp>
      <p:pic>
        <p:nvPicPr>
          <p:cNvPr id="208" name="Google Shape;208;p10"/>
          <p:cNvPicPr preferRelativeResize="0"/>
          <p:nvPr/>
        </p:nvPicPr>
        <p:blipFill rotWithShape="1">
          <a:blip r:embed="rId3">
            <a:alphaModFix/>
          </a:blip>
          <a:srcRect/>
          <a:stretch/>
        </p:blipFill>
        <p:spPr>
          <a:xfrm>
            <a:off x="334898" y="1258197"/>
            <a:ext cx="5450228" cy="2341530"/>
          </a:xfrm>
          <a:prstGeom prst="rect">
            <a:avLst/>
          </a:prstGeom>
          <a:noFill/>
          <a:ln>
            <a:noFill/>
          </a:ln>
        </p:spPr>
      </p:pic>
      <p:pic>
        <p:nvPicPr>
          <p:cNvPr id="209" name="Google Shape;209;p10"/>
          <p:cNvPicPr preferRelativeResize="0"/>
          <p:nvPr/>
        </p:nvPicPr>
        <p:blipFill rotWithShape="1">
          <a:blip r:embed="rId4">
            <a:alphaModFix/>
          </a:blip>
          <a:srcRect/>
          <a:stretch/>
        </p:blipFill>
        <p:spPr>
          <a:xfrm>
            <a:off x="6208918" y="1258196"/>
            <a:ext cx="5610042" cy="2387829"/>
          </a:xfrm>
          <a:prstGeom prst="rect">
            <a:avLst/>
          </a:prstGeom>
          <a:noFill/>
          <a:ln>
            <a:noFill/>
          </a:ln>
        </p:spPr>
      </p:pic>
      <p:pic>
        <p:nvPicPr>
          <p:cNvPr id="210" name="Google Shape;210;p10"/>
          <p:cNvPicPr preferRelativeResize="0"/>
          <p:nvPr/>
        </p:nvPicPr>
        <p:blipFill rotWithShape="1">
          <a:blip r:embed="rId5">
            <a:alphaModFix/>
          </a:blip>
          <a:srcRect/>
          <a:stretch/>
        </p:blipFill>
        <p:spPr>
          <a:xfrm>
            <a:off x="334898" y="4051139"/>
            <a:ext cx="5504608" cy="2400805"/>
          </a:xfrm>
          <a:prstGeom prst="rect">
            <a:avLst/>
          </a:prstGeom>
          <a:noFill/>
          <a:ln>
            <a:noFill/>
          </a:ln>
        </p:spPr>
      </p:pic>
      <p:pic>
        <p:nvPicPr>
          <p:cNvPr id="211" name="Google Shape;211;p10"/>
          <p:cNvPicPr preferRelativeResize="0"/>
          <p:nvPr/>
        </p:nvPicPr>
        <p:blipFill rotWithShape="1">
          <a:blip r:embed="rId6">
            <a:alphaModFix/>
          </a:blip>
          <a:srcRect/>
          <a:stretch/>
        </p:blipFill>
        <p:spPr>
          <a:xfrm>
            <a:off x="6208919" y="4051140"/>
            <a:ext cx="5481512" cy="244976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16"/>
        <p:cNvGrpSpPr/>
        <p:nvPr/>
      </p:nvGrpSpPr>
      <p:grpSpPr>
        <a:xfrm>
          <a:off x="0" y="0"/>
          <a:ext cx="0" cy="0"/>
          <a:chOff x="0" y="0"/>
          <a:chExt cx="0" cy="0"/>
        </a:xfrm>
      </p:grpSpPr>
      <p:sp>
        <p:nvSpPr>
          <p:cNvPr id="217" name="Google Shape;217;p11"/>
          <p:cNvSpPr txBox="1">
            <a:spLocks noGrp="1"/>
          </p:cNvSpPr>
          <p:nvPr>
            <p:ph type="title"/>
          </p:nvPr>
        </p:nvSpPr>
        <p:spPr>
          <a:xfrm>
            <a:off x="535259" y="7107"/>
            <a:ext cx="11365589"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dirty="0"/>
              <a:t>Market Overview – Numerical Variable Analysis</a:t>
            </a:r>
            <a:endParaRPr dirty="0"/>
          </a:p>
        </p:txBody>
      </p:sp>
      <p:pic>
        <p:nvPicPr>
          <p:cNvPr id="218" name="Google Shape;218;p11"/>
          <p:cNvPicPr preferRelativeResize="0"/>
          <p:nvPr/>
        </p:nvPicPr>
        <p:blipFill rotWithShape="1">
          <a:blip r:embed="rId3">
            <a:alphaModFix/>
          </a:blip>
          <a:srcRect/>
          <a:stretch/>
        </p:blipFill>
        <p:spPr>
          <a:xfrm>
            <a:off x="2342947" y="1252640"/>
            <a:ext cx="7750212" cy="514394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546409" y="7107"/>
            <a:ext cx="11409029" cy="10028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dirty="0"/>
              <a:t>Market Overview – Numerical Variable Analysis</a:t>
            </a:r>
            <a:endParaRPr dirty="0"/>
          </a:p>
        </p:txBody>
      </p:sp>
      <p:pic>
        <p:nvPicPr>
          <p:cNvPr id="2" name="Picture 1"/>
          <p:cNvPicPr>
            <a:picLocks noChangeAspect="1"/>
          </p:cNvPicPr>
          <p:nvPr/>
        </p:nvPicPr>
        <p:blipFill>
          <a:blip r:embed="rId3"/>
          <a:stretch>
            <a:fillRect/>
          </a:stretch>
        </p:blipFill>
        <p:spPr>
          <a:xfrm>
            <a:off x="358610" y="1049383"/>
            <a:ext cx="5468984" cy="2389852"/>
          </a:xfrm>
          <a:prstGeom prst="rect">
            <a:avLst/>
          </a:prstGeom>
        </p:spPr>
      </p:pic>
      <p:pic>
        <p:nvPicPr>
          <p:cNvPr id="3" name="Picture 2"/>
          <p:cNvPicPr>
            <a:picLocks noChangeAspect="1"/>
          </p:cNvPicPr>
          <p:nvPr/>
        </p:nvPicPr>
        <p:blipFill>
          <a:blip r:embed="rId4"/>
          <a:stretch>
            <a:fillRect/>
          </a:stretch>
        </p:blipFill>
        <p:spPr>
          <a:xfrm>
            <a:off x="6346209" y="1035737"/>
            <a:ext cx="5609229" cy="2389851"/>
          </a:xfrm>
          <a:prstGeom prst="rect">
            <a:avLst/>
          </a:prstGeom>
        </p:spPr>
      </p:pic>
      <p:pic>
        <p:nvPicPr>
          <p:cNvPr id="4" name="Picture 3"/>
          <p:cNvPicPr>
            <a:picLocks noChangeAspect="1"/>
          </p:cNvPicPr>
          <p:nvPr/>
        </p:nvPicPr>
        <p:blipFill>
          <a:blip r:embed="rId5"/>
          <a:stretch>
            <a:fillRect/>
          </a:stretch>
        </p:blipFill>
        <p:spPr>
          <a:xfrm>
            <a:off x="344963" y="3848525"/>
            <a:ext cx="5482632" cy="2695575"/>
          </a:xfrm>
          <a:prstGeom prst="rect">
            <a:avLst/>
          </a:prstGeom>
        </p:spPr>
      </p:pic>
      <p:pic>
        <p:nvPicPr>
          <p:cNvPr id="5" name="Picture 4"/>
          <p:cNvPicPr>
            <a:picLocks noChangeAspect="1"/>
          </p:cNvPicPr>
          <p:nvPr/>
        </p:nvPicPr>
        <p:blipFill>
          <a:blip r:embed="rId6"/>
          <a:stretch>
            <a:fillRect/>
          </a:stretch>
        </p:blipFill>
        <p:spPr>
          <a:xfrm>
            <a:off x="6346210" y="3848525"/>
            <a:ext cx="5609228" cy="26955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546410" y="7107"/>
            <a:ext cx="11463620" cy="10301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dirty="0"/>
              <a:t>Market Overview – Numerical Variable Analysis</a:t>
            </a:r>
            <a:endParaRPr dirty="0"/>
          </a:p>
        </p:txBody>
      </p:sp>
      <p:pic>
        <p:nvPicPr>
          <p:cNvPr id="2" name="Picture 1"/>
          <p:cNvPicPr>
            <a:picLocks noChangeAspect="1"/>
          </p:cNvPicPr>
          <p:nvPr/>
        </p:nvPicPr>
        <p:blipFill>
          <a:blip r:embed="rId3"/>
          <a:stretch>
            <a:fillRect/>
          </a:stretch>
        </p:blipFill>
        <p:spPr>
          <a:xfrm>
            <a:off x="675350" y="1037230"/>
            <a:ext cx="11007134" cy="2620370"/>
          </a:xfrm>
          <a:prstGeom prst="rect">
            <a:avLst/>
          </a:prstGeom>
        </p:spPr>
      </p:pic>
      <p:pic>
        <p:nvPicPr>
          <p:cNvPr id="3" name="Picture 2"/>
          <p:cNvPicPr>
            <a:picLocks noChangeAspect="1"/>
          </p:cNvPicPr>
          <p:nvPr/>
        </p:nvPicPr>
        <p:blipFill>
          <a:blip r:embed="rId4"/>
          <a:stretch>
            <a:fillRect/>
          </a:stretch>
        </p:blipFill>
        <p:spPr>
          <a:xfrm>
            <a:off x="675350" y="3815403"/>
            <a:ext cx="11007134" cy="28575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35"/>
        <p:cNvGrpSpPr/>
        <p:nvPr/>
      </p:nvGrpSpPr>
      <p:grpSpPr>
        <a:xfrm>
          <a:off x="0" y="0"/>
          <a:ext cx="0" cy="0"/>
          <a:chOff x="0" y="0"/>
          <a:chExt cx="0" cy="0"/>
        </a:xfrm>
      </p:grpSpPr>
      <p:sp>
        <p:nvSpPr>
          <p:cNvPr id="236" name="Google Shape;236;p14"/>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smtClean="0"/>
              <a:t>Temporal Variable Analysis</a:t>
            </a:r>
            <a:endParaRPr dirty="0"/>
          </a:p>
        </p:txBody>
      </p:sp>
      <p:pic>
        <p:nvPicPr>
          <p:cNvPr id="2" name="Picture 1"/>
          <p:cNvPicPr>
            <a:picLocks noChangeAspect="1"/>
          </p:cNvPicPr>
          <p:nvPr/>
        </p:nvPicPr>
        <p:blipFill>
          <a:blip r:embed="rId3"/>
          <a:stretch>
            <a:fillRect/>
          </a:stretch>
        </p:blipFill>
        <p:spPr>
          <a:xfrm>
            <a:off x="551809" y="1160202"/>
            <a:ext cx="11267152" cy="526789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smtClean="0"/>
              <a:t>Missing and Unknown Value</a:t>
            </a:r>
            <a:endParaRPr dirty="0"/>
          </a:p>
        </p:txBody>
      </p:sp>
      <p:sp>
        <p:nvSpPr>
          <p:cNvPr id="3" name="Google Shape;242;p15"/>
          <p:cNvSpPr txBox="1">
            <a:spLocks/>
          </p:cNvSpPr>
          <p:nvPr/>
        </p:nvSpPr>
        <p:spPr>
          <a:xfrm>
            <a:off x="600500" y="1366487"/>
            <a:ext cx="11378139" cy="529959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dirty="0" smtClean="0"/>
              <a:t>In our dataset, we don’t have any missing value</a:t>
            </a:r>
          </a:p>
          <a:p>
            <a:pPr marL="571500" indent="-571500">
              <a:buSzPts val="4400"/>
              <a:buFont typeface="Arial" panose="020B0604020202020204" pitchFamily="34" charset="0"/>
              <a:buChar char="•"/>
            </a:pPr>
            <a:r>
              <a:rPr lang="en-US" dirty="0" smtClean="0"/>
              <a:t>For the Unknown value, we found five feature (job, education, default, housing and loan). Row number is relatively small so we dropped those rows.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smtClean="0"/>
              <a:t>Handle outlier</a:t>
            </a:r>
            <a:endParaRPr dirty="0"/>
          </a:p>
        </p:txBody>
      </p:sp>
      <p:sp>
        <p:nvSpPr>
          <p:cNvPr id="4" name="Google Shape;242;p15"/>
          <p:cNvSpPr txBox="1">
            <a:spLocks/>
          </p:cNvSpPr>
          <p:nvPr/>
        </p:nvSpPr>
        <p:spPr>
          <a:xfrm>
            <a:off x="627796" y="1701703"/>
            <a:ext cx="11177517" cy="303406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dirty="0"/>
              <a:t>we are using box plot method to detect outlier. </a:t>
            </a:r>
            <a:br>
              <a:rPr lang="en-US" dirty="0"/>
            </a:br>
            <a:r>
              <a:rPr lang="en-US" dirty="0" smtClean="0"/>
              <a:t>Outlier </a:t>
            </a:r>
            <a:r>
              <a:rPr lang="en-US" dirty="0"/>
              <a:t>points = </a:t>
            </a:r>
            <a:r>
              <a:rPr lang="en-US" dirty="0" smtClean="0"/>
              <a:t>Q3 </a:t>
            </a:r>
            <a:r>
              <a:rPr lang="en-US" dirty="0"/>
              <a:t>+ 1.5 IQR(Upper Quartile) </a:t>
            </a:r>
            <a:r>
              <a:rPr lang="en-US" dirty="0" smtClean="0"/>
              <a:t>					     Q1 </a:t>
            </a:r>
            <a:r>
              <a:rPr lang="en-US" dirty="0"/>
              <a:t>- </a:t>
            </a:r>
            <a:r>
              <a:rPr lang="en-US" dirty="0" smtClean="0"/>
              <a:t>1.5 </a:t>
            </a:r>
            <a:r>
              <a:rPr lang="en-US" dirty="0"/>
              <a:t>IQR(Lower Quartile)</a:t>
            </a:r>
          </a:p>
        </p:txBody>
      </p:sp>
    </p:spTree>
    <p:extLst>
      <p:ext uri="{BB962C8B-B14F-4D97-AF65-F5344CB8AC3E}">
        <p14:creationId xmlns:p14="http://schemas.microsoft.com/office/powerpoint/2010/main" val="4195066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smtClean="0"/>
              <a:t>Box plot graph - I</a:t>
            </a:r>
            <a:endParaRPr dirty="0"/>
          </a:p>
        </p:txBody>
      </p:sp>
      <p:pic>
        <p:nvPicPr>
          <p:cNvPr id="3" name="Picture 2"/>
          <p:cNvPicPr>
            <a:picLocks noChangeAspect="1"/>
          </p:cNvPicPr>
          <p:nvPr/>
        </p:nvPicPr>
        <p:blipFill>
          <a:blip r:embed="rId3"/>
          <a:stretch>
            <a:fillRect/>
          </a:stretch>
        </p:blipFill>
        <p:spPr>
          <a:xfrm>
            <a:off x="474187" y="996287"/>
            <a:ext cx="11331125" cy="5741404"/>
          </a:xfrm>
          <a:prstGeom prst="rect">
            <a:avLst/>
          </a:prstGeom>
        </p:spPr>
      </p:pic>
    </p:spTree>
    <p:extLst>
      <p:ext uri="{BB962C8B-B14F-4D97-AF65-F5344CB8AC3E}">
        <p14:creationId xmlns:p14="http://schemas.microsoft.com/office/powerpoint/2010/main" val="531359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smtClean="0"/>
              <a:t>Box plot graph - II</a:t>
            </a:r>
            <a:endParaRPr dirty="0"/>
          </a:p>
        </p:txBody>
      </p:sp>
      <p:pic>
        <p:nvPicPr>
          <p:cNvPr id="3" name="Picture 2"/>
          <p:cNvPicPr>
            <a:picLocks noChangeAspect="1"/>
          </p:cNvPicPr>
          <p:nvPr/>
        </p:nvPicPr>
        <p:blipFill>
          <a:blip r:embed="rId3"/>
          <a:stretch>
            <a:fillRect/>
          </a:stretch>
        </p:blipFill>
        <p:spPr>
          <a:xfrm>
            <a:off x="477032" y="996287"/>
            <a:ext cx="11205452" cy="5472752"/>
          </a:xfrm>
          <a:prstGeom prst="rect">
            <a:avLst/>
          </a:prstGeom>
        </p:spPr>
      </p:pic>
    </p:spTree>
    <p:extLst>
      <p:ext uri="{BB962C8B-B14F-4D97-AF65-F5344CB8AC3E}">
        <p14:creationId xmlns:p14="http://schemas.microsoft.com/office/powerpoint/2010/main" val="3090102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Calibri"/>
              <a:buNone/>
            </a:pPr>
            <a:r>
              <a:rPr lang="en-US" sz="5400"/>
              <a:t>Outline</a:t>
            </a:r>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chemeClr val="lt1"/>
              </a:buClr>
              <a:buSzPct val="100000"/>
              <a:buChar char="•"/>
            </a:pPr>
            <a:r>
              <a:rPr lang="en-US"/>
              <a:t>Executive Summary</a:t>
            </a:r>
            <a:endParaRPr/>
          </a:p>
          <a:p>
            <a:pPr marL="228600" lvl="0" indent="-228600" algn="l" rtl="0">
              <a:lnSpc>
                <a:spcPct val="150000"/>
              </a:lnSpc>
              <a:spcBef>
                <a:spcPts val="1000"/>
              </a:spcBef>
              <a:spcAft>
                <a:spcPts val="0"/>
              </a:spcAft>
              <a:buClr>
                <a:schemeClr val="lt1"/>
              </a:buClr>
              <a:buSzPct val="100000"/>
              <a:buChar char="•"/>
            </a:pPr>
            <a:r>
              <a:rPr lang="en-US"/>
              <a:t>Problem Statement</a:t>
            </a:r>
            <a:endParaRPr/>
          </a:p>
          <a:p>
            <a:pPr marL="228600" lvl="0" indent="-228600" algn="l" rtl="0">
              <a:lnSpc>
                <a:spcPct val="150000"/>
              </a:lnSpc>
              <a:spcBef>
                <a:spcPts val="1000"/>
              </a:spcBef>
              <a:spcAft>
                <a:spcPts val="0"/>
              </a:spcAft>
              <a:buClr>
                <a:schemeClr val="lt1"/>
              </a:buClr>
              <a:buSzPct val="100000"/>
              <a:buChar char="•"/>
            </a:pPr>
            <a:r>
              <a:rPr lang="en-US"/>
              <a:t>Approach</a:t>
            </a:r>
            <a:endParaRPr/>
          </a:p>
          <a:p>
            <a:pPr marL="228600" lvl="0" indent="-228600" algn="l" rtl="0">
              <a:lnSpc>
                <a:spcPct val="150000"/>
              </a:lnSpc>
              <a:spcBef>
                <a:spcPts val="1000"/>
              </a:spcBef>
              <a:spcAft>
                <a:spcPts val="0"/>
              </a:spcAft>
              <a:buClr>
                <a:schemeClr val="lt1"/>
              </a:buClr>
              <a:buSzPct val="100000"/>
              <a:buChar char="•"/>
            </a:pPr>
            <a:r>
              <a:rPr lang="en-US"/>
              <a:t>Data Overview</a:t>
            </a:r>
            <a:endParaRPr/>
          </a:p>
          <a:p>
            <a:pPr marL="228600" lvl="0" indent="-228600" algn="l" rtl="0">
              <a:lnSpc>
                <a:spcPct val="150000"/>
              </a:lnSpc>
              <a:spcBef>
                <a:spcPts val="1000"/>
              </a:spcBef>
              <a:spcAft>
                <a:spcPts val="0"/>
              </a:spcAft>
              <a:buClr>
                <a:schemeClr val="lt1"/>
              </a:buClr>
              <a:buSzPct val="100000"/>
              <a:buChar char="•"/>
            </a:pPr>
            <a:r>
              <a:rPr lang="en-US"/>
              <a:t>Exploratory Data Analysis (EDA)</a:t>
            </a:r>
            <a:endParaRPr/>
          </a:p>
          <a:p>
            <a:pPr marL="228600" lvl="0" indent="-228600" algn="l" rtl="0">
              <a:lnSpc>
                <a:spcPct val="150000"/>
              </a:lnSpc>
              <a:spcBef>
                <a:spcPts val="1000"/>
              </a:spcBef>
              <a:spcAft>
                <a:spcPts val="0"/>
              </a:spcAft>
              <a:buClr>
                <a:schemeClr val="lt1"/>
              </a:buClr>
              <a:buSzPct val="100000"/>
              <a:buChar char="•"/>
            </a:pPr>
            <a:r>
              <a:rPr lang="en-US"/>
              <a:t>EDA Summary</a:t>
            </a:r>
            <a:endParaRPr/>
          </a:p>
          <a:p>
            <a:pPr marL="228600" lvl="0" indent="-228600" algn="l" rtl="0">
              <a:lnSpc>
                <a:spcPct val="150000"/>
              </a:lnSpc>
              <a:spcBef>
                <a:spcPts val="1000"/>
              </a:spcBef>
              <a:spcAft>
                <a:spcPts val="0"/>
              </a:spcAft>
              <a:buClr>
                <a:schemeClr val="lt1"/>
              </a:buClr>
              <a:buSzPct val="100000"/>
              <a:buChar char="•"/>
            </a:pPr>
            <a:r>
              <a:rPr lang="en-US"/>
              <a:t>Recommendations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smtClean="0"/>
              <a:t>Categorical variable analysis - I</a:t>
            </a:r>
            <a:endParaRPr dirty="0"/>
          </a:p>
        </p:txBody>
      </p:sp>
      <p:pic>
        <p:nvPicPr>
          <p:cNvPr id="2" name="Picture 1"/>
          <p:cNvPicPr>
            <a:picLocks noChangeAspect="1"/>
          </p:cNvPicPr>
          <p:nvPr/>
        </p:nvPicPr>
        <p:blipFill>
          <a:blip r:embed="rId3"/>
          <a:stretch>
            <a:fillRect/>
          </a:stretch>
        </p:blipFill>
        <p:spPr>
          <a:xfrm>
            <a:off x="307856" y="1162776"/>
            <a:ext cx="5628920" cy="4752801"/>
          </a:xfrm>
          <a:prstGeom prst="rect">
            <a:avLst/>
          </a:prstGeom>
        </p:spPr>
      </p:pic>
      <p:pic>
        <p:nvPicPr>
          <p:cNvPr id="5" name="Picture 4"/>
          <p:cNvPicPr>
            <a:picLocks noChangeAspect="1"/>
          </p:cNvPicPr>
          <p:nvPr/>
        </p:nvPicPr>
        <p:blipFill>
          <a:blip r:embed="rId4"/>
          <a:stretch>
            <a:fillRect/>
          </a:stretch>
        </p:blipFill>
        <p:spPr>
          <a:xfrm>
            <a:off x="6469039" y="1162776"/>
            <a:ext cx="5523647" cy="4752801"/>
          </a:xfrm>
          <a:prstGeom prst="rect">
            <a:avLst/>
          </a:prstGeom>
        </p:spPr>
      </p:pic>
    </p:spTree>
    <p:extLst>
      <p:ext uri="{BB962C8B-B14F-4D97-AF65-F5344CB8AC3E}">
        <p14:creationId xmlns:p14="http://schemas.microsoft.com/office/powerpoint/2010/main" val="2627197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lvl="0" algn="ctr">
              <a:buSzPts val="4400"/>
            </a:pPr>
            <a:r>
              <a:rPr lang="en-US" b="1" dirty="0"/>
              <a:t>Categorical variable </a:t>
            </a:r>
            <a:r>
              <a:rPr lang="en-US" b="1" dirty="0" smtClean="0"/>
              <a:t>analysis - II</a:t>
            </a:r>
            <a:endParaRPr dirty="0"/>
          </a:p>
        </p:txBody>
      </p:sp>
      <p:pic>
        <p:nvPicPr>
          <p:cNvPr id="6" name="Picture 5"/>
          <p:cNvPicPr>
            <a:picLocks noChangeAspect="1"/>
          </p:cNvPicPr>
          <p:nvPr/>
        </p:nvPicPr>
        <p:blipFill>
          <a:blip r:embed="rId3"/>
          <a:stretch>
            <a:fillRect/>
          </a:stretch>
        </p:blipFill>
        <p:spPr>
          <a:xfrm>
            <a:off x="347519" y="996287"/>
            <a:ext cx="5295511" cy="5513695"/>
          </a:xfrm>
          <a:prstGeom prst="rect">
            <a:avLst/>
          </a:prstGeom>
        </p:spPr>
      </p:pic>
      <p:pic>
        <p:nvPicPr>
          <p:cNvPr id="3" name="Picture 2"/>
          <p:cNvPicPr>
            <a:picLocks noChangeAspect="1"/>
          </p:cNvPicPr>
          <p:nvPr/>
        </p:nvPicPr>
        <p:blipFill>
          <a:blip r:embed="rId4"/>
          <a:stretch>
            <a:fillRect/>
          </a:stretch>
        </p:blipFill>
        <p:spPr>
          <a:xfrm>
            <a:off x="5970717" y="996287"/>
            <a:ext cx="5830961" cy="5513695"/>
          </a:xfrm>
          <a:prstGeom prst="rect">
            <a:avLst/>
          </a:prstGeom>
        </p:spPr>
      </p:pic>
    </p:spTree>
    <p:extLst>
      <p:ext uri="{BB962C8B-B14F-4D97-AF65-F5344CB8AC3E}">
        <p14:creationId xmlns:p14="http://schemas.microsoft.com/office/powerpoint/2010/main" val="3446186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lvl="0" algn="ctr">
              <a:buSzPts val="4400"/>
            </a:pPr>
            <a:r>
              <a:rPr lang="en-US" b="1" dirty="0"/>
              <a:t>Categorical variable analysis - </a:t>
            </a:r>
            <a:r>
              <a:rPr lang="en-US" b="1" dirty="0" smtClean="0"/>
              <a:t>III</a:t>
            </a:r>
            <a:endParaRPr dirty="0"/>
          </a:p>
        </p:txBody>
      </p:sp>
      <p:pic>
        <p:nvPicPr>
          <p:cNvPr id="2" name="Picture 1"/>
          <p:cNvPicPr>
            <a:picLocks noChangeAspect="1"/>
          </p:cNvPicPr>
          <p:nvPr/>
        </p:nvPicPr>
        <p:blipFill>
          <a:blip r:embed="rId3"/>
          <a:stretch>
            <a:fillRect/>
          </a:stretch>
        </p:blipFill>
        <p:spPr>
          <a:xfrm>
            <a:off x="247863" y="1105397"/>
            <a:ext cx="5857221" cy="5295403"/>
          </a:xfrm>
          <a:prstGeom prst="rect">
            <a:avLst/>
          </a:prstGeom>
        </p:spPr>
      </p:pic>
      <p:pic>
        <p:nvPicPr>
          <p:cNvPr id="4" name="Picture 3"/>
          <p:cNvPicPr>
            <a:picLocks noChangeAspect="1"/>
          </p:cNvPicPr>
          <p:nvPr/>
        </p:nvPicPr>
        <p:blipFill>
          <a:blip r:embed="rId4"/>
          <a:stretch>
            <a:fillRect/>
          </a:stretch>
        </p:blipFill>
        <p:spPr>
          <a:xfrm>
            <a:off x="6374605" y="1105396"/>
            <a:ext cx="5576506" cy="5295403"/>
          </a:xfrm>
          <a:prstGeom prst="rect">
            <a:avLst/>
          </a:prstGeom>
        </p:spPr>
      </p:pic>
    </p:spTree>
    <p:extLst>
      <p:ext uri="{BB962C8B-B14F-4D97-AF65-F5344CB8AC3E}">
        <p14:creationId xmlns:p14="http://schemas.microsoft.com/office/powerpoint/2010/main" val="2518166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a:t>Target Variable Analysis – By Age Groups</a:t>
            </a:r>
            <a:endParaRPr/>
          </a:p>
        </p:txBody>
      </p:sp>
      <p:pic>
        <p:nvPicPr>
          <p:cNvPr id="249" name="Google Shape;249;p16"/>
          <p:cNvPicPr preferRelativeResize="0"/>
          <p:nvPr/>
        </p:nvPicPr>
        <p:blipFill rotWithShape="1">
          <a:blip r:embed="rId3">
            <a:alphaModFix/>
          </a:blip>
          <a:srcRect/>
          <a:stretch/>
        </p:blipFill>
        <p:spPr>
          <a:xfrm>
            <a:off x="2047993" y="1473720"/>
            <a:ext cx="7864522" cy="5044877"/>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54"/>
        <p:cNvGrpSpPr/>
        <p:nvPr/>
      </p:nvGrpSpPr>
      <p:grpSpPr>
        <a:xfrm>
          <a:off x="0" y="0"/>
          <a:ext cx="0" cy="0"/>
          <a:chOff x="0" y="0"/>
          <a:chExt cx="0" cy="0"/>
        </a:xfrm>
      </p:grpSpPr>
      <p:sp>
        <p:nvSpPr>
          <p:cNvPr id="255" name="Google Shape;255;p17"/>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a:t>Correlation Analysis</a:t>
            </a:r>
            <a:endParaRPr/>
          </a:p>
        </p:txBody>
      </p:sp>
      <p:pic>
        <p:nvPicPr>
          <p:cNvPr id="256" name="Google Shape;256;p17"/>
          <p:cNvPicPr preferRelativeResize="0"/>
          <p:nvPr/>
        </p:nvPicPr>
        <p:blipFill rotWithShape="1">
          <a:blip r:embed="rId3">
            <a:alphaModFix/>
          </a:blip>
          <a:srcRect/>
          <a:stretch/>
        </p:blipFill>
        <p:spPr>
          <a:xfrm>
            <a:off x="2519101" y="1476391"/>
            <a:ext cx="6879542" cy="4581513"/>
          </a:xfrm>
          <a:prstGeom prst="roundRect">
            <a:avLst>
              <a:gd name="adj" fmla="val 8594"/>
            </a:avLst>
          </a:prstGeom>
          <a:solidFill>
            <a:srgbClr val="ECECEC"/>
          </a:solidFill>
          <a:ln>
            <a:noFill/>
          </a:ln>
          <a:effectLst>
            <a:reflection stA="38000" endPos="28000" dist="5000" dir="5400000" sy="-100000" algn="bl" rotWithShape="0"/>
          </a:effectLst>
        </p:spPr>
      </p:pic>
    </p:spTree>
    <p:extLst>
      <p:ext uri="{BB962C8B-B14F-4D97-AF65-F5344CB8AC3E}">
        <p14:creationId xmlns:p14="http://schemas.microsoft.com/office/powerpoint/2010/main" val="2413756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54"/>
        <p:cNvGrpSpPr/>
        <p:nvPr/>
      </p:nvGrpSpPr>
      <p:grpSpPr>
        <a:xfrm>
          <a:off x="0" y="0"/>
          <a:ext cx="0" cy="0"/>
          <a:chOff x="0" y="0"/>
          <a:chExt cx="0" cy="0"/>
        </a:xfrm>
      </p:grpSpPr>
      <p:sp>
        <p:nvSpPr>
          <p:cNvPr id="255" name="Google Shape;255;p17"/>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a:t>Correlation Analysis</a:t>
            </a:r>
            <a:endParaRPr/>
          </a:p>
        </p:txBody>
      </p:sp>
      <p:pic>
        <p:nvPicPr>
          <p:cNvPr id="2" name="Picture 1"/>
          <p:cNvPicPr>
            <a:picLocks noChangeAspect="1"/>
          </p:cNvPicPr>
          <p:nvPr/>
        </p:nvPicPr>
        <p:blipFill>
          <a:blip r:embed="rId3"/>
          <a:stretch>
            <a:fillRect/>
          </a:stretch>
        </p:blipFill>
        <p:spPr>
          <a:xfrm>
            <a:off x="2463047" y="1078316"/>
            <a:ext cx="7096836" cy="547742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54"/>
        <p:cNvGrpSpPr/>
        <p:nvPr/>
      </p:nvGrpSpPr>
      <p:grpSpPr>
        <a:xfrm>
          <a:off x="0" y="0"/>
          <a:ext cx="0" cy="0"/>
          <a:chOff x="0" y="0"/>
          <a:chExt cx="0" cy="0"/>
        </a:xfrm>
      </p:grpSpPr>
      <p:sp>
        <p:nvSpPr>
          <p:cNvPr id="255" name="Google Shape;255;p17"/>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smtClean="0"/>
              <a:t>Age vs Job Analysis</a:t>
            </a:r>
            <a:endParaRPr dirty="0"/>
          </a:p>
        </p:txBody>
      </p:sp>
      <p:pic>
        <p:nvPicPr>
          <p:cNvPr id="3" name="Picture 2"/>
          <p:cNvPicPr>
            <a:picLocks noChangeAspect="1"/>
          </p:cNvPicPr>
          <p:nvPr/>
        </p:nvPicPr>
        <p:blipFill>
          <a:blip r:embed="rId3"/>
          <a:stretch>
            <a:fillRect/>
          </a:stretch>
        </p:blipFill>
        <p:spPr>
          <a:xfrm>
            <a:off x="286603" y="1157287"/>
            <a:ext cx="11491415" cy="5243513"/>
          </a:xfrm>
          <a:prstGeom prst="rect">
            <a:avLst/>
          </a:prstGeom>
        </p:spPr>
      </p:pic>
    </p:spTree>
    <p:extLst>
      <p:ext uri="{BB962C8B-B14F-4D97-AF65-F5344CB8AC3E}">
        <p14:creationId xmlns:p14="http://schemas.microsoft.com/office/powerpoint/2010/main" val="229951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a:t>Time Series Analysis – Monthly Demand</a:t>
            </a:r>
            <a:endParaRPr/>
          </a:p>
        </p:txBody>
      </p:sp>
      <p:pic>
        <p:nvPicPr>
          <p:cNvPr id="263" name="Google Shape;263;p18"/>
          <p:cNvPicPr preferRelativeResize="0"/>
          <p:nvPr/>
        </p:nvPicPr>
        <p:blipFill>
          <a:blip r:embed="rId3">
            <a:alphaModFix/>
          </a:blip>
          <a:stretch>
            <a:fillRect/>
          </a:stretch>
        </p:blipFill>
        <p:spPr>
          <a:xfrm>
            <a:off x="88200" y="1089125"/>
            <a:ext cx="11967874" cy="566282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68"/>
        <p:cNvGrpSpPr/>
        <p:nvPr/>
      </p:nvGrpSpPr>
      <p:grpSpPr>
        <a:xfrm>
          <a:off x="0" y="0"/>
          <a:ext cx="0" cy="0"/>
          <a:chOff x="0" y="0"/>
          <a:chExt cx="0" cy="0"/>
        </a:xfrm>
      </p:grpSpPr>
      <p:sp>
        <p:nvSpPr>
          <p:cNvPr id="269" name="Google Shape;269;p19"/>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a:t>Time Series Analysis – Week Days Demand</a:t>
            </a:r>
            <a:endParaRPr/>
          </a:p>
        </p:txBody>
      </p:sp>
      <p:pic>
        <p:nvPicPr>
          <p:cNvPr id="270" name="Google Shape;270;p19"/>
          <p:cNvPicPr preferRelativeResize="0"/>
          <p:nvPr/>
        </p:nvPicPr>
        <p:blipFill>
          <a:blip r:embed="rId3">
            <a:alphaModFix/>
          </a:blip>
          <a:stretch>
            <a:fillRect/>
          </a:stretch>
        </p:blipFill>
        <p:spPr>
          <a:xfrm>
            <a:off x="322450" y="1188025"/>
            <a:ext cx="11524450" cy="5397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75"/>
        <p:cNvGrpSpPr/>
        <p:nvPr/>
      </p:nvGrpSpPr>
      <p:grpSpPr>
        <a:xfrm>
          <a:off x="0" y="0"/>
          <a:ext cx="0" cy="0"/>
          <a:chOff x="0" y="0"/>
          <a:chExt cx="0" cy="0"/>
        </a:xfrm>
      </p:grpSpPr>
      <p:sp>
        <p:nvSpPr>
          <p:cNvPr id="276" name="Google Shape;276;p20"/>
          <p:cNvSpPr txBox="1">
            <a:spLocks noGrp="1"/>
          </p:cNvSpPr>
          <p:nvPr>
            <p:ph type="title"/>
          </p:nvPr>
        </p:nvSpPr>
        <p:spPr>
          <a:xfrm>
            <a:off x="313750" y="0"/>
            <a:ext cx="11966400" cy="135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a:t>Time Series Analysis –Week-Day Demand of May</a:t>
            </a:r>
            <a:endParaRPr/>
          </a:p>
        </p:txBody>
      </p:sp>
      <p:pic>
        <p:nvPicPr>
          <p:cNvPr id="277" name="Google Shape;277;p20"/>
          <p:cNvPicPr preferRelativeResize="0"/>
          <p:nvPr/>
        </p:nvPicPr>
        <p:blipFill>
          <a:blip r:embed="rId3">
            <a:alphaModFix/>
          </a:blip>
          <a:stretch>
            <a:fillRect/>
          </a:stretch>
        </p:blipFill>
        <p:spPr>
          <a:xfrm>
            <a:off x="1691350" y="1188025"/>
            <a:ext cx="8525625" cy="5169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686425" y="1127097"/>
            <a:ext cx="6108700" cy="3139321"/>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33000"/>
              </a:lnSpc>
              <a:spcBef>
                <a:spcPts val="0"/>
              </a:spcBef>
              <a:spcAft>
                <a:spcPts val="0"/>
              </a:spcAft>
              <a:buNone/>
            </a:pPr>
            <a:endParaRPr sz="2000" b="0" i="0" u="none" strike="noStrike" cap="none">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3"/>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06" name="Google Shape;106;p3"/>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Executive Summary</a:t>
            </a:r>
            <a:endParaRPr/>
          </a:p>
          <a:p>
            <a:pPr marL="0" marR="0" lvl="0" indent="0" algn="ctr" rtl="0">
              <a:spcBef>
                <a:spcPts val="0"/>
              </a:spcBef>
              <a:spcAft>
                <a:spcPts val="0"/>
              </a:spcAft>
              <a:buNone/>
            </a:pPr>
            <a:endParaRPr sz="5400">
              <a:solidFill>
                <a:srgbClr val="FFFFFF"/>
              </a:solidFill>
              <a:latin typeface="Arial"/>
              <a:ea typeface="Arial"/>
              <a:cs typeface="Arial"/>
              <a:sym typeface="Arial"/>
            </a:endParaRPr>
          </a:p>
        </p:txBody>
      </p:sp>
      <p:sp>
        <p:nvSpPr>
          <p:cNvPr id="107" name="Google Shape;107;p3"/>
          <p:cNvSpPr txBox="1"/>
          <p:nvPr/>
        </p:nvSpPr>
        <p:spPr>
          <a:xfrm>
            <a:off x="5686425" y="3565459"/>
            <a:ext cx="6094268" cy="1804725"/>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a:solidFill>
                  <a:schemeClr val="lt1"/>
                </a:solidFill>
                <a:latin typeface="Calibri"/>
                <a:ea typeface="Calibri"/>
                <a:cs typeface="Calibri"/>
                <a:sym typeface="Calibri"/>
              </a:rPr>
              <a:t>Bank wants to use ML model to shortlist customer whose chances of buying the product is more so that their marketing channel (tele marketing, SMS/email marketing etc)  can focus only to those customers whose chances of buying the product is more.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1"/>
          <p:cNvPicPr preferRelativeResize="0"/>
          <p:nvPr/>
        </p:nvPicPr>
        <p:blipFill rotWithShape="1">
          <a:blip r:embed="rId3">
            <a:alphaModFix/>
          </a:blip>
          <a:srcRect/>
          <a:stretch/>
        </p:blipFill>
        <p:spPr>
          <a:xfrm>
            <a:off x="685800" y="4498956"/>
            <a:ext cx="1981479" cy="587839"/>
          </a:xfrm>
          <a:prstGeom prst="rect">
            <a:avLst/>
          </a:prstGeom>
          <a:noFill/>
          <a:ln>
            <a:noFill/>
          </a:ln>
        </p:spPr>
      </p:pic>
      <p:sp>
        <p:nvSpPr>
          <p:cNvPr id="287" name="Google Shape;287;p21"/>
          <p:cNvSpPr txBox="1"/>
          <p:nvPr/>
        </p:nvSpPr>
        <p:spPr>
          <a:xfrm>
            <a:off x="685799" y="573943"/>
            <a:ext cx="6952785" cy="820738"/>
          </a:xfrm>
          <a:prstGeom prst="rect">
            <a:avLst/>
          </a:prstGeom>
          <a:noFill/>
          <a:ln>
            <a:noFill/>
          </a:ln>
        </p:spPr>
        <p:txBody>
          <a:bodyPr spcFirstLastPara="1" wrap="square" lIns="0" tIns="0" rIns="0" bIns="0" anchor="t" anchorCtr="0">
            <a:spAutoFit/>
          </a:bodyPr>
          <a:lstStyle/>
          <a:p>
            <a:pPr marL="0" marR="0" lvl="0" indent="0" algn="l" rtl="0">
              <a:lnSpc>
                <a:spcPct val="119984"/>
              </a:lnSpc>
              <a:spcBef>
                <a:spcPts val="0"/>
              </a:spcBef>
              <a:spcAft>
                <a:spcPts val="0"/>
              </a:spcAft>
              <a:buNone/>
            </a:pPr>
            <a:r>
              <a:rPr lang="en-US" sz="5334">
                <a:solidFill>
                  <a:schemeClr val="lt1"/>
                </a:solidFill>
                <a:latin typeface="Calibri"/>
                <a:ea typeface="Calibri"/>
                <a:cs typeface="Calibri"/>
                <a:sym typeface="Calibri"/>
              </a:rPr>
              <a:t>EDA Summary - Insights</a:t>
            </a:r>
            <a:endParaRPr/>
          </a:p>
        </p:txBody>
      </p:sp>
      <p:grpSp>
        <p:nvGrpSpPr>
          <p:cNvPr id="288" name="Google Shape;288;p21"/>
          <p:cNvGrpSpPr/>
          <p:nvPr/>
        </p:nvGrpSpPr>
        <p:grpSpPr>
          <a:xfrm>
            <a:off x="478557" y="5325947"/>
            <a:ext cx="11502517" cy="1344719"/>
            <a:chOff x="0" y="0"/>
            <a:chExt cx="23005033" cy="2689439"/>
          </a:xfrm>
        </p:grpSpPr>
        <p:pic>
          <p:nvPicPr>
            <p:cNvPr id="289" name="Google Shape;289;p21"/>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290" name="Google Shape;290;p21"/>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291" name="Google Shape;291;p21"/>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292" name="Google Shape;292;p21"/>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293" name="Google Shape;293;p21"/>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294" name="Google Shape;294;p21"/>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295" name="Google Shape;295;p21"/>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296" name="Google Shape;296;p21"/>
          <p:cNvPicPr preferRelativeResize="0"/>
          <p:nvPr/>
        </p:nvPicPr>
        <p:blipFill rotWithShape="1">
          <a:blip r:embed="rId3">
            <a:alphaModFix/>
          </a:blip>
          <a:srcRect/>
          <a:stretch/>
        </p:blipFill>
        <p:spPr>
          <a:xfrm>
            <a:off x="3619754" y="4498956"/>
            <a:ext cx="1981479" cy="587839"/>
          </a:xfrm>
          <a:prstGeom prst="rect">
            <a:avLst/>
          </a:prstGeom>
          <a:noFill/>
          <a:ln>
            <a:noFill/>
          </a:ln>
        </p:spPr>
      </p:pic>
      <p:pic>
        <p:nvPicPr>
          <p:cNvPr id="297" name="Google Shape;297;p21"/>
          <p:cNvPicPr preferRelativeResize="0"/>
          <p:nvPr/>
        </p:nvPicPr>
        <p:blipFill rotWithShape="1">
          <a:blip r:embed="rId3">
            <a:alphaModFix/>
          </a:blip>
          <a:srcRect/>
          <a:stretch/>
        </p:blipFill>
        <p:spPr>
          <a:xfrm>
            <a:off x="6647401" y="4498956"/>
            <a:ext cx="1981479" cy="587839"/>
          </a:xfrm>
          <a:prstGeom prst="rect">
            <a:avLst/>
          </a:prstGeom>
          <a:noFill/>
          <a:ln>
            <a:noFill/>
          </a:ln>
        </p:spPr>
      </p:pic>
      <p:sp>
        <p:nvSpPr>
          <p:cNvPr id="298" name="Google Shape;298;p21"/>
          <p:cNvSpPr txBox="1"/>
          <p:nvPr/>
        </p:nvSpPr>
        <p:spPr>
          <a:xfrm>
            <a:off x="478557" y="3451651"/>
            <a:ext cx="2421815"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Month with most subscribers</a:t>
            </a:r>
            <a:endParaRPr/>
          </a:p>
        </p:txBody>
      </p:sp>
      <p:sp>
        <p:nvSpPr>
          <p:cNvPr id="299" name="Google Shape;299;p21"/>
          <p:cNvSpPr txBox="1"/>
          <p:nvPr/>
        </p:nvSpPr>
        <p:spPr>
          <a:xfrm>
            <a:off x="478557" y="2073108"/>
            <a:ext cx="2421815"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May</a:t>
            </a:r>
            <a:endParaRPr/>
          </a:p>
        </p:txBody>
      </p:sp>
      <p:sp>
        <p:nvSpPr>
          <p:cNvPr id="300" name="Google Shape;300;p21"/>
          <p:cNvSpPr txBox="1"/>
          <p:nvPr/>
        </p:nvSpPr>
        <p:spPr>
          <a:xfrm>
            <a:off x="3255628" y="3451651"/>
            <a:ext cx="258934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Age Group with most transactions</a:t>
            </a:r>
            <a:endParaRPr/>
          </a:p>
        </p:txBody>
      </p:sp>
      <p:sp>
        <p:nvSpPr>
          <p:cNvPr id="301" name="Google Shape;301;p21"/>
          <p:cNvSpPr txBox="1"/>
          <p:nvPr/>
        </p:nvSpPr>
        <p:spPr>
          <a:xfrm>
            <a:off x="2900372" y="2073108"/>
            <a:ext cx="3112854"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26-39</a:t>
            </a:r>
            <a:endParaRPr/>
          </a:p>
        </p:txBody>
      </p:sp>
      <p:pic>
        <p:nvPicPr>
          <p:cNvPr id="302" name="Google Shape;302;p21"/>
          <p:cNvPicPr preferRelativeResize="0"/>
          <p:nvPr/>
        </p:nvPicPr>
        <p:blipFill rotWithShape="1">
          <a:blip r:embed="rId3">
            <a:alphaModFix/>
          </a:blip>
          <a:srcRect/>
          <a:stretch/>
        </p:blipFill>
        <p:spPr>
          <a:xfrm>
            <a:off x="9650499" y="4485536"/>
            <a:ext cx="1981479" cy="587839"/>
          </a:xfrm>
          <a:prstGeom prst="rect">
            <a:avLst/>
          </a:prstGeom>
          <a:noFill/>
          <a:ln>
            <a:noFill/>
          </a:ln>
        </p:spPr>
      </p:pic>
      <p:sp>
        <p:nvSpPr>
          <p:cNvPr id="303" name="Google Shape;303;p21"/>
          <p:cNvSpPr txBox="1"/>
          <p:nvPr/>
        </p:nvSpPr>
        <p:spPr>
          <a:xfrm>
            <a:off x="9488271" y="3385941"/>
            <a:ext cx="2255700"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Best Mode of Contact</a:t>
            </a:r>
            <a:endParaRPr/>
          </a:p>
        </p:txBody>
      </p:sp>
      <p:sp>
        <p:nvSpPr>
          <p:cNvPr id="304" name="Google Shape;304;p21"/>
          <p:cNvSpPr txBox="1"/>
          <p:nvPr/>
        </p:nvSpPr>
        <p:spPr>
          <a:xfrm>
            <a:off x="9079146" y="2086949"/>
            <a:ext cx="3112854" cy="827214"/>
          </a:xfrm>
          <a:prstGeom prst="rect">
            <a:avLst/>
          </a:prstGeom>
          <a:noFill/>
          <a:ln>
            <a:noFill/>
          </a:ln>
        </p:spPr>
        <p:txBody>
          <a:bodyPr spcFirstLastPara="1" wrap="square" lIns="0" tIns="0" rIns="0" bIns="0" anchor="t" anchorCtr="0">
            <a:spAutoFit/>
          </a:bodyPr>
          <a:lstStyle/>
          <a:p>
            <a:pPr marL="0" marR="0" lvl="0" indent="0" algn="ctr" rtl="0">
              <a:lnSpc>
                <a:spcPct val="124444"/>
              </a:lnSpc>
              <a:spcBef>
                <a:spcPts val="0"/>
              </a:spcBef>
              <a:spcAft>
                <a:spcPts val="0"/>
              </a:spcAft>
              <a:buNone/>
            </a:pPr>
            <a:r>
              <a:rPr lang="en-US" sz="5400">
                <a:solidFill>
                  <a:srgbClr val="A100FF"/>
                </a:solidFill>
                <a:latin typeface="Calibri"/>
                <a:ea typeface="Calibri"/>
                <a:cs typeface="Calibri"/>
                <a:sym typeface="Calibri"/>
              </a:rPr>
              <a:t>Cellular</a:t>
            </a:r>
            <a:endParaRPr/>
          </a:p>
        </p:txBody>
      </p:sp>
      <p:sp>
        <p:nvSpPr>
          <p:cNvPr id="305" name="Google Shape;305;p21"/>
          <p:cNvSpPr txBox="1"/>
          <p:nvPr/>
        </p:nvSpPr>
        <p:spPr>
          <a:xfrm>
            <a:off x="6527817" y="3385941"/>
            <a:ext cx="225570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Day of the week with most subscribers </a:t>
            </a:r>
            <a:endParaRPr/>
          </a:p>
        </p:txBody>
      </p:sp>
      <p:sp>
        <p:nvSpPr>
          <p:cNvPr id="306" name="Google Shape;306;p21"/>
          <p:cNvSpPr txBox="1"/>
          <p:nvPr/>
        </p:nvSpPr>
        <p:spPr>
          <a:xfrm>
            <a:off x="6082157" y="2132389"/>
            <a:ext cx="3112854"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a:solidFill>
                  <a:srgbClr val="A100FF"/>
                </a:solidFill>
                <a:latin typeface="Calibri"/>
                <a:ea typeface="Calibri"/>
                <a:cs typeface="Calibri"/>
                <a:sym typeface="Calibri"/>
              </a:rPr>
              <a:t>Thursday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22"/>
          <p:cNvPicPr preferRelativeResize="0"/>
          <p:nvPr/>
        </p:nvPicPr>
        <p:blipFill rotWithShape="1">
          <a:blip r:embed="rId3">
            <a:alphaModFix/>
          </a:blip>
          <a:srcRect/>
          <a:stretch/>
        </p:blipFill>
        <p:spPr>
          <a:xfrm>
            <a:off x="685800" y="4498956"/>
            <a:ext cx="1981479" cy="587839"/>
          </a:xfrm>
          <a:prstGeom prst="rect">
            <a:avLst/>
          </a:prstGeom>
          <a:noFill/>
          <a:ln>
            <a:noFill/>
          </a:ln>
        </p:spPr>
      </p:pic>
      <p:sp>
        <p:nvSpPr>
          <p:cNvPr id="316" name="Google Shape;316;p22"/>
          <p:cNvSpPr txBox="1"/>
          <p:nvPr/>
        </p:nvSpPr>
        <p:spPr>
          <a:xfrm>
            <a:off x="685799" y="573943"/>
            <a:ext cx="6952785" cy="820738"/>
          </a:xfrm>
          <a:prstGeom prst="rect">
            <a:avLst/>
          </a:prstGeom>
          <a:noFill/>
          <a:ln>
            <a:noFill/>
          </a:ln>
        </p:spPr>
        <p:txBody>
          <a:bodyPr spcFirstLastPara="1" wrap="square" lIns="0" tIns="0" rIns="0" bIns="0" anchor="t" anchorCtr="0">
            <a:spAutoFit/>
          </a:bodyPr>
          <a:lstStyle/>
          <a:p>
            <a:pPr marL="0" marR="0" lvl="0" indent="0" algn="l" rtl="0">
              <a:lnSpc>
                <a:spcPct val="119984"/>
              </a:lnSpc>
              <a:spcBef>
                <a:spcPts val="0"/>
              </a:spcBef>
              <a:spcAft>
                <a:spcPts val="0"/>
              </a:spcAft>
              <a:buNone/>
            </a:pPr>
            <a:r>
              <a:rPr lang="en-US" sz="5334">
                <a:solidFill>
                  <a:schemeClr val="lt1"/>
                </a:solidFill>
                <a:latin typeface="Calibri"/>
                <a:ea typeface="Calibri"/>
                <a:cs typeface="Calibri"/>
                <a:sym typeface="Calibri"/>
              </a:rPr>
              <a:t>EDA Summary - Insights</a:t>
            </a:r>
            <a:endParaRPr/>
          </a:p>
        </p:txBody>
      </p:sp>
      <p:grpSp>
        <p:nvGrpSpPr>
          <p:cNvPr id="317" name="Google Shape;317;p22"/>
          <p:cNvGrpSpPr/>
          <p:nvPr/>
        </p:nvGrpSpPr>
        <p:grpSpPr>
          <a:xfrm>
            <a:off x="478557" y="5325947"/>
            <a:ext cx="11502517" cy="1344719"/>
            <a:chOff x="0" y="0"/>
            <a:chExt cx="23005033" cy="2689439"/>
          </a:xfrm>
        </p:grpSpPr>
        <p:pic>
          <p:nvPicPr>
            <p:cNvPr id="318" name="Google Shape;318;p22"/>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319" name="Google Shape;319;p22"/>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320" name="Google Shape;320;p22"/>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321" name="Google Shape;321;p22"/>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322" name="Google Shape;322;p22"/>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323" name="Google Shape;323;p22"/>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324" name="Google Shape;324;p22"/>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325" name="Google Shape;325;p22"/>
          <p:cNvPicPr preferRelativeResize="0"/>
          <p:nvPr/>
        </p:nvPicPr>
        <p:blipFill rotWithShape="1">
          <a:blip r:embed="rId3">
            <a:alphaModFix/>
          </a:blip>
          <a:srcRect/>
          <a:stretch/>
        </p:blipFill>
        <p:spPr>
          <a:xfrm>
            <a:off x="3619754" y="4498956"/>
            <a:ext cx="1981479" cy="587839"/>
          </a:xfrm>
          <a:prstGeom prst="rect">
            <a:avLst/>
          </a:prstGeom>
          <a:noFill/>
          <a:ln>
            <a:noFill/>
          </a:ln>
        </p:spPr>
      </p:pic>
      <p:pic>
        <p:nvPicPr>
          <p:cNvPr id="326" name="Google Shape;326;p22"/>
          <p:cNvPicPr preferRelativeResize="0"/>
          <p:nvPr/>
        </p:nvPicPr>
        <p:blipFill rotWithShape="1">
          <a:blip r:embed="rId3">
            <a:alphaModFix/>
          </a:blip>
          <a:srcRect/>
          <a:stretch/>
        </p:blipFill>
        <p:spPr>
          <a:xfrm>
            <a:off x="6647401" y="4498956"/>
            <a:ext cx="1981479" cy="587839"/>
          </a:xfrm>
          <a:prstGeom prst="rect">
            <a:avLst/>
          </a:prstGeom>
          <a:noFill/>
          <a:ln>
            <a:noFill/>
          </a:ln>
        </p:spPr>
      </p:pic>
      <p:sp>
        <p:nvSpPr>
          <p:cNvPr id="327" name="Google Shape;327;p22"/>
          <p:cNvSpPr txBox="1"/>
          <p:nvPr/>
        </p:nvSpPr>
        <p:spPr>
          <a:xfrm>
            <a:off x="478557" y="3451651"/>
            <a:ext cx="2421815"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Month with most subscribers</a:t>
            </a:r>
            <a:endParaRPr/>
          </a:p>
        </p:txBody>
      </p:sp>
      <p:sp>
        <p:nvSpPr>
          <p:cNvPr id="328" name="Google Shape;328;p22"/>
          <p:cNvSpPr txBox="1"/>
          <p:nvPr/>
        </p:nvSpPr>
        <p:spPr>
          <a:xfrm>
            <a:off x="478557" y="2073108"/>
            <a:ext cx="2421815"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May</a:t>
            </a:r>
            <a:endParaRPr/>
          </a:p>
        </p:txBody>
      </p:sp>
      <p:sp>
        <p:nvSpPr>
          <p:cNvPr id="329" name="Google Shape;329;p22"/>
          <p:cNvSpPr txBox="1"/>
          <p:nvPr/>
        </p:nvSpPr>
        <p:spPr>
          <a:xfrm>
            <a:off x="3255628" y="3451651"/>
            <a:ext cx="258934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Age Group with most transactions</a:t>
            </a:r>
            <a:endParaRPr/>
          </a:p>
        </p:txBody>
      </p:sp>
      <p:sp>
        <p:nvSpPr>
          <p:cNvPr id="330" name="Google Shape;330;p22"/>
          <p:cNvSpPr txBox="1"/>
          <p:nvPr/>
        </p:nvSpPr>
        <p:spPr>
          <a:xfrm>
            <a:off x="2900372" y="2073108"/>
            <a:ext cx="3112854"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26-39</a:t>
            </a:r>
            <a:endParaRPr/>
          </a:p>
        </p:txBody>
      </p:sp>
      <p:pic>
        <p:nvPicPr>
          <p:cNvPr id="331" name="Google Shape;331;p22"/>
          <p:cNvPicPr preferRelativeResize="0"/>
          <p:nvPr/>
        </p:nvPicPr>
        <p:blipFill rotWithShape="1">
          <a:blip r:embed="rId3">
            <a:alphaModFix/>
          </a:blip>
          <a:srcRect/>
          <a:stretch/>
        </p:blipFill>
        <p:spPr>
          <a:xfrm>
            <a:off x="9650499" y="4485536"/>
            <a:ext cx="1981479" cy="587839"/>
          </a:xfrm>
          <a:prstGeom prst="rect">
            <a:avLst/>
          </a:prstGeom>
          <a:noFill/>
          <a:ln>
            <a:noFill/>
          </a:ln>
        </p:spPr>
      </p:pic>
      <p:sp>
        <p:nvSpPr>
          <p:cNvPr id="332" name="Google Shape;332;p22"/>
          <p:cNvSpPr txBox="1"/>
          <p:nvPr/>
        </p:nvSpPr>
        <p:spPr>
          <a:xfrm>
            <a:off x="9488271" y="3385941"/>
            <a:ext cx="2255700"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Best Mode of Contact</a:t>
            </a:r>
            <a:endParaRPr/>
          </a:p>
        </p:txBody>
      </p:sp>
      <p:sp>
        <p:nvSpPr>
          <p:cNvPr id="333" name="Google Shape;333;p22"/>
          <p:cNvSpPr txBox="1"/>
          <p:nvPr/>
        </p:nvSpPr>
        <p:spPr>
          <a:xfrm>
            <a:off x="9079146" y="2086949"/>
            <a:ext cx="3112854" cy="827214"/>
          </a:xfrm>
          <a:prstGeom prst="rect">
            <a:avLst/>
          </a:prstGeom>
          <a:noFill/>
          <a:ln>
            <a:noFill/>
          </a:ln>
        </p:spPr>
        <p:txBody>
          <a:bodyPr spcFirstLastPara="1" wrap="square" lIns="0" tIns="0" rIns="0" bIns="0" anchor="t" anchorCtr="0">
            <a:spAutoFit/>
          </a:bodyPr>
          <a:lstStyle/>
          <a:p>
            <a:pPr marL="0" marR="0" lvl="0" indent="0" algn="ctr" rtl="0">
              <a:lnSpc>
                <a:spcPct val="124444"/>
              </a:lnSpc>
              <a:spcBef>
                <a:spcPts val="0"/>
              </a:spcBef>
              <a:spcAft>
                <a:spcPts val="0"/>
              </a:spcAft>
              <a:buNone/>
            </a:pPr>
            <a:r>
              <a:rPr lang="en-US" sz="5400">
                <a:solidFill>
                  <a:srgbClr val="A100FF"/>
                </a:solidFill>
                <a:latin typeface="Calibri"/>
                <a:ea typeface="Calibri"/>
                <a:cs typeface="Calibri"/>
                <a:sym typeface="Calibri"/>
              </a:rPr>
              <a:t>Cellular</a:t>
            </a:r>
            <a:endParaRPr/>
          </a:p>
        </p:txBody>
      </p:sp>
      <p:sp>
        <p:nvSpPr>
          <p:cNvPr id="334" name="Google Shape;334;p22"/>
          <p:cNvSpPr txBox="1"/>
          <p:nvPr/>
        </p:nvSpPr>
        <p:spPr>
          <a:xfrm>
            <a:off x="6527817" y="3385941"/>
            <a:ext cx="225570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Day of the week with most subscribers </a:t>
            </a:r>
            <a:endParaRPr/>
          </a:p>
        </p:txBody>
      </p:sp>
      <p:sp>
        <p:nvSpPr>
          <p:cNvPr id="335" name="Google Shape;335;p22"/>
          <p:cNvSpPr txBox="1"/>
          <p:nvPr/>
        </p:nvSpPr>
        <p:spPr>
          <a:xfrm>
            <a:off x="6082157" y="2132389"/>
            <a:ext cx="3112854"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a:solidFill>
                  <a:srgbClr val="A100FF"/>
                </a:solidFill>
                <a:latin typeface="Calibri"/>
                <a:ea typeface="Calibri"/>
                <a:cs typeface="Calibri"/>
                <a:sym typeface="Calibri"/>
              </a:rPr>
              <a:t>Thursday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3"/>
          <p:cNvPicPr preferRelativeResize="0"/>
          <p:nvPr/>
        </p:nvPicPr>
        <p:blipFill rotWithShape="1">
          <a:blip r:embed="rId3">
            <a:alphaModFix/>
          </a:blip>
          <a:srcRect b="320"/>
          <a:stretch/>
        </p:blipFill>
        <p:spPr>
          <a:xfrm rot="10799999">
            <a:off x="295909" y="1491713"/>
            <a:ext cx="4135122" cy="4143939"/>
          </a:xfrm>
          <a:prstGeom prst="rect">
            <a:avLst/>
          </a:prstGeom>
          <a:noFill/>
          <a:ln>
            <a:noFill/>
          </a:ln>
        </p:spPr>
      </p:pic>
      <p:sp>
        <p:nvSpPr>
          <p:cNvPr id="342" name="Google Shape;342;p23"/>
          <p:cNvSpPr txBox="1"/>
          <p:nvPr/>
        </p:nvSpPr>
        <p:spPr>
          <a:xfrm>
            <a:off x="-312253" y="318043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Recommendations</a:t>
            </a:r>
            <a:endParaRPr/>
          </a:p>
          <a:p>
            <a:pPr marL="0" marR="0" lvl="0" indent="0" algn="ctr" rtl="0">
              <a:spcBef>
                <a:spcPts val="0"/>
              </a:spcBef>
              <a:spcAft>
                <a:spcPts val="0"/>
              </a:spcAft>
              <a:buNone/>
            </a:pPr>
            <a:endParaRPr sz="4000">
              <a:solidFill>
                <a:srgbClr val="FFFFFF"/>
              </a:solidFill>
              <a:latin typeface="Arial"/>
              <a:ea typeface="Arial"/>
              <a:cs typeface="Arial"/>
              <a:sym typeface="Arial"/>
            </a:endParaRPr>
          </a:p>
        </p:txBody>
      </p:sp>
      <p:sp>
        <p:nvSpPr>
          <p:cNvPr id="343" name="Google Shape;343;p23"/>
          <p:cNvSpPr txBox="1"/>
          <p:nvPr/>
        </p:nvSpPr>
        <p:spPr>
          <a:xfrm>
            <a:off x="4664598" y="1269077"/>
            <a:ext cx="7654724"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 The outcome of a previous marketing campaign is a key feature for determining user behavior. If the previous campaign is successful then the user is more likely to subscribe than reject it. But if it is a failure then also some portion of the people still subscribe to the new one.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2. The people who are contacted through cellular have a higher conversion rate than telephone. Campaign should focuss more on    cellular calls.</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3. The people who are in default should not be contacted.</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4. Retired and students people should be approached more as they show high conversion rate. However unemployed and housemaids   should be contacted less as they show the lowest conversion rate.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5. Once the customer is contacted 25 times they should not be contacted further.</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24"/>
          <p:cNvPicPr preferRelativeResize="0"/>
          <p:nvPr/>
        </p:nvPicPr>
        <p:blipFill rotWithShape="1">
          <a:blip r:embed="rId3">
            <a:alphaModFix/>
          </a:blip>
          <a:srcRect b="320"/>
          <a:stretch/>
        </p:blipFill>
        <p:spPr>
          <a:xfrm rot="10799999">
            <a:off x="295909" y="1491713"/>
            <a:ext cx="4135122" cy="4143939"/>
          </a:xfrm>
          <a:prstGeom prst="rect">
            <a:avLst/>
          </a:prstGeom>
          <a:noFill/>
          <a:ln>
            <a:noFill/>
          </a:ln>
        </p:spPr>
      </p:pic>
      <p:sp>
        <p:nvSpPr>
          <p:cNvPr id="350" name="Google Shape;350;p24"/>
          <p:cNvSpPr txBox="1"/>
          <p:nvPr/>
        </p:nvSpPr>
        <p:spPr>
          <a:xfrm>
            <a:off x="-312253" y="318043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Recommendations</a:t>
            </a:r>
            <a:endParaRPr/>
          </a:p>
          <a:p>
            <a:pPr marL="0" marR="0" lvl="0" indent="0" algn="ctr" rtl="0">
              <a:spcBef>
                <a:spcPts val="0"/>
              </a:spcBef>
              <a:spcAft>
                <a:spcPts val="0"/>
              </a:spcAft>
              <a:buNone/>
            </a:pPr>
            <a:endParaRPr sz="4000">
              <a:solidFill>
                <a:srgbClr val="FFFFFF"/>
              </a:solidFill>
              <a:latin typeface="Arial"/>
              <a:ea typeface="Arial"/>
              <a:cs typeface="Arial"/>
              <a:sym typeface="Arial"/>
            </a:endParaRPr>
          </a:p>
        </p:txBody>
      </p:sp>
      <p:sp>
        <p:nvSpPr>
          <p:cNvPr id="351" name="Google Shape;351;p24"/>
          <p:cNvSpPr txBox="1"/>
          <p:nvPr/>
        </p:nvSpPr>
        <p:spPr>
          <a:xfrm>
            <a:off x="4919241" y="1254958"/>
            <a:ext cx="6250328"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6.  The older age group 60+ is more vulnerable to marketing campaign as they have a high conversion rate to subscription and therefore should be targeted more.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7. The more the customers are contacted the more they will subscribe. The efficiency of the salesmen should be supervised.</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8. Mondays seem to have a lower conversion rate. The people should be contacted more on other days especially Thursdays.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9. There should be an increase in the contacts during March, September and October which shows promising conversion rate.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10. Thursdays of April seems to have an unusual large subscriptions. The reason behind this should be further investigated.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25"/>
          <p:cNvPicPr preferRelativeResize="0"/>
          <p:nvPr/>
        </p:nvPicPr>
        <p:blipFill rotWithShape="1">
          <a:blip r:embed="rId3">
            <a:alphaModFix/>
          </a:blip>
          <a:srcRect b="320"/>
          <a:stretch/>
        </p:blipFill>
        <p:spPr>
          <a:xfrm rot="10799999">
            <a:off x="802637" y="1491713"/>
            <a:ext cx="3977707" cy="3986188"/>
          </a:xfrm>
          <a:prstGeom prst="rect">
            <a:avLst/>
          </a:prstGeom>
          <a:noFill/>
          <a:ln>
            <a:noFill/>
          </a:ln>
        </p:spPr>
      </p:pic>
      <p:sp>
        <p:nvSpPr>
          <p:cNvPr id="358" name="Google Shape;358;p25"/>
          <p:cNvSpPr txBox="1"/>
          <p:nvPr/>
        </p:nvSpPr>
        <p:spPr>
          <a:xfrm>
            <a:off x="194475" y="318043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Model Proposal</a:t>
            </a:r>
            <a:endParaRPr/>
          </a:p>
          <a:p>
            <a:pPr marL="0" marR="0" lvl="0" indent="0" algn="ctr" rtl="0">
              <a:spcBef>
                <a:spcPts val="0"/>
              </a:spcBef>
              <a:spcAft>
                <a:spcPts val="0"/>
              </a:spcAft>
              <a:buNone/>
            </a:pPr>
            <a:endParaRPr sz="4000">
              <a:solidFill>
                <a:srgbClr val="FFFFFF"/>
              </a:solidFill>
              <a:latin typeface="Arial"/>
              <a:ea typeface="Arial"/>
              <a:cs typeface="Arial"/>
              <a:sym typeface="Arial"/>
            </a:endParaRPr>
          </a:p>
        </p:txBody>
      </p:sp>
      <p:sp>
        <p:nvSpPr>
          <p:cNvPr id="359" name="Google Shape;359;p25"/>
          <p:cNvSpPr txBox="1"/>
          <p:nvPr/>
        </p:nvSpPr>
        <p:spPr>
          <a:xfrm>
            <a:off x="5422200" y="1491450"/>
            <a:ext cx="5109900" cy="3986700"/>
          </a:xfrm>
          <a:prstGeom prst="rect">
            <a:avLst/>
          </a:prstGeom>
          <a:noFill/>
          <a:ln>
            <a:noFill/>
          </a:ln>
        </p:spPr>
        <p:txBody>
          <a:bodyPr spcFirstLastPara="1" wrap="square" lIns="91425" tIns="91425" rIns="91425" bIns="91425" anchor="t" anchorCtr="0">
            <a:spAutoFit/>
          </a:bodyPr>
          <a:lstStyle/>
          <a:p>
            <a:pPr marL="457200" lvl="0" indent="-527050" algn="l" rtl="0">
              <a:spcBef>
                <a:spcPts val="0"/>
              </a:spcBef>
              <a:spcAft>
                <a:spcPts val="0"/>
              </a:spcAft>
              <a:buClr>
                <a:schemeClr val="lt1"/>
              </a:buClr>
              <a:buSzPts val="4700"/>
              <a:buChar char="●"/>
            </a:pPr>
            <a:r>
              <a:rPr lang="en-US" sz="4000">
                <a:solidFill>
                  <a:schemeClr val="lt1"/>
                </a:solidFill>
                <a:latin typeface="Calibri"/>
                <a:ea typeface="Calibri"/>
                <a:cs typeface="Calibri"/>
                <a:sym typeface="Calibri"/>
              </a:rPr>
              <a:t>Logistic Regression</a:t>
            </a:r>
            <a:endParaRPr sz="4000">
              <a:solidFill>
                <a:schemeClr val="lt1"/>
              </a:solidFill>
              <a:latin typeface="Calibri"/>
              <a:ea typeface="Calibri"/>
              <a:cs typeface="Calibri"/>
              <a:sym typeface="Calibri"/>
            </a:endParaRPr>
          </a:p>
          <a:p>
            <a:pPr marL="457200" lvl="0" indent="0" algn="l" rtl="0">
              <a:spcBef>
                <a:spcPts val="0"/>
              </a:spcBef>
              <a:spcAft>
                <a:spcPts val="0"/>
              </a:spcAft>
              <a:buNone/>
            </a:pPr>
            <a:endParaRPr sz="4000">
              <a:solidFill>
                <a:schemeClr val="lt1"/>
              </a:solidFill>
              <a:latin typeface="Calibri"/>
              <a:ea typeface="Calibri"/>
              <a:cs typeface="Calibri"/>
              <a:sym typeface="Calibri"/>
            </a:endParaRPr>
          </a:p>
          <a:p>
            <a:pPr marL="457200" lvl="0" indent="-552450" algn="l" rtl="0">
              <a:spcBef>
                <a:spcPts val="0"/>
              </a:spcBef>
              <a:spcAft>
                <a:spcPts val="0"/>
              </a:spcAft>
              <a:buClr>
                <a:schemeClr val="lt1"/>
              </a:buClr>
              <a:buSzPts val="5100"/>
              <a:buFont typeface="Calibri"/>
              <a:buChar char="●"/>
            </a:pPr>
            <a:r>
              <a:rPr lang="en-US" sz="4000">
                <a:solidFill>
                  <a:schemeClr val="lt1"/>
                </a:solidFill>
                <a:latin typeface="Calibri"/>
                <a:ea typeface="Calibri"/>
                <a:cs typeface="Calibri"/>
                <a:sym typeface="Calibri"/>
              </a:rPr>
              <a:t>Neural Network</a:t>
            </a:r>
            <a:endParaRPr sz="4000">
              <a:solidFill>
                <a:schemeClr val="lt1"/>
              </a:solidFill>
              <a:latin typeface="Calibri"/>
              <a:ea typeface="Calibri"/>
              <a:cs typeface="Calibri"/>
              <a:sym typeface="Calibri"/>
            </a:endParaRPr>
          </a:p>
          <a:p>
            <a:pPr marL="457200" lvl="0" indent="0" algn="l" rtl="0">
              <a:spcBef>
                <a:spcPts val="0"/>
              </a:spcBef>
              <a:spcAft>
                <a:spcPts val="0"/>
              </a:spcAft>
              <a:buNone/>
            </a:pPr>
            <a:endParaRPr sz="4000">
              <a:solidFill>
                <a:schemeClr val="lt1"/>
              </a:solidFill>
              <a:latin typeface="Calibri"/>
              <a:ea typeface="Calibri"/>
              <a:cs typeface="Calibri"/>
              <a:sym typeface="Calibri"/>
            </a:endParaRPr>
          </a:p>
          <a:p>
            <a:pPr marL="457200" lvl="0" indent="-552450" algn="l" rtl="0">
              <a:spcBef>
                <a:spcPts val="0"/>
              </a:spcBef>
              <a:spcAft>
                <a:spcPts val="0"/>
              </a:spcAft>
              <a:buClr>
                <a:schemeClr val="lt1"/>
              </a:buClr>
              <a:buSzPts val="5100"/>
              <a:buFont typeface="Calibri"/>
              <a:buChar char="●"/>
            </a:pPr>
            <a:r>
              <a:rPr lang="en-US" sz="4000">
                <a:solidFill>
                  <a:schemeClr val="lt1"/>
                </a:solidFill>
                <a:latin typeface="Calibri"/>
                <a:ea typeface="Calibri"/>
                <a:cs typeface="Calibri"/>
                <a:sym typeface="Calibri"/>
              </a:rPr>
              <a:t>Random Forest</a:t>
            </a:r>
            <a:endParaRPr sz="4000">
              <a:solidFill>
                <a:schemeClr val="lt1"/>
              </a:solidFill>
              <a:latin typeface="Calibri"/>
              <a:ea typeface="Calibri"/>
              <a:cs typeface="Calibri"/>
              <a:sym typeface="Calibri"/>
            </a:endParaRPr>
          </a:p>
          <a:p>
            <a:pPr marL="45720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26"/>
          <p:cNvSpPr txBox="1">
            <a:spLocks noGrp="1"/>
          </p:cNvSpPr>
          <p:nvPr>
            <p:ph type="subTitle" idx="1"/>
          </p:nvPr>
        </p:nvSpPr>
        <p:spPr>
          <a:xfrm>
            <a:off x="3441513" y="2188524"/>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7200"/>
              <a:buNone/>
            </a:pPr>
            <a:r>
              <a:rPr lang="en-US" sz="7200" b="1">
                <a:solidFill>
                  <a:srgbClr val="FF6600"/>
                </a:solidFill>
              </a:rPr>
              <a:t>Thank You!</a:t>
            </a:r>
            <a:endParaRPr/>
          </a:p>
          <a:p>
            <a:pPr marL="0" lvl="0" indent="0" algn="ctr" rtl="0">
              <a:lnSpc>
                <a:spcPct val="90000"/>
              </a:lnSpc>
              <a:spcBef>
                <a:spcPts val="1000"/>
              </a:spcBef>
              <a:spcAft>
                <a:spcPts val="0"/>
              </a:spcAft>
              <a:buClr>
                <a:schemeClr val="lt1"/>
              </a:buClr>
              <a:buSzPts val="7200"/>
              <a:buNone/>
            </a:pPr>
            <a:endParaRPr sz="7200" b="1">
              <a:solidFill>
                <a:srgbClr val="FF6600"/>
              </a:solidFill>
            </a:endParaRPr>
          </a:p>
        </p:txBody>
      </p:sp>
      <p:pic>
        <p:nvPicPr>
          <p:cNvPr id="366" name="Google Shape;366;p26"/>
          <p:cNvPicPr preferRelativeResize="0"/>
          <p:nvPr/>
        </p:nvPicPr>
        <p:blipFill rotWithShape="1">
          <a:blip r:embed="rId3">
            <a:alphaModFix/>
          </a:blip>
          <a:srcRect/>
          <a:stretch/>
        </p:blipFill>
        <p:spPr>
          <a:xfrm>
            <a:off x="3853841" y="2840677"/>
            <a:ext cx="4732599" cy="2843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5479472" y="508656"/>
            <a:ext cx="6108700" cy="4901342"/>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Objective : Provide actionable insights to help XYZ firm in identifying the right customers for targeting the marketing campaign.</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This will save resource and their time ( which is directly involved in the cost ( resource billing)).</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did a 1 month pilot focusing on these tasks:</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Data Intake Report </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EDA Notebook</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ML Model Proposal</a:t>
            </a:r>
            <a:endParaRPr dirty="0"/>
          </a:p>
          <a:p>
            <a:pPr marL="410210" marR="0" lvl="1" indent="-205105"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Presentation to ABC’s Executive team (Today)</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pic>
        <p:nvPicPr>
          <p:cNvPr id="114" name="Google Shape;114;p4"/>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15" name="Google Shape;115;p4"/>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dirty="0">
                <a:solidFill>
                  <a:schemeClr val="lt1"/>
                </a:solidFill>
                <a:latin typeface="Calibri"/>
                <a:ea typeface="Calibri"/>
                <a:cs typeface="Calibri"/>
                <a:sym typeface="Calibri"/>
              </a:rPr>
              <a:t>Problem Statement</a:t>
            </a:r>
            <a:endParaRPr dirty="0"/>
          </a:p>
          <a:p>
            <a:pPr marL="0" marR="0" lvl="0" indent="0" algn="ctr" rtl="0">
              <a:spcBef>
                <a:spcPts val="0"/>
              </a:spcBef>
              <a:spcAft>
                <a:spcPts val="0"/>
              </a:spcAft>
              <a:buNone/>
            </a:pPr>
            <a:endParaRPr sz="5400" dirty="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109182" y="311713"/>
            <a:ext cx="5506759" cy="6316462"/>
            <a:chOff x="0" y="0"/>
            <a:chExt cx="13390046" cy="12632924"/>
          </a:xfrm>
        </p:grpSpPr>
        <p:pic>
          <p:nvPicPr>
            <p:cNvPr id="125" name="Google Shape;125;p5"/>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126" name="Google Shape;126;p5"/>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127" name="Google Shape;127;p5"/>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128" name="Google Shape;128;p5"/>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129" name="Google Shape;129;p5"/>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130" name="Google Shape;130;p5"/>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131" name="Google Shape;131;p5"/>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132" name="Google Shape;132;p5"/>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133" name="Google Shape;133;p5"/>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134" name="Google Shape;134;p5"/>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135" name="Google Shape;135;p5"/>
          <p:cNvGrpSpPr/>
          <p:nvPr/>
        </p:nvGrpSpPr>
        <p:grpSpPr>
          <a:xfrm>
            <a:off x="159781" y="651333"/>
            <a:ext cx="1236641" cy="1187499"/>
            <a:chOff x="0" y="0"/>
            <a:chExt cx="2473282" cy="2374997"/>
          </a:xfrm>
        </p:grpSpPr>
        <p:sp>
          <p:nvSpPr>
            <p:cNvPr id="136" name="Google Shape;136;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38" name="Google Shape;138;p5"/>
          <p:cNvGrpSpPr/>
          <p:nvPr/>
        </p:nvGrpSpPr>
        <p:grpSpPr>
          <a:xfrm>
            <a:off x="1468588" y="1678099"/>
            <a:ext cx="1236641" cy="1187499"/>
            <a:chOff x="0" y="0"/>
            <a:chExt cx="2473282" cy="2374997"/>
          </a:xfrm>
        </p:grpSpPr>
        <p:sp>
          <p:nvSpPr>
            <p:cNvPr id="139" name="Google Shape;139;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1" name="Google Shape;141;p5"/>
          <p:cNvGrpSpPr/>
          <p:nvPr/>
        </p:nvGrpSpPr>
        <p:grpSpPr>
          <a:xfrm>
            <a:off x="2705497" y="2752824"/>
            <a:ext cx="1236641" cy="1187499"/>
            <a:chOff x="0" y="0"/>
            <a:chExt cx="2473282" cy="2374997"/>
          </a:xfrm>
        </p:grpSpPr>
        <p:sp>
          <p:nvSpPr>
            <p:cNvPr id="142" name="Google Shape;142;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4" name="Google Shape;144;p5"/>
          <p:cNvGrpSpPr/>
          <p:nvPr/>
        </p:nvGrpSpPr>
        <p:grpSpPr>
          <a:xfrm>
            <a:off x="3942406" y="3827549"/>
            <a:ext cx="1236641" cy="1187499"/>
            <a:chOff x="0" y="0"/>
            <a:chExt cx="2473282" cy="2374997"/>
          </a:xfrm>
        </p:grpSpPr>
        <p:sp>
          <p:nvSpPr>
            <p:cNvPr id="145" name="Google Shape;145;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7" name="Google Shape;147;p5"/>
          <p:cNvGrpSpPr/>
          <p:nvPr/>
        </p:nvGrpSpPr>
        <p:grpSpPr>
          <a:xfrm>
            <a:off x="5179314" y="4902275"/>
            <a:ext cx="1236641" cy="1187499"/>
            <a:chOff x="0" y="0"/>
            <a:chExt cx="2473282" cy="2374997"/>
          </a:xfrm>
        </p:grpSpPr>
        <p:sp>
          <p:nvSpPr>
            <p:cNvPr id="148" name="Google Shape;148;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150" name="Google Shape;150;p5"/>
          <p:cNvSpPr txBox="1"/>
          <p:nvPr/>
        </p:nvSpPr>
        <p:spPr>
          <a:xfrm>
            <a:off x="648664" y="82555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dirty="0">
                <a:solidFill>
                  <a:srgbClr val="FFFFFF"/>
                </a:solidFill>
                <a:latin typeface="Arial"/>
                <a:ea typeface="Arial"/>
                <a:cs typeface="Arial"/>
                <a:sym typeface="Arial"/>
              </a:rPr>
              <a:t>1</a:t>
            </a:r>
            <a:endParaRPr dirty="0"/>
          </a:p>
        </p:txBody>
      </p:sp>
      <p:sp>
        <p:nvSpPr>
          <p:cNvPr id="151" name="Google Shape;151;p5"/>
          <p:cNvSpPr txBox="1"/>
          <p:nvPr/>
        </p:nvSpPr>
        <p:spPr>
          <a:xfrm>
            <a:off x="1985850" y="190747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2</a:t>
            </a:r>
            <a:endParaRPr/>
          </a:p>
        </p:txBody>
      </p:sp>
      <p:sp>
        <p:nvSpPr>
          <p:cNvPr id="152" name="Google Shape;152;p5"/>
          <p:cNvSpPr txBox="1"/>
          <p:nvPr/>
        </p:nvSpPr>
        <p:spPr>
          <a:xfrm>
            <a:off x="5701568" y="5137192"/>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5</a:t>
            </a:r>
            <a:endParaRPr/>
          </a:p>
        </p:txBody>
      </p:sp>
      <p:sp>
        <p:nvSpPr>
          <p:cNvPr id="153" name="Google Shape;153;p5"/>
          <p:cNvSpPr txBox="1"/>
          <p:nvPr/>
        </p:nvSpPr>
        <p:spPr>
          <a:xfrm>
            <a:off x="4425339" y="4054623"/>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4</a:t>
            </a:r>
            <a:endParaRPr/>
          </a:p>
        </p:txBody>
      </p:sp>
      <p:sp>
        <p:nvSpPr>
          <p:cNvPr id="154" name="Google Shape;154;p5"/>
          <p:cNvSpPr txBox="1"/>
          <p:nvPr/>
        </p:nvSpPr>
        <p:spPr>
          <a:xfrm>
            <a:off x="3227252" y="2988280"/>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3</a:t>
            </a:r>
            <a:endParaRPr/>
          </a:p>
        </p:txBody>
      </p:sp>
      <p:sp>
        <p:nvSpPr>
          <p:cNvPr id="155" name="Google Shape;155;p5"/>
          <p:cNvSpPr txBox="1"/>
          <p:nvPr/>
        </p:nvSpPr>
        <p:spPr>
          <a:xfrm>
            <a:off x="2978566" y="2065034"/>
            <a:ext cx="5610858"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Cleaning/Modelling</a:t>
            </a:r>
            <a:endParaRPr dirty="0"/>
          </a:p>
        </p:txBody>
      </p:sp>
      <p:sp>
        <p:nvSpPr>
          <p:cNvPr id="156" name="Google Shape;156;p5"/>
          <p:cNvSpPr txBox="1"/>
          <p:nvPr/>
        </p:nvSpPr>
        <p:spPr>
          <a:xfrm>
            <a:off x="1618093" y="1055165"/>
            <a:ext cx="7594145"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Understanding and Extraction</a:t>
            </a:r>
            <a:endParaRPr sz="3600" dirty="0">
              <a:solidFill>
                <a:srgbClr val="FFFFFF"/>
              </a:solidFill>
              <a:latin typeface="Arial"/>
              <a:ea typeface="Arial"/>
              <a:cs typeface="Arial"/>
              <a:sym typeface="Arial"/>
            </a:endParaRPr>
          </a:p>
        </p:txBody>
      </p:sp>
      <p:sp>
        <p:nvSpPr>
          <p:cNvPr id="157" name="Google Shape;157;p5"/>
          <p:cNvSpPr txBox="1"/>
          <p:nvPr/>
        </p:nvSpPr>
        <p:spPr>
          <a:xfrm>
            <a:off x="4129132" y="3217345"/>
            <a:ext cx="6394506"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latin typeface="Arial"/>
                <a:ea typeface="Arial"/>
                <a:cs typeface="Arial"/>
                <a:sym typeface="Arial"/>
              </a:rPr>
              <a:t>Exploratory Data Analysis</a:t>
            </a:r>
            <a:endParaRPr dirty="0"/>
          </a:p>
        </p:txBody>
      </p:sp>
      <p:sp>
        <p:nvSpPr>
          <p:cNvPr id="158" name="Google Shape;158;p5"/>
          <p:cNvSpPr txBox="1"/>
          <p:nvPr/>
        </p:nvSpPr>
        <p:spPr>
          <a:xfrm>
            <a:off x="5524253" y="4227215"/>
            <a:ext cx="4602951"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Recommendations</a:t>
            </a:r>
            <a:endParaRPr dirty="0"/>
          </a:p>
        </p:txBody>
      </p:sp>
      <p:pic>
        <p:nvPicPr>
          <p:cNvPr id="159" name="Google Shape;159;p5"/>
          <p:cNvPicPr preferRelativeResize="0"/>
          <p:nvPr/>
        </p:nvPicPr>
        <p:blipFill rotWithShape="1">
          <a:blip r:embed="rId5">
            <a:alphaModFix/>
          </a:blip>
          <a:srcRect b="320"/>
          <a:stretch/>
        </p:blipFill>
        <p:spPr>
          <a:xfrm rot="10799999">
            <a:off x="9178708" y="158266"/>
            <a:ext cx="3013292" cy="3019716"/>
          </a:xfrm>
          <a:prstGeom prst="rect">
            <a:avLst/>
          </a:prstGeom>
          <a:noFill/>
          <a:ln>
            <a:noFill/>
          </a:ln>
        </p:spPr>
      </p:pic>
      <p:sp>
        <p:nvSpPr>
          <p:cNvPr id="160" name="Google Shape;160;p5"/>
          <p:cNvSpPr txBox="1"/>
          <p:nvPr/>
        </p:nvSpPr>
        <p:spPr>
          <a:xfrm>
            <a:off x="9322538" y="1166717"/>
            <a:ext cx="29675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lt1"/>
                </a:solidFill>
                <a:latin typeface="Calibri"/>
                <a:ea typeface="Calibri"/>
                <a:cs typeface="Calibri"/>
                <a:sym typeface="Calibri"/>
              </a:rPr>
              <a:t>Approach</a:t>
            </a:r>
            <a:endParaRPr sz="4800">
              <a:solidFill>
                <a:schemeClr val="lt1"/>
              </a:solidFill>
              <a:latin typeface="Calibri"/>
              <a:ea typeface="Calibri"/>
              <a:cs typeface="Calibri"/>
              <a:sym typeface="Calibri"/>
            </a:endParaRPr>
          </a:p>
        </p:txBody>
      </p:sp>
      <p:sp>
        <p:nvSpPr>
          <p:cNvPr id="161" name="Google Shape;161;p5"/>
          <p:cNvSpPr txBox="1"/>
          <p:nvPr/>
        </p:nvSpPr>
        <p:spPr>
          <a:xfrm>
            <a:off x="6589482" y="5441656"/>
            <a:ext cx="4178255" cy="295017"/>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a:solidFill>
                  <a:srgbClr val="FFFFFF"/>
                </a:solidFill>
                <a:latin typeface="Arial"/>
                <a:ea typeface="Arial"/>
                <a:cs typeface="Arial"/>
                <a:sym typeface="Arial"/>
              </a:rPr>
              <a:t>ML Model Proposal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p:nvPr/>
        </p:nvSpPr>
        <p:spPr>
          <a:xfrm>
            <a:off x="3667470"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6"/>
          <p:cNvSpPr/>
          <p:nvPr/>
        </p:nvSpPr>
        <p:spPr>
          <a:xfrm>
            <a:off x="7054943"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6"/>
          <p:cNvSpPr txBox="1"/>
          <p:nvPr/>
        </p:nvSpPr>
        <p:spPr>
          <a:xfrm>
            <a:off x="8206455" y="3118121"/>
            <a:ext cx="38134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bank-additional-full.csv</a:t>
            </a:r>
            <a:endParaRPr/>
          </a:p>
        </p:txBody>
      </p:sp>
      <p:sp>
        <p:nvSpPr>
          <p:cNvPr id="170" name="Google Shape;170;p6"/>
          <p:cNvSpPr txBox="1"/>
          <p:nvPr/>
        </p:nvSpPr>
        <p:spPr>
          <a:xfrm>
            <a:off x="4727379" y="2993908"/>
            <a:ext cx="23275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UCI ML Repository</a:t>
            </a:r>
            <a:endParaRPr/>
          </a:p>
        </p:txBody>
      </p:sp>
      <p:pic>
        <p:nvPicPr>
          <p:cNvPr id="171" name="Google Shape;171;p6"/>
          <p:cNvPicPr preferRelativeResize="0"/>
          <p:nvPr/>
        </p:nvPicPr>
        <p:blipFill rotWithShape="1">
          <a:blip r:embed="rId3">
            <a:alphaModFix/>
          </a:blip>
          <a:srcRect b="320"/>
          <a:stretch/>
        </p:blipFill>
        <p:spPr>
          <a:xfrm rot="10799999">
            <a:off x="346832" y="1855214"/>
            <a:ext cx="3118374" cy="3125023"/>
          </a:xfrm>
          <a:prstGeom prst="rect">
            <a:avLst/>
          </a:prstGeom>
          <a:noFill/>
          <a:ln>
            <a:noFill/>
          </a:ln>
        </p:spPr>
      </p:pic>
      <p:sp>
        <p:nvSpPr>
          <p:cNvPr id="172" name="Google Shape;172;p6"/>
          <p:cNvSpPr txBox="1"/>
          <p:nvPr/>
        </p:nvSpPr>
        <p:spPr>
          <a:xfrm>
            <a:off x="448378" y="2275386"/>
            <a:ext cx="3016827"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p:nvPr/>
        </p:nvSpPr>
        <p:spPr>
          <a:xfrm>
            <a:off x="4862945" y="2547369"/>
            <a:ext cx="3065318"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21 Features</a:t>
            </a:r>
            <a:endParaRPr/>
          </a:p>
        </p:txBody>
      </p:sp>
      <p:sp>
        <p:nvSpPr>
          <p:cNvPr id="179" name="Google Shape;179;p7"/>
          <p:cNvSpPr txBox="1"/>
          <p:nvPr/>
        </p:nvSpPr>
        <p:spPr>
          <a:xfrm>
            <a:off x="4862945" y="3566769"/>
            <a:ext cx="5320146"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41188 data points</a:t>
            </a:r>
            <a:endParaRPr/>
          </a:p>
        </p:txBody>
      </p:sp>
      <p:sp>
        <p:nvSpPr>
          <p:cNvPr id="180" name="Google Shape;180;p7"/>
          <p:cNvSpPr txBox="1"/>
          <p:nvPr/>
        </p:nvSpPr>
        <p:spPr>
          <a:xfrm>
            <a:off x="4862945" y="4588877"/>
            <a:ext cx="6400800"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5834924 bytes</a:t>
            </a:r>
            <a:endParaRPr/>
          </a:p>
        </p:txBody>
      </p:sp>
      <p:sp>
        <p:nvSpPr>
          <p:cNvPr id="181" name="Google Shape;181;p7"/>
          <p:cNvSpPr txBox="1"/>
          <p:nvPr/>
        </p:nvSpPr>
        <p:spPr>
          <a:xfrm>
            <a:off x="4862945" y="1359088"/>
            <a:ext cx="401089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Bank Data</a:t>
            </a:r>
            <a:endParaRPr/>
          </a:p>
        </p:txBody>
      </p:sp>
      <p:pic>
        <p:nvPicPr>
          <p:cNvPr id="182" name="Google Shape;182;p7"/>
          <p:cNvPicPr preferRelativeResize="0"/>
          <p:nvPr/>
        </p:nvPicPr>
        <p:blipFill rotWithShape="1">
          <a:blip r:embed="rId3">
            <a:alphaModFix/>
          </a:blip>
          <a:srcRect b="320"/>
          <a:stretch/>
        </p:blipFill>
        <p:spPr>
          <a:xfrm rot="10799999">
            <a:off x="600266" y="2190086"/>
            <a:ext cx="3344819" cy="3351950"/>
          </a:xfrm>
          <a:prstGeom prst="rect">
            <a:avLst/>
          </a:prstGeom>
          <a:noFill/>
          <a:ln>
            <a:noFill/>
          </a:ln>
        </p:spPr>
      </p:pic>
      <p:sp>
        <p:nvSpPr>
          <p:cNvPr id="183" name="Google Shape;183;p7"/>
          <p:cNvSpPr txBox="1"/>
          <p:nvPr/>
        </p:nvSpPr>
        <p:spPr>
          <a:xfrm>
            <a:off x="801473" y="2870535"/>
            <a:ext cx="299121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83826" y="1797626"/>
            <a:ext cx="5526661" cy="41649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a:t>The Exploratory Data Analysis (EDA) has been divided into four parts: </a:t>
            </a:r>
            <a:endParaRPr/>
          </a:p>
          <a:p>
            <a:pPr marL="0" lvl="0" indent="0" algn="l" rtl="0">
              <a:lnSpc>
                <a:spcPct val="90000"/>
              </a:lnSpc>
              <a:spcBef>
                <a:spcPts val="1000"/>
              </a:spcBef>
              <a:spcAft>
                <a:spcPts val="0"/>
              </a:spcAft>
              <a:buClr>
                <a:schemeClr val="lt1"/>
              </a:buClr>
              <a:buSzPts val="2800"/>
              <a:buNone/>
            </a:pPr>
            <a:endParaRPr/>
          </a:p>
          <a:p>
            <a:pPr marL="228600" lvl="0" indent="-228600" algn="l" rtl="0">
              <a:lnSpc>
                <a:spcPct val="90000"/>
              </a:lnSpc>
              <a:spcBef>
                <a:spcPts val="1000"/>
              </a:spcBef>
              <a:spcAft>
                <a:spcPts val="0"/>
              </a:spcAft>
              <a:buClr>
                <a:schemeClr val="lt1"/>
              </a:buClr>
              <a:buSzPts val="2800"/>
              <a:buChar char="•"/>
            </a:pPr>
            <a:r>
              <a:rPr lang="en-US"/>
              <a:t>Market Overview: Categorical and Numerical Variable Analysis</a:t>
            </a:r>
            <a:endParaRPr/>
          </a:p>
          <a:p>
            <a:pPr marL="228600" lvl="0" indent="-228600" algn="l" rtl="0">
              <a:lnSpc>
                <a:spcPct val="90000"/>
              </a:lnSpc>
              <a:spcBef>
                <a:spcPts val="1000"/>
              </a:spcBef>
              <a:spcAft>
                <a:spcPts val="0"/>
              </a:spcAft>
              <a:buClr>
                <a:schemeClr val="lt1"/>
              </a:buClr>
              <a:buSzPts val="2800"/>
              <a:buChar char="•"/>
            </a:pPr>
            <a:r>
              <a:rPr lang="en-US"/>
              <a:t>Target Variable Analysis</a:t>
            </a:r>
            <a:endParaRPr/>
          </a:p>
          <a:p>
            <a:pPr marL="228600" lvl="0" indent="-228600" algn="l" rtl="0">
              <a:lnSpc>
                <a:spcPct val="90000"/>
              </a:lnSpc>
              <a:spcBef>
                <a:spcPts val="1000"/>
              </a:spcBef>
              <a:spcAft>
                <a:spcPts val="0"/>
              </a:spcAft>
              <a:buClr>
                <a:schemeClr val="lt1"/>
              </a:buClr>
              <a:buSzPts val="2800"/>
              <a:buChar char="•"/>
            </a:pPr>
            <a:r>
              <a:rPr lang="en-US"/>
              <a:t>Correlation Analysis </a:t>
            </a:r>
            <a:endParaRPr/>
          </a:p>
          <a:p>
            <a:pPr marL="228600" lvl="0" indent="-228600" algn="l" rtl="0">
              <a:lnSpc>
                <a:spcPct val="90000"/>
              </a:lnSpc>
              <a:spcBef>
                <a:spcPts val="1000"/>
              </a:spcBef>
              <a:spcAft>
                <a:spcPts val="0"/>
              </a:spcAft>
              <a:buClr>
                <a:schemeClr val="lt1"/>
              </a:buClr>
              <a:buSzPts val="2800"/>
              <a:buChar char="•"/>
            </a:pPr>
            <a:r>
              <a:rPr lang="en-US"/>
              <a:t>Time Series Analysis </a:t>
            </a:r>
            <a:endParaRPr/>
          </a:p>
        </p:txBody>
      </p:sp>
      <p:pic>
        <p:nvPicPr>
          <p:cNvPr id="190" name="Google Shape;190;p8"/>
          <p:cNvPicPr preferRelativeResize="0"/>
          <p:nvPr/>
        </p:nvPicPr>
        <p:blipFill rotWithShape="1">
          <a:blip r:embed="rId3">
            <a:alphaModFix/>
          </a:blip>
          <a:srcRect b="320"/>
          <a:stretch/>
        </p:blipFill>
        <p:spPr>
          <a:xfrm rot="10799999">
            <a:off x="691375" y="1851277"/>
            <a:ext cx="4105765" cy="4114519"/>
          </a:xfrm>
          <a:prstGeom prst="rect">
            <a:avLst/>
          </a:prstGeom>
          <a:noFill/>
          <a:ln>
            <a:noFill/>
          </a:ln>
        </p:spPr>
      </p:pic>
      <p:sp>
        <p:nvSpPr>
          <p:cNvPr id="191" name="Google Shape;191;p8"/>
          <p:cNvSpPr txBox="1"/>
          <p:nvPr/>
        </p:nvSpPr>
        <p:spPr>
          <a:xfrm>
            <a:off x="1183300" y="2517818"/>
            <a:ext cx="3402347" cy="29546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latin typeface="Arial"/>
                <a:ea typeface="Arial"/>
                <a:cs typeface="Arial"/>
                <a:sym typeface="Arial"/>
              </a:rPr>
              <a:t>Exploratory Data Analysis (EDA)</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286605" y="-88429"/>
            <a:ext cx="11678688"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800" b="1" dirty="0" smtClean="0"/>
              <a:t>Target variable </a:t>
            </a:r>
            <a:r>
              <a:rPr lang="en-US" sz="4000" b="1" dirty="0" smtClean="0"/>
              <a:t>Analysis</a:t>
            </a:r>
            <a:endParaRPr sz="4000" dirty="0"/>
          </a:p>
        </p:txBody>
      </p:sp>
      <p:pic>
        <p:nvPicPr>
          <p:cNvPr id="2" name="Picture 1"/>
          <p:cNvPicPr>
            <a:picLocks noChangeAspect="1"/>
          </p:cNvPicPr>
          <p:nvPr/>
        </p:nvPicPr>
        <p:blipFill>
          <a:blip r:embed="rId3"/>
          <a:stretch>
            <a:fillRect/>
          </a:stretch>
        </p:blipFill>
        <p:spPr>
          <a:xfrm>
            <a:off x="461322" y="1565725"/>
            <a:ext cx="6351843" cy="4725893"/>
          </a:xfrm>
          <a:prstGeom prst="rect">
            <a:avLst/>
          </a:prstGeom>
        </p:spPr>
      </p:pic>
      <p:sp>
        <p:nvSpPr>
          <p:cNvPr id="9" name="Google Shape;197;p9"/>
          <p:cNvSpPr txBox="1">
            <a:spLocks/>
          </p:cNvSpPr>
          <p:nvPr/>
        </p:nvSpPr>
        <p:spPr>
          <a:xfrm>
            <a:off x="7137779" y="1442394"/>
            <a:ext cx="4636879" cy="484922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sz="4000" dirty="0" smtClean="0"/>
              <a:t>An </a:t>
            </a:r>
            <a:r>
              <a:rPr lang="en-US" sz="4000" dirty="0"/>
              <a:t>imbalance in the target variable. </a:t>
            </a:r>
            <a:endParaRPr lang="en-US" sz="4000" dirty="0" smtClean="0"/>
          </a:p>
          <a:p>
            <a:pPr marL="571500" indent="-571500">
              <a:buSzPts val="4400"/>
              <a:buFont typeface="Arial" panose="020B0604020202020204" pitchFamily="34" charset="0"/>
              <a:buChar char="•"/>
            </a:pPr>
            <a:r>
              <a:rPr lang="en-US" sz="4000" dirty="0" smtClean="0"/>
              <a:t>An </a:t>
            </a:r>
            <a:r>
              <a:rPr lang="en-US" sz="4000" dirty="0"/>
              <a:t>oversampling technique must be applied before model building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1649</Words>
  <Application>Microsoft Office PowerPoint</Application>
  <PresentationFormat>Widescreen</PresentationFormat>
  <Paragraphs>225</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Target variable Analysis</vt:lpstr>
      <vt:lpstr>Market Overview – Categorical Variable Analysis</vt:lpstr>
      <vt:lpstr>Market Overview – Categorical Variable Analysis</vt:lpstr>
      <vt:lpstr>Market Overview – Numerical Variable Analysis</vt:lpstr>
      <vt:lpstr>Market Overview – Numerical Variable Analysis</vt:lpstr>
      <vt:lpstr>Market Overview – Numerical Variable Analysis</vt:lpstr>
      <vt:lpstr>Temporal Variable Analysis</vt:lpstr>
      <vt:lpstr>Missing and Unknown Value</vt:lpstr>
      <vt:lpstr>Handle outlier</vt:lpstr>
      <vt:lpstr>Box plot graph - I</vt:lpstr>
      <vt:lpstr>Box plot graph - II</vt:lpstr>
      <vt:lpstr>Categorical variable analysis - I</vt:lpstr>
      <vt:lpstr>Categorical variable analysis - II</vt:lpstr>
      <vt:lpstr>Categorical variable analysis - III</vt:lpstr>
      <vt:lpstr>Target Variable Analysis – By Age Groups</vt:lpstr>
      <vt:lpstr>Correlation Analysis</vt:lpstr>
      <vt:lpstr>Correlation Analysis</vt:lpstr>
      <vt:lpstr>Age vs Job Analysis</vt:lpstr>
      <vt:lpstr>Time Series Analysis – Monthly Demand</vt:lpstr>
      <vt:lpstr>Time Series Analysis – Week Days Demand</vt:lpstr>
      <vt:lpstr>Time Series Analysis –Week-Day Demand of May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prakash tripathi</dc:creator>
  <cp:lastModifiedBy>Microsoft account</cp:lastModifiedBy>
  <cp:revision>9</cp:revision>
  <dcterms:created xsi:type="dcterms:W3CDTF">2019-08-19T15:39:24Z</dcterms:created>
  <dcterms:modified xsi:type="dcterms:W3CDTF">2022-09-18T19:32:22Z</dcterms:modified>
</cp:coreProperties>
</file>