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http://customooxmlschemas.google.com/">
      <go:slidesCustomData xmlns:go="http://customooxmlschemas.google.com/" r:id="rId32"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some points to be noted from the categorical variables</a:t>
            </a:r>
            <a:endParaRPr/>
          </a:p>
          <a:p>
            <a:pPr indent="0" lvl="0" marL="0" rtl="0" algn="l">
              <a:spcBef>
                <a:spcPts val="0"/>
              </a:spcBef>
              <a:spcAft>
                <a:spcPts val="0"/>
              </a:spcAft>
              <a:buNone/>
            </a:pPr>
            <a:r>
              <a:rPr lang="en-US"/>
              <a:t>1.  </a:t>
            </a:r>
            <a:endParaRPr/>
          </a:p>
          <a:p>
            <a:pPr indent="0" lvl="0" marL="0" rtl="0" algn="l">
              <a:spcBef>
                <a:spcPts val="0"/>
              </a:spcBef>
              <a:spcAft>
                <a:spcPts val="0"/>
              </a:spcAft>
              <a:buNone/>
            </a:pPr>
            <a:r>
              <a:rPr lang="en-US"/>
              <a:t>2. </a:t>
            </a:r>
            <a:endParaRPr/>
          </a:p>
          <a:p>
            <a:pPr indent="0" lvl="0" marL="0" rtl="0" algn="l">
              <a:spcBef>
                <a:spcPts val="0"/>
              </a:spcBef>
              <a:spcAft>
                <a:spcPts val="0"/>
              </a:spcAft>
              <a:buNone/>
            </a:pPr>
            <a:r>
              <a:rPr lang="en-US"/>
              <a:t>3. </a:t>
            </a:r>
            <a:endParaRPr/>
          </a:p>
          <a:p>
            <a:pPr indent="0" lvl="0" marL="0" rtl="0" algn="l">
              <a:spcBef>
                <a:spcPts val="0"/>
              </a:spcBef>
              <a:spcAft>
                <a:spcPts val="0"/>
              </a:spcAft>
              <a:buNone/>
            </a:pPr>
            <a:r>
              <a:rPr lang="en-US"/>
              <a:t>4. </a:t>
            </a:r>
            <a:endParaRPr/>
          </a:p>
        </p:txBody>
      </p:sp>
      <p:sp>
        <p:nvSpPr>
          <p:cNvPr id="205" name="Google Shape;20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some points to be noted from the continuous variables</a:t>
            </a:r>
            <a:endParaRPr/>
          </a:p>
          <a:p>
            <a:pPr indent="0" lvl="0" marL="0" rtl="0" algn="l">
              <a:spcBef>
                <a:spcPts val="0"/>
              </a:spcBef>
              <a:spcAft>
                <a:spcPts val="0"/>
              </a:spcAft>
              <a:buNone/>
            </a:pPr>
            <a:r>
              <a:rPr lang="en-US"/>
              <a:t>1. </a:t>
            </a:r>
            <a:endParaRPr/>
          </a:p>
        </p:txBody>
      </p:sp>
      <p:sp>
        <p:nvSpPr>
          <p:cNvPr id="215" name="Google Shape;21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t>
            </a:r>
            <a:endParaRPr/>
          </a:p>
        </p:txBody>
      </p:sp>
      <p:sp>
        <p:nvSpPr>
          <p:cNvPr id="222" name="Google Shape;22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t>
            </a:r>
            <a:endParaRPr/>
          </a:p>
        </p:txBody>
      </p:sp>
      <p:sp>
        <p:nvSpPr>
          <p:cNvPr id="228" name="Google Shape;2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age group 26-39 has been targeted the most by the campaign and therefore resulted in highest number of subscriptions. However, note that the conversion rate for elderly people 60+ is high and therefore they should be seen as an opportunity to be targeted by the campaign as they are the most vulnerable to the campaign.</a:t>
            </a:r>
            <a:endParaRPr/>
          </a:p>
        </p:txBody>
      </p:sp>
      <p:sp>
        <p:nvSpPr>
          <p:cNvPr id="246" name="Google Shape;24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see that as the campaign value increases the tendency of people to say ye to subscription decreases. After 25 contacts there is no person who has subscribed to the term deposit.</a:t>
            </a:r>
            <a:endParaRPr/>
          </a:p>
        </p:txBody>
      </p:sp>
      <p:sp>
        <p:nvSpPr>
          <p:cNvPr id="253" name="Google Shape;25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Today’s outline will be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indent="0" lvl="0" marL="0" rtl="0" algn="l">
              <a:spcBef>
                <a:spcPts val="0"/>
              </a:spcBef>
              <a:spcAft>
                <a:spcPts val="0"/>
              </a:spcAft>
              <a:buNone/>
            </a:pPr>
            <a:r>
              <a:rPr lang="en-US"/>
              <a:t>2. I will then go over the approach that we followed to complete this task, so that you have complete clarity in how we tackle these kinds of tasks.</a:t>
            </a:r>
            <a:endParaRPr/>
          </a:p>
          <a:p>
            <a:pPr indent="0" lvl="0" marL="0" rtl="0" algn="l">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indent="0" lvl="0" marL="0" rtl="0" algn="l">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0" name="Google Shape;280;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4" name="Google Shape;284;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9" name="Google Shape;309;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310" name="Google Shape;310;p2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3" name="Google Shape;313;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for your time. If you have any questions, please feel free to ask.</a:t>
            </a:r>
            <a:endParaRPr/>
          </a:p>
        </p:txBody>
      </p:sp>
      <p:sp>
        <p:nvSpPr>
          <p:cNvPr id="363" name="Google Shape;36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kick things off let me recap this engagement.</a:t>
            </a:r>
            <a:endParaRPr/>
          </a:p>
          <a:p>
            <a:pPr indent="0" lvl="0" marL="0" rtl="0" algn="l">
              <a:spcBef>
                <a:spcPts val="0"/>
              </a:spcBef>
              <a:spcAft>
                <a:spcPts val="0"/>
              </a:spcAft>
              <a:buNone/>
            </a:pPr>
            <a:r>
              <a:t/>
            </a:r>
            <a:endParaRPr/>
          </a:p>
          <a:p>
            <a:pPr indent="0" lvl="0" marL="0" rtl="0" algn="l">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embarked on a 1 month pilot with ABC Bank to focus on 3 main tasks. </a:t>
            </a:r>
            <a:endParaRPr/>
          </a:p>
          <a:p>
            <a:pPr indent="-205106" lvl="1" marL="410211" rtl="0" algn="l">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indent="-205106" lvl="1" marL="410211" rtl="0" algn="l">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indent="-205106" lvl="1" marL="410211" rtl="0" algn="l">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indent="-205105" lvl="1" marL="410210" rtl="0" algn="l">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indent="0" lvl="0" marL="0" rtl="0" algn="l">
              <a:spcBef>
                <a:spcPts val="0"/>
              </a:spcBef>
              <a:spcAft>
                <a:spcPts val="0"/>
              </a:spcAft>
              <a:buNone/>
            </a:pPr>
            <a:r>
              <a:t/>
            </a:r>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8" name="Google Shape;11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how did we tackle this problem? </a:t>
            </a:r>
            <a:endParaRPr/>
          </a:p>
          <a:p>
            <a:pPr indent="0" lvl="0" marL="0" rtl="0" algn="l">
              <a:spcBef>
                <a:spcPts val="0"/>
              </a:spcBef>
              <a:spcAft>
                <a:spcPts val="0"/>
              </a:spcAft>
              <a:buNone/>
            </a:pPr>
            <a:r>
              <a:rPr lang="en-US"/>
              <a:t>Well we approached it in 5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indent="0" lvl="0" marL="0" rtl="0" algn="l">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indent="0" lvl="0" marL="0" rtl="0" algn="l">
              <a:spcBef>
                <a:spcPts val="0"/>
              </a:spcBef>
              <a:spcAft>
                <a:spcPts val="0"/>
              </a:spcAft>
              <a:buNone/>
            </a:pPr>
            <a:r>
              <a:rPr lang="en-US"/>
              <a:t>3. After extracting the raw data, we needed to process and model this data into a dataset that can precisely answer the business questions and produce analytics.</a:t>
            </a:r>
            <a:endParaRPr/>
          </a:p>
          <a:p>
            <a:pPr indent="0" lvl="0" marL="0" rtl="0" algn="l">
              <a:spcBef>
                <a:spcPts val="0"/>
              </a:spcBef>
              <a:spcAft>
                <a:spcPts val="0"/>
              </a:spcAft>
              <a:buNone/>
            </a:pPr>
            <a:r>
              <a:rPr lang="en-US"/>
              <a:t>4. With our new dataset, we used our analytical expertise to uncover insights from this dataset and to produce visualizations to describe the insights.</a:t>
            </a:r>
            <a:endParaRPr/>
          </a:p>
          <a:p>
            <a:pPr indent="0" lvl="0" marL="0" rtl="0" algn="l">
              <a:spcBef>
                <a:spcPts val="0"/>
              </a:spcBef>
              <a:spcAft>
                <a:spcPts val="0"/>
              </a:spcAft>
              <a:buNone/>
            </a:pPr>
            <a:r>
              <a:rPr lang="en-US"/>
              <a:t>5. And finally we used these insights to unlock business decisions and to make recommendations on next steps.</a:t>
            </a:r>
            <a:br>
              <a:rPr lang="en-US"/>
            </a:b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2" name="Google Shape;12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make a quick Data overview. Since today we are here to focus on the analysis and insight, I will quickly go through the Data Overview. </a:t>
            </a:r>
            <a:endParaRPr/>
          </a:p>
          <a:p>
            <a:pPr indent="0" lvl="0" marL="0" rtl="0" algn="l">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to the most important part of the day, EDA. </a:t>
            </a:r>
            <a:br>
              <a:rPr lang="en-US"/>
            </a:br>
            <a:r>
              <a:rPr lang="en-US"/>
              <a:t>We divided the EDA into 4 parts. First we did a market overview by doing a categorical and numerical variable analysis. Then we did Target variable analysis to compare the subscribers and non-subscribers. Then a small correlation analysis was done to pull out one important information. Finally, we did a Time Series analysis to see when do the most people subscribe to the term deposit.</a:t>
            </a:r>
            <a:endParaRPr/>
          </a:p>
        </p:txBody>
      </p:sp>
      <p:sp>
        <p:nvSpPr>
          <p:cNvPr id="187" name="Google Shape;1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are some points to be noted from the categorical variables</a:t>
            </a:r>
            <a:endParaRPr/>
          </a:p>
          <a:p>
            <a:pPr indent="0" lvl="0" marL="0" rtl="0" algn="l">
              <a:spcBef>
                <a:spcPts val="0"/>
              </a:spcBef>
              <a:spcAft>
                <a:spcPts val="0"/>
              </a:spcAft>
              <a:buNone/>
            </a:pPr>
            <a:r>
              <a:rPr lang="en-US"/>
              <a:t>1.  </a:t>
            </a:r>
            <a:endParaRPr/>
          </a:p>
          <a:p>
            <a:pPr indent="0" lvl="0" marL="0" rtl="0" algn="l">
              <a:spcBef>
                <a:spcPts val="0"/>
              </a:spcBef>
              <a:spcAft>
                <a:spcPts val="0"/>
              </a:spcAft>
              <a:buNone/>
            </a:pPr>
            <a:r>
              <a:rPr lang="en-US"/>
              <a:t>2. </a:t>
            </a:r>
            <a:endParaRPr/>
          </a:p>
          <a:p>
            <a:pPr indent="0" lvl="0" marL="0" rtl="0" algn="l">
              <a:spcBef>
                <a:spcPts val="0"/>
              </a:spcBef>
              <a:spcAft>
                <a:spcPts val="0"/>
              </a:spcAft>
              <a:buNone/>
            </a:pPr>
            <a:r>
              <a:rPr lang="en-US"/>
              <a:t>3. </a:t>
            </a:r>
            <a:endParaRPr/>
          </a:p>
          <a:p>
            <a:pPr indent="0" lvl="0" marL="0" rtl="0" algn="l">
              <a:spcBef>
                <a:spcPts val="0"/>
              </a:spcBef>
              <a:spcAft>
                <a:spcPts val="0"/>
              </a:spcAft>
              <a:buNone/>
            </a:pPr>
            <a:r>
              <a:rPr lang="en-US"/>
              <a:t>4. </a:t>
            </a:r>
            <a:endParaRPr/>
          </a:p>
        </p:txBody>
      </p:sp>
      <p:sp>
        <p:nvSpPr>
          <p:cNvPr id="195" name="Google Shape;19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4" name="Google Shape;3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9" name="Google Shape;49;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5183188" y="987425"/>
            <a:ext cx="6172200" cy="4873625"/>
          </a:xfrm>
          <a:prstGeom prst="rect">
            <a:avLst/>
          </a:prstGeom>
          <a:noFill/>
          <a:ln>
            <a:noFill/>
          </a:ln>
        </p:spPr>
      </p:sp>
      <p:sp>
        <p:nvSpPr>
          <p:cNvPr id="68" name="Google Shape;68;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11151A"/>
        </a:solidFill>
      </p:bgPr>
    </p:bg>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089400" y="982029"/>
            <a:ext cx="4484468" cy="4484468"/>
          </a:xfrm>
          <a:prstGeom prst="rect">
            <a:avLst/>
          </a:prstGeom>
          <a:noFill/>
          <a:ln>
            <a:noFill/>
          </a:ln>
        </p:spPr>
      </p:pic>
      <p:sp>
        <p:nvSpPr>
          <p:cNvPr id="90" name="Google Shape;90;p1"/>
          <p:cNvSpPr txBox="1"/>
          <p:nvPr/>
        </p:nvSpPr>
        <p:spPr>
          <a:xfrm>
            <a:off x="2864735" y="4428082"/>
            <a:ext cx="7061200"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lt1"/>
                </a:solidFill>
                <a:latin typeface="Calibri"/>
                <a:ea typeface="Calibri"/>
                <a:cs typeface="Calibri"/>
                <a:sym typeface="Calibri"/>
              </a:rPr>
              <a:t>Taimoor Razi</a:t>
            </a:r>
            <a:endParaRPr/>
          </a:p>
          <a:p>
            <a:pPr indent="0" lvl="0" marL="0" marR="0" rtl="0" algn="ctr">
              <a:spcBef>
                <a:spcPts val="0"/>
              </a:spcBef>
              <a:spcAft>
                <a:spcPts val="0"/>
              </a:spcAft>
              <a:buNone/>
            </a:pPr>
            <a:r>
              <a:rPr b="0" i="0" lang="en-US" sz="2800" u="none" cap="none" strike="noStrike">
                <a:solidFill>
                  <a:schemeClr val="lt1"/>
                </a:solidFill>
                <a:latin typeface="Calibri"/>
                <a:ea typeface="Calibri"/>
                <a:cs typeface="Calibri"/>
                <a:sym typeface="Calibri"/>
              </a:rPr>
              <a:t>Ashkar Chaklashiya</a:t>
            </a:r>
            <a:endParaRPr b="0"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chemeClr val="lt1"/>
                </a:solidFill>
                <a:latin typeface="Calibri"/>
                <a:ea typeface="Calibri"/>
                <a:cs typeface="Calibri"/>
                <a:sym typeface="Calibri"/>
              </a:rPr>
              <a:t>Ogwu Augustine </a:t>
            </a:r>
            <a:endParaRPr/>
          </a:p>
          <a:p>
            <a:pPr indent="0" lvl="0" marL="0" marR="0" rtl="0" algn="ctr">
              <a:spcBef>
                <a:spcPts val="0"/>
              </a:spcBef>
              <a:spcAft>
                <a:spcPts val="0"/>
              </a:spcAft>
              <a:buNone/>
            </a:pPr>
            <a:r>
              <a:t/>
            </a:r>
            <a:endParaRPr b="0"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chemeClr val="lt1"/>
                </a:solidFill>
                <a:latin typeface="Calibri"/>
                <a:ea typeface="Calibri"/>
                <a:cs typeface="Calibri"/>
                <a:sym typeface="Calibri"/>
              </a:rPr>
              <a:t>Date: 20-07-2022</a:t>
            </a:r>
            <a:endParaRPr/>
          </a:p>
        </p:txBody>
      </p:sp>
      <p:sp>
        <p:nvSpPr>
          <p:cNvPr id="91" name="Google Shape;91;p1"/>
          <p:cNvSpPr txBox="1"/>
          <p:nvPr/>
        </p:nvSpPr>
        <p:spPr>
          <a:xfrm>
            <a:off x="2400300" y="850733"/>
            <a:ext cx="78613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chemeClr val="lt1"/>
                </a:solidFill>
                <a:latin typeface="Calibri"/>
                <a:ea typeface="Calibri"/>
                <a:cs typeface="Calibri"/>
                <a:sym typeface="Calibri"/>
              </a:rPr>
              <a:t>Go-to-Market(G2M) Strategy</a:t>
            </a:r>
            <a:endParaRPr/>
          </a:p>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427495" y="7107"/>
            <a:ext cx="10833435"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Market Overview – Categorical Variable Analysis</a:t>
            </a:r>
            <a:endParaRPr/>
          </a:p>
        </p:txBody>
      </p:sp>
      <p:pic>
        <p:nvPicPr>
          <p:cNvPr id="208" name="Google Shape;208;p10"/>
          <p:cNvPicPr preferRelativeResize="0"/>
          <p:nvPr/>
        </p:nvPicPr>
        <p:blipFill rotWithShape="1">
          <a:blip r:embed="rId3">
            <a:alphaModFix/>
          </a:blip>
          <a:srcRect b="0" l="0" r="0" t="0"/>
          <a:stretch/>
        </p:blipFill>
        <p:spPr>
          <a:xfrm>
            <a:off x="334898" y="1258197"/>
            <a:ext cx="5450228" cy="2341530"/>
          </a:xfrm>
          <a:prstGeom prst="rect">
            <a:avLst/>
          </a:prstGeom>
          <a:noFill/>
          <a:ln>
            <a:noFill/>
          </a:ln>
        </p:spPr>
      </p:pic>
      <p:pic>
        <p:nvPicPr>
          <p:cNvPr id="209" name="Google Shape;209;p10"/>
          <p:cNvPicPr preferRelativeResize="0"/>
          <p:nvPr/>
        </p:nvPicPr>
        <p:blipFill rotWithShape="1">
          <a:blip r:embed="rId4">
            <a:alphaModFix/>
          </a:blip>
          <a:srcRect b="0" l="0" r="0" t="0"/>
          <a:stretch/>
        </p:blipFill>
        <p:spPr>
          <a:xfrm>
            <a:off x="6208918" y="1258196"/>
            <a:ext cx="5610042" cy="2387829"/>
          </a:xfrm>
          <a:prstGeom prst="rect">
            <a:avLst/>
          </a:prstGeom>
          <a:noFill/>
          <a:ln>
            <a:noFill/>
          </a:ln>
        </p:spPr>
      </p:pic>
      <p:pic>
        <p:nvPicPr>
          <p:cNvPr id="210" name="Google Shape;210;p10"/>
          <p:cNvPicPr preferRelativeResize="0"/>
          <p:nvPr/>
        </p:nvPicPr>
        <p:blipFill rotWithShape="1">
          <a:blip r:embed="rId5">
            <a:alphaModFix/>
          </a:blip>
          <a:srcRect b="0" l="0" r="0" t="0"/>
          <a:stretch/>
        </p:blipFill>
        <p:spPr>
          <a:xfrm>
            <a:off x="334898" y="4051139"/>
            <a:ext cx="5504608" cy="2400805"/>
          </a:xfrm>
          <a:prstGeom prst="rect">
            <a:avLst/>
          </a:prstGeom>
          <a:noFill/>
          <a:ln>
            <a:noFill/>
          </a:ln>
        </p:spPr>
      </p:pic>
      <p:pic>
        <p:nvPicPr>
          <p:cNvPr id="211" name="Google Shape;211;p10"/>
          <p:cNvPicPr preferRelativeResize="0"/>
          <p:nvPr/>
        </p:nvPicPr>
        <p:blipFill rotWithShape="1">
          <a:blip r:embed="rId6">
            <a:alphaModFix/>
          </a:blip>
          <a:srcRect b="0" l="0" r="0" t="0"/>
          <a:stretch/>
        </p:blipFill>
        <p:spPr>
          <a:xfrm>
            <a:off x="6208919" y="4051140"/>
            <a:ext cx="5481512" cy="24497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16" name="Shape 216"/>
        <p:cNvGrpSpPr/>
        <p:nvPr/>
      </p:nvGrpSpPr>
      <p:grpSpPr>
        <a:xfrm>
          <a:off x="0" y="0"/>
          <a:ext cx="0" cy="0"/>
          <a:chOff x="0" y="0"/>
          <a:chExt cx="0" cy="0"/>
        </a:xfrm>
      </p:grpSpPr>
      <p:sp>
        <p:nvSpPr>
          <p:cNvPr id="217" name="Google Shape;217;p11"/>
          <p:cNvSpPr txBox="1"/>
          <p:nvPr>
            <p:ph type="title"/>
          </p:nvPr>
        </p:nvSpPr>
        <p:spPr>
          <a:xfrm>
            <a:off x="535259" y="7107"/>
            <a:ext cx="10725671"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Market Overview – Numerical Variable Analysis</a:t>
            </a:r>
            <a:endParaRPr/>
          </a:p>
        </p:txBody>
      </p:sp>
      <p:pic>
        <p:nvPicPr>
          <p:cNvPr id="218" name="Google Shape;218;p11"/>
          <p:cNvPicPr preferRelativeResize="0"/>
          <p:nvPr/>
        </p:nvPicPr>
        <p:blipFill rotWithShape="1">
          <a:blip r:embed="rId3">
            <a:alphaModFix/>
          </a:blip>
          <a:srcRect b="0" l="0" r="0" t="0"/>
          <a:stretch/>
        </p:blipFill>
        <p:spPr>
          <a:xfrm>
            <a:off x="2220894" y="1238992"/>
            <a:ext cx="7750212" cy="51439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23" name="Shape 223"/>
        <p:cNvGrpSpPr/>
        <p:nvPr/>
      </p:nvGrpSpPr>
      <p:grpSpPr>
        <a:xfrm>
          <a:off x="0" y="0"/>
          <a:ext cx="0" cy="0"/>
          <a:chOff x="0" y="0"/>
          <a:chExt cx="0" cy="0"/>
        </a:xfrm>
      </p:grpSpPr>
      <p:sp>
        <p:nvSpPr>
          <p:cNvPr id="224" name="Google Shape;224;p12"/>
          <p:cNvSpPr txBox="1"/>
          <p:nvPr>
            <p:ph type="title"/>
          </p:nvPr>
        </p:nvSpPr>
        <p:spPr>
          <a:xfrm>
            <a:off x="546410" y="7107"/>
            <a:ext cx="1071452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Market Overview – Numerical Variable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29" name="Shape 229"/>
        <p:cNvGrpSpPr/>
        <p:nvPr/>
      </p:nvGrpSpPr>
      <p:grpSpPr>
        <a:xfrm>
          <a:off x="0" y="0"/>
          <a:ext cx="0" cy="0"/>
          <a:chOff x="0" y="0"/>
          <a:chExt cx="0" cy="0"/>
        </a:xfrm>
      </p:grpSpPr>
      <p:sp>
        <p:nvSpPr>
          <p:cNvPr id="230" name="Google Shape;230;p13"/>
          <p:cNvSpPr txBox="1"/>
          <p:nvPr>
            <p:ph type="title"/>
          </p:nvPr>
        </p:nvSpPr>
        <p:spPr>
          <a:xfrm>
            <a:off x="546410" y="7107"/>
            <a:ext cx="1071452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Market Overview – Numerical Variable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35" name="Shape 235"/>
        <p:cNvGrpSpPr/>
        <p:nvPr/>
      </p:nvGrpSpPr>
      <p:grpSpPr>
        <a:xfrm>
          <a:off x="0" y="0"/>
          <a:ext cx="0" cy="0"/>
          <a:chOff x="0" y="0"/>
          <a:chExt cx="0" cy="0"/>
        </a:xfrm>
      </p:grpSpPr>
      <p:sp>
        <p:nvSpPr>
          <p:cNvPr id="236" name="Google Shape;236;p1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t>Target Variable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41" name="Shape 241"/>
        <p:cNvGrpSpPr/>
        <p:nvPr/>
      </p:nvGrpSpPr>
      <p:grpSpPr>
        <a:xfrm>
          <a:off x="0" y="0"/>
          <a:ext cx="0" cy="0"/>
          <a:chOff x="0" y="0"/>
          <a:chExt cx="0" cy="0"/>
        </a:xfrm>
      </p:grpSpPr>
      <p:sp>
        <p:nvSpPr>
          <p:cNvPr id="242" name="Google Shape;242;p15"/>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t>Target Variable Analysis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47" name="Shape 247"/>
        <p:cNvGrpSpPr/>
        <p:nvPr/>
      </p:nvGrpSpPr>
      <p:grpSpPr>
        <a:xfrm>
          <a:off x="0" y="0"/>
          <a:ext cx="0" cy="0"/>
          <a:chOff x="0" y="0"/>
          <a:chExt cx="0" cy="0"/>
        </a:xfrm>
      </p:grpSpPr>
      <p:sp>
        <p:nvSpPr>
          <p:cNvPr id="248" name="Google Shape;248;p16"/>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t>Target Variable Analysis – By Age Groups</a:t>
            </a:r>
            <a:endParaRPr/>
          </a:p>
        </p:txBody>
      </p:sp>
      <p:pic>
        <p:nvPicPr>
          <p:cNvPr id="249" name="Google Shape;249;p16"/>
          <p:cNvPicPr preferRelativeResize="0"/>
          <p:nvPr/>
        </p:nvPicPr>
        <p:blipFill rotWithShape="1">
          <a:blip r:embed="rId3">
            <a:alphaModFix/>
          </a:blip>
          <a:srcRect b="0" l="0" r="0" t="0"/>
          <a:stretch/>
        </p:blipFill>
        <p:spPr>
          <a:xfrm>
            <a:off x="2047993" y="1473720"/>
            <a:ext cx="7864522" cy="50448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54" name="Shape 254"/>
        <p:cNvGrpSpPr/>
        <p:nvPr/>
      </p:nvGrpSpPr>
      <p:grpSpPr>
        <a:xfrm>
          <a:off x="0" y="0"/>
          <a:ext cx="0" cy="0"/>
          <a:chOff x="0" y="0"/>
          <a:chExt cx="0" cy="0"/>
        </a:xfrm>
      </p:grpSpPr>
      <p:sp>
        <p:nvSpPr>
          <p:cNvPr id="255" name="Google Shape;255;p17"/>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Calibri"/>
              <a:buNone/>
            </a:pPr>
            <a:r>
              <a:rPr b="1" lang="en-US"/>
              <a:t>Correlation Analysis</a:t>
            </a:r>
            <a:endParaRPr/>
          </a:p>
        </p:txBody>
      </p:sp>
      <p:pic>
        <p:nvPicPr>
          <p:cNvPr id="256" name="Google Shape;256;p17"/>
          <p:cNvPicPr preferRelativeResize="0"/>
          <p:nvPr/>
        </p:nvPicPr>
        <p:blipFill rotWithShape="1">
          <a:blip r:embed="rId3">
            <a:alphaModFix/>
          </a:blip>
          <a:srcRect b="0" l="0" r="0" t="0"/>
          <a:stretch/>
        </p:blipFill>
        <p:spPr>
          <a:xfrm>
            <a:off x="2519101" y="1476391"/>
            <a:ext cx="6879542" cy="4581513"/>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61" name="Shape 261"/>
        <p:cNvGrpSpPr/>
        <p:nvPr/>
      </p:nvGrpSpPr>
      <p:grpSpPr>
        <a:xfrm>
          <a:off x="0" y="0"/>
          <a:ext cx="0" cy="0"/>
          <a:chOff x="0" y="0"/>
          <a:chExt cx="0" cy="0"/>
        </a:xfrm>
      </p:grpSpPr>
      <p:sp>
        <p:nvSpPr>
          <p:cNvPr id="262" name="Google Shape;262;p18"/>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Time Series Analysis – Monthly Demand</a:t>
            </a:r>
            <a:endParaRPr/>
          </a:p>
        </p:txBody>
      </p:sp>
      <p:pic>
        <p:nvPicPr>
          <p:cNvPr id="263" name="Google Shape;263;p18"/>
          <p:cNvPicPr preferRelativeResize="0"/>
          <p:nvPr/>
        </p:nvPicPr>
        <p:blipFill>
          <a:blip r:embed="rId3">
            <a:alphaModFix/>
          </a:blip>
          <a:stretch>
            <a:fillRect/>
          </a:stretch>
        </p:blipFill>
        <p:spPr>
          <a:xfrm>
            <a:off x="88200" y="1089125"/>
            <a:ext cx="11967874" cy="566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68" name="Shape 268"/>
        <p:cNvGrpSpPr/>
        <p:nvPr/>
      </p:nvGrpSpPr>
      <p:grpSpPr>
        <a:xfrm>
          <a:off x="0" y="0"/>
          <a:ext cx="0" cy="0"/>
          <a:chOff x="0" y="0"/>
          <a:chExt cx="0" cy="0"/>
        </a:xfrm>
      </p:grpSpPr>
      <p:sp>
        <p:nvSpPr>
          <p:cNvPr id="269" name="Google Shape;269;p19"/>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Time Series Analysis – Week Days Demand</a:t>
            </a:r>
            <a:endParaRPr/>
          </a:p>
        </p:txBody>
      </p:sp>
      <p:pic>
        <p:nvPicPr>
          <p:cNvPr id="270" name="Google Shape;270;p19"/>
          <p:cNvPicPr preferRelativeResize="0"/>
          <p:nvPr/>
        </p:nvPicPr>
        <p:blipFill>
          <a:blip r:embed="rId3">
            <a:alphaModFix/>
          </a:blip>
          <a:stretch>
            <a:fillRect/>
          </a:stretch>
        </p:blipFill>
        <p:spPr>
          <a:xfrm>
            <a:off x="322450" y="1188025"/>
            <a:ext cx="11524450" cy="539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50000"/>
              </a:lnSpc>
              <a:spcBef>
                <a:spcPts val="0"/>
              </a:spcBef>
              <a:spcAft>
                <a:spcPts val="0"/>
              </a:spcAft>
              <a:buClr>
                <a:schemeClr val="lt1"/>
              </a:buClr>
              <a:buSzPct val="100000"/>
              <a:buChar char="•"/>
            </a:pPr>
            <a:r>
              <a:rPr lang="en-US"/>
              <a:t>Executive Summary</a:t>
            </a:r>
            <a:endParaRPr/>
          </a:p>
          <a:p>
            <a:pPr indent="-228600" lvl="0" marL="228600" rtl="0" algn="l">
              <a:lnSpc>
                <a:spcPct val="150000"/>
              </a:lnSpc>
              <a:spcBef>
                <a:spcPts val="1000"/>
              </a:spcBef>
              <a:spcAft>
                <a:spcPts val="0"/>
              </a:spcAft>
              <a:buClr>
                <a:schemeClr val="lt1"/>
              </a:buClr>
              <a:buSzPct val="100000"/>
              <a:buChar char="•"/>
            </a:pPr>
            <a:r>
              <a:rPr lang="en-US"/>
              <a:t>Problem Statement</a:t>
            </a:r>
            <a:endParaRPr/>
          </a:p>
          <a:p>
            <a:pPr indent="-228600" lvl="0" marL="228600" rtl="0" algn="l">
              <a:lnSpc>
                <a:spcPct val="150000"/>
              </a:lnSpc>
              <a:spcBef>
                <a:spcPts val="1000"/>
              </a:spcBef>
              <a:spcAft>
                <a:spcPts val="0"/>
              </a:spcAft>
              <a:buClr>
                <a:schemeClr val="lt1"/>
              </a:buClr>
              <a:buSzPct val="100000"/>
              <a:buChar char="•"/>
            </a:pPr>
            <a:r>
              <a:rPr lang="en-US"/>
              <a:t>Approach</a:t>
            </a:r>
            <a:endParaRPr/>
          </a:p>
          <a:p>
            <a:pPr indent="-228600" lvl="0" marL="228600" rtl="0" algn="l">
              <a:lnSpc>
                <a:spcPct val="150000"/>
              </a:lnSpc>
              <a:spcBef>
                <a:spcPts val="1000"/>
              </a:spcBef>
              <a:spcAft>
                <a:spcPts val="0"/>
              </a:spcAft>
              <a:buClr>
                <a:schemeClr val="lt1"/>
              </a:buClr>
              <a:buSzPct val="100000"/>
              <a:buChar char="•"/>
            </a:pPr>
            <a:r>
              <a:rPr lang="en-US"/>
              <a:t>Data Overview</a:t>
            </a:r>
            <a:endParaRPr/>
          </a:p>
          <a:p>
            <a:pPr indent="-228600" lvl="0" marL="228600" rtl="0" algn="l">
              <a:lnSpc>
                <a:spcPct val="150000"/>
              </a:lnSpc>
              <a:spcBef>
                <a:spcPts val="1000"/>
              </a:spcBef>
              <a:spcAft>
                <a:spcPts val="0"/>
              </a:spcAft>
              <a:buClr>
                <a:schemeClr val="lt1"/>
              </a:buClr>
              <a:buSzPct val="100000"/>
              <a:buChar char="•"/>
            </a:pPr>
            <a:r>
              <a:rPr lang="en-US"/>
              <a:t>Exploratory Data Analysis (EDA)</a:t>
            </a:r>
            <a:endParaRPr/>
          </a:p>
          <a:p>
            <a:pPr indent="-228600" lvl="0" marL="228600" rtl="0" algn="l">
              <a:lnSpc>
                <a:spcPct val="150000"/>
              </a:lnSpc>
              <a:spcBef>
                <a:spcPts val="1000"/>
              </a:spcBef>
              <a:spcAft>
                <a:spcPts val="0"/>
              </a:spcAft>
              <a:buClr>
                <a:schemeClr val="lt1"/>
              </a:buClr>
              <a:buSzPct val="100000"/>
              <a:buChar char="•"/>
            </a:pPr>
            <a:r>
              <a:rPr lang="en-US"/>
              <a:t>EDA Summary</a:t>
            </a:r>
            <a:endParaRPr/>
          </a:p>
          <a:p>
            <a:pPr indent="-228600" lvl="0" marL="228600" rtl="0" algn="l">
              <a:lnSpc>
                <a:spcPct val="150000"/>
              </a:lnSpc>
              <a:spcBef>
                <a:spcPts val="1000"/>
              </a:spcBef>
              <a:spcAft>
                <a:spcPts val="0"/>
              </a:spcAft>
              <a:buClr>
                <a:schemeClr val="lt1"/>
              </a:buClr>
              <a:buSzPct val="100000"/>
              <a:buChar char="•"/>
            </a:pPr>
            <a:r>
              <a:rPr lang="en-US"/>
              <a:t>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75" name="Shape 275"/>
        <p:cNvGrpSpPr/>
        <p:nvPr/>
      </p:nvGrpSpPr>
      <p:grpSpPr>
        <a:xfrm>
          <a:off x="0" y="0"/>
          <a:ext cx="0" cy="0"/>
          <a:chOff x="0" y="0"/>
          <a:chExt cx="0" cy="0"/>
        </a:xfrm>
      </p:grpSpPr>
      <p:sp>
        <p:nvSpPr>
          <p:cNvPr id="276" name="Google Shape;276;p20"/>
          <p:cNvSpPr txBox="1"/>
          <p:nvPr>
            <p:ph type="title"/>
          </p:nvPr>
        </p:nvSpPr>
        <p:spPr>
          <a:xfrm>
            <a:off x="313750" y="0"/>
            <a:ext cx="11966400" cy="1359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Time Series Analysis –Week-Day Demand of May</a:t>
            </a:r>
            <a:endParaRPr/>
          </a:p>
        </p:txBody>
      </p:sp>
      <p:pic>
        <p:nvPicPr>
          <p:cNvPr id="277" name="Google Shape;277;p20"/>
          <p:cNvPicPr preferRelativeResize="0"/>
          <p:nvPr/>
        </p:nvPicPr>
        <p:blipFill>
          <a:blip r:embed="rId3">
            <a:alphaModFix/>
          </a:blip>
          <a:stretch>
            <a:fillRect/>
          </a:stretch>
        </p:blipFill>
        <p:spPr>
          <a:xfrm>
            <a:off x="1691350" y="1188025"/>
            <a:ext cx="8525625" cy="5169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b="0" l="0" r="0" t="0"/>
          <a:stretch/>
        </p:blipFill>
        <p:spPr>
          <a:xfrm>
            <a:off x="685800" y="4498956"/>
            <a:ext cx="1981479" cy="587839"/>
          </a:xfrm>
          <a:prstGeom prst="rect">
            <a:avLst/>
          </a:prstGeom>
          <a:noFill/>
          <a:ln>
            <a:noFill/>
          </a:ln>
        </p:spPr>
      </p:pic>
      <p:sp>
        <p:nvSpPr>
          <p:cNvPr id="287" name="Google Shape;287;p21"/>
          <p:cNvSpPr txBox="1"/>
          <p:nvPr/>
        </p:nvSpPr>
        <p:spPr>
          <a:xfrm>
            <a:off x="685799" y="573943"/>
            <a:ext cx="6952785" cy="820738"/>
          </a:xfrm>
          <a:prstGeom prst="rect">
            <a:avLst/>
          </a:prstGeom>
          <a:noFill/>
          <a:ln>
            <a:noFill/>
          </a:ln>
        </p:spPr>
        <p:txBody>
          <a:bodyPr anchorCtr="0" anchor="t" bIns="0" lIns="0" spcFirstLastPara="1" rIns="0" wrap="square" tIns="0">
            <a:spAutoFit/>
          </a:bodyPr>
          <a:lstStyle/>
          <a:p>
            <a:pPr indent="0" lvl="0" marL="0" marR="0" rtl="0" algn="l">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b="0" l="0" r="0" t="0"/>
          <a:stretch/>
        </p:blipFill>
        <p:spPr>
          <a:xfrm>
            <a:off x="3619754" y="4498956"/>
            <a:ext cx="1981479" cy="587839"/>
          </a:xfrm>
          <a:prstGeom prst="rect">
            <a:avLst/>
          </a:prstGeom>
          <a:noFill/>
          <a:ln>
            <a:noFill/>
          </a:ln>
        </p:spPr>
      </p:pic>
      <p:pic>
        <p:nvPicPr>
          <p:cNvPr id="297" name="Google Shape;297;p21"/>
          <p:cNvPicPr preferRelativeResize="0"/>
          <p:nvPr/>
        </p:nvPicPr>
        <p:blipFill rotWithShape="1">
          <a:blip r:embed="rId3">
            <a:alphaModFix/>
          </a:blip>
          <a:srcRect b="0" l="0" r="0" t="0"/>
          <a:stretch/>
        </p:blipFill>
        <p:spPr>
          <a:xfrm>
            <a:off x="6647401" y="4498956"/>
            <a:ext cx="1981479" cy="587839"/>
          </a:xfrm>
          <a:prstGeom prst="rect">
            <a:avLst/>
          </a:prstGeom>
          <a:noFill/>
          <a:ln>
            <a:noFill/>
          </a:ln>
        </p:spPr>
      </p:pic>
      <p:sp>
        <p:nvSpPr>
          <p:cNvPr id="298" name="Google Shape;298;p21"/>
          <p:cNvSpPr txBox="1"/>
          <p:nvPr/>
        </p:nvSpPr>
        <p:spPr>
          <a:xfrm>
            <a:off x="478557" y="3451651"/>
            <a:ext cx="2421815" cy="265714"/>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299" name="Google Shape;299;p21"/>
          <p:cNvSpPr txBox="1"/>
          <p:nvPr/>
        </p:nvSpPr>
        <p:spPr>
          <a:xfrm>
            <a:off x="478557" y="2073108"/>
            <a:ext cx="2421815" cy="8068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00" name="Google Shape;300;p21"/>
          <p:cNvSpPr txBox="1"/>
          <p:nvPr/>
        </p:nvSpPr>
        <p:spPr>
          <a:xfrm>
            <a:off x="3255628" y="3451651"/>
            <a:ext cx="2589340" cy="547842"/>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01" name="Google Shape;301;p21"/>
          <p:cNvSpPr txBox="1"/>
          <p:nvPr/>
        </p:nvSpPr>
        <p:spPr>
          <a:xfrm>
            <a:off x="2900372" y="2073108"/>
            <a:ext cx="3112854" cy="8068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02" name="Google Shape;302;p21"/>
          <p:cNvPicPr preferRelativeResize="0"/>
          <p:nvPr/>
        </p:nvPicPr>
        <p:blipFill rotWithShape="1">
          <a:blip r:embed="rId3">
            <a:alphaModFix/>
          </a:blip>
          <a:srcRect b="0" l="0" r="0" t="0"/>
          <a:stretch/>
        </p:blipFill>
        <p:spPr>
          <a:xfrm>
            <a:off x="9650499" y="4485536"/>
            <a:ext cx="1981479" cy="587839"/>
          </a:xfrm>
          <a:prstGeom prst="rect">
            <a:avLst/>
          </a:prstGeom>
          <a:noFill/>
          <a:ln>
            <a:noFill/>
          </a:ln>
        </p:spPr>
      </p:pic>
      <p:sp>
        <p:nvSpPr>
          <p:cNvPr id="303" name="Google Shape;303;p21"/>
          <p:cNvSpPr txBox="1"/>
          <p:nvPr/>
        </p:nvSpPr>
        <p:spPr>
          <a:xfrm>
            <a:off x="9488271" y="3385941"/>
            <a:ext cx="2255700" cy="265714"/>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04" name="Google Shape;304;p21"/>
          <p:cNvSpPr txBox="1"/>
          <p:nvPr/>
        </p:nvSpPr>
        <p:spPr>
          <a:xfrm>
            <a:off x="9079146" y="2086949"/>
            <a:ext cx="3112854" cy="827214"/>
          </a:xfrm>
          <a:prstGeom prst="rect">
            <a:avLst/>
          </a:prstGeom>
          <a:noFill/>
          <a:ln>
            <a:noFill/>
          </a:ln>
        </p:spPr>
        <p:txBody>
          <a:bodyPr anchorCtr="0" anchor="t" bIns="0" lIns="0" spcFirstLastPara="1" rIns="0" wrap="square" tIns="0">
            <a:spAutoFit/>
          </a:bodyPr>
          <a:lstStyle/>
          <a:p>
            <a:pPr indent="0" lvl="0" marL="0" marR="0" rtl="0" algn="ctr">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05" name="Google Shape;305;p21"/>
          <p:cNvSpPr txBox="1"/>
          <p:nvPr/>
        </p:nvSpPr>
        <p:spPr>
          <a:xfrm>
            <a:off x="6527817" y="3385941"/>
            <a:ext cx="2255700" cy="547842"/>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06" name="Google Shape;306;p21"/>
          <p:cNvSpPr txBox="1"/>
          <p:nvPr/>
        </p:nvSpPr>
        <p:spPr>
          <a:xfrm>
            <a:off x="6082157" y="2132389"/>
            <a:ext cx="3112854"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2"/>
          <p:cNvPicPr preferRelativeResize="0"/>
          <p:nvPr/>
        </p:nvPicPr>
        <p:blipFill rotWithShape="1">
          <a:blip r:embed="rId3">
            <a:alphaModFix/>
          </a:blip>
          <a:srcRect b="0" l="0" r="0" t="0"/>
          <a:stretch/>
        </p:blipFill>
        <p:spPr>
          <a:xfrm>
            <a:off x="685800" y="4498956"/>
            <a:ext cx="1981479" cy="587839"/>
          </a:xfrm>
          <a:prstGeom prst="rect">
            <a:avLst/>
          </a:prstGeom>
          <a:noFill/>
          <a:ln>
            <a:noFill/>
          </a:ln>
        </p:spPr>
      </p:pic>
      <p:sp>
        <p:nvSpPr>
          <p:cNvPr id="316" name="Google Shape;316;p22"/>
          <p:cNvSpPr txBox="1"/>
          <p:nvPr/>
        </p:nvSpPr>
        <p:spPr>
          <a:xfrm>
            <a:off x="685799" y="573943"/>
            <a:ext cx="6952785" cy="820738"/>
          </a:xfrm>
          <a:prstGeom prst="rect">
            <a:avLst/>
          </a:prstGeom>
          <a:noFill/>
          <a:ln>
            <a:noFill/>
          </a:ln>
        </p:spPr>
        <p:txBody>
          <a:bodyPr anchorCtr="0" anchor="t" bIns="0" lIns="0" spcFirstLastPara="1" rIns="0" wrap="square" tIns="0">
            <a:spAutoFit/>
          </a:bodyPr>
          <a:lstStyle/>
          <a:p>
            <a:pPr indent="0" lvl="0" marL="0" marR="0" rtl="0" algn="l">
              <a:lnSpc>
                <a:spcPct val="119984"/>
              </a:lnSpc>
              <a:spcBef>
                <a:spcPts val="0"/>
              </a:spcBef>
              <a:spcAft>
                <a:spcPts val="0"/>
              </a:spcAft>
              <a:buNone/>
            </a:pPr>
            <a:r>
              <a:rPr lang="en-US" sz="5334">
                <a:solidFill>
                  <a:schemeClr val="lt1"/>
                </a:solidFill>
                <a:latin typeface="Calibri"/>
                <a:ea typeface="Calibri"/>
                <a:cs typeface="Calibri"/>
                <a:sym typeface="Calibri"/>
              </a:rPr>
              <a:t>EDA Summary - Insights</a:t>
            </a:r>
            <a:endParaRPr/>
          </a:p>
        </p:txBody>
      </p:sp>
      <p:grpSp>
        <p:nvGrpSpPr>
          <p:cNvPr id="317" name="Google Shape;317;p22"/>
          <p:cNvGrpSpPr/>
          <p:nvPr/>
        </p:nvGrpSpPr>
        <p:grpSpPr>
          <a:xfrm>
            <a:off x="478557" y="5325947"/>
            <a:ext cx="11502517" cy="1344719"/>
            <a:chOff x="0" y="0"/>
            <a:chExt cx="23005033" cy="2689439"/>
          </a:xfrm>
        </p:grpSpPr>
        <p:pic>
          <p:nvPicPr>
            <p:cNvPr id="318" name="Google Shape;318;p22"/>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19" name="Google Shape;319;p22"/>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20" name="Google Shape;320;p22"/>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21" name="Google Shape;321;p22"/>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22" name="Google Shape;322;p22"/>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23" name="Google Shape;323;p22"/>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24" name="Google Shape;324;p22"/>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25" name="Google Shape;325;p22"/>
          <p:cNvPicPr preferRelativeResize="0"/>
          <p:nvPr/>
        </p:nvPicPr>
        <p:blipFill rotWithShape="1">
          <a:blip r:embed="rId3">
            <a:alphaModFix/>
          </a:blip>
          <a:srcRect b="0" l="0" r="0" t="0"/>
          <a:stretch/>
        </p:blipFill>
        <p:spPr>
          <a:xfrm>
            <a:off x="3619754" y="4498956"/>
            <a:ext cx="1981479" cy="587839"/>
          </a:xfrm>
          <a:prstGeom prst="rect">
            <a:avLst/>
          </a:prstGeom>
          <a:noFill/>
          <a:ln>
            <a:noFill/>
          </a:ln>
        </p:spPr>
      </p:pic>
      <p:pic>
        <p:nvPicPr>
          <p:cNvPr id="326" name="Google Shape;326;p22"/>
          <p:cNvPicPr preferRelativeResize="0"/>
          <p:nvPr/>
        </p:nvPicPr>
        <p:blipFill rotWithShape="1">
          <a:blip r:embed="rId3">
            <a:alphaModFix/>
          </a:blip>
          <a:srcRect b="0" l="0" r="0" t="0"/>
          <a:stretch/>
        </p:blipFill>
        <p:spPr>
          <a:xfrm>
            <a:off x="6647401" y="4498956"/>
            <a:ext cx="1981479" cy="587839"/>
          </a:xfrm>
          <a:prstGeom prst="rect">
            <a:avLst/>
          </a:prstGeom>
          <a:noFill/>
          <a:ln>
            <a:noFill/>
          </a:ln>
        </p:spPr>
      </p:pic>
      <p:sp>
        <p:nvSpPr>
          <p:cNvPr id="327" name="Google Shape;327;p22"/>
          <p:cNvSpPr txBox="1"/>
          <p:nvPr/>
        </p:nvSpPr>
        <p:spPr>
          <a:xfrm>
            <a:off x="478557" y="3451651"/>
            <a:ext cx="2421815" cy="265714"/>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Month with most subscribers</a:t>
            </a:r>
            <a:endParaRPr/>
          </a:p>
        </p:txBody>
      </p:sp>
      <p:sp>
        <p:nvSpPr>
          <p:cNvPr id="328" name="Google Shape;328;p22"/>
          <p:cNvSpPr txBox="1"/>
          <p:nvPr/>
        </p:nvSpPr>
        <p:spPr>
          <a:xfrm>
            <a:off x="478557" y="2073108"/>
            <a:ext cx="2421815" cy="8068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800">
                <a:solidFill>
                  <a:srgbClr val="A100FF"/>
                </a:solidFill>
                <a:latin typeface="Calibri"/>
                <a:ea typeface="Calibri"/>
                <a:cs typeface="Calibri"/>
                <a:sym typeface="Calibri"/>
              </a:rPr>
              <a:t>May</a:t>
            </a:r>
            <a:endParaRPr/>
          </a:p>
        </p:txBody>
      </p:sp>
      <p:sp>
        <p:nvSpPr>
          <p:cNvPr id="329" name="Google Shape;329;p22"/>
          <p:cNvSpPr txBox="1"/>
          <p:nvPr/>
        </p:nvSpPr>
        <p:spPr>
          <a:xfrm>
            <a:off x="3255628" y="3451651"/>
            <a:ext cx="2589340" cy="547842"/>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Age Group with most transactions</a:t>
            </a:r>
            <a:endParaRPr/>
          </a:p>
        </p:txBody>
      </p:sp>
      <p:sp>
        <p:nvSpPr>
          <p:cNvPr id="330" name="Google Shape;330;p22"/>
          <p:cNvSpPr txBox="1"/>
          <p:nvPr/>
        </p:nvSpPr>
        <p:spPr>
          <a:xfrm>
            <a:off x="2900372" y="2073108"/>
            <a:ext cx="3112854" cy="8068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800">
                <a:solidFill>
                  <a:srgbClr val="A100FF"/>
                </a:solidFill>
                <a:latin typeface="Calibri"/>
                <a:ea typeface="Calibri"/>
                <a:cs typeface="Calibri"/>
                <a:sym typeface="Calibri"/>
              </a:rPr>
              <a:t>26-39</a:t>
            </a:r>
            <a:endParaRPr/>
          </a:p>
        </p:txBody>
      </p:sp>
      <p:pic>
        <p:nvPicPr>
          <p:cNvPr id="331" name="Google Shape;331;p22"/>
          <p:cNvPicPr preferRelativeResize="0"/>
          <p:nvPr/>
        </p:nvPicPr>
        <p:blipFill rotWithShape="1">
          <a:blip r:embed="rId3">
            <a:alphaModFix/>
          </a:blip>
          <a:srcRect b="0" l="0" r="0" t="0"/>
          <a:stretch/>
        </p:blipFill>
        <p:spPr>
          <a:xfrm>
            <a:off x="9650499" y="4485536"/>
            <a:ext cx="1981479" cy="587839"/>
          </a:xfrm>
          <a:prstGeom prst="rect">
            <a:avLst/>
          </a:prstGeom>
          <a:noFill/>
          <a:ln>
            <a:noFill/>
          </a:ln>
        </p:spPr>
      </p:pic>
      <p:sp>
        <p:nvSpPr>
          <p:cNvPr id="332" name="Google Shape;332;p22"/>
          <p:cNvSpPr txBox="1"/>
          <p:nvPr/>
        </p:nvSpPr>
        <p:spPr>
          <a:xfrm>
            <a:off x="9488271" y="3385941"/>
            <a:ext cx="2255700" cy="265714"/>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Best Mode of Contact</a:t>
            </a:r>
            <a:endParaRPr/>
          </a:p>
        </p:txBody>
      </p:sp>
      <p:sp>
        <p:nvSpPr>
          <p:cNvPr id="333" name="Google Shape;333;p22"/>
          <p:cNvSpPr txBox="1"/>
          <p:nvPr/>
        </p:nvSpPr>
        <p:spPr>
          <a:xfrm>
            <a:off x="9079146" y="2086949"/>
            <a:ext cx="3112854" cy="827214"/>
          </a:xfrm>
          <a:prstGeom prst="rect">
            <a:avLst/>
          </a:prstGeom>
          <a:noFill/>
          <a:ln>
            <a:noFill/>
          </a:ln>
        </p:spPr>
        <p:txBody>
          <a:bodyPr anchorCtr="0" anchor="t" bIns="0" lIns="0" spcFirstLastPara="1" rIns="0" wrap="square" tIns="0">
            <a:spAutoFit/>
          </a:bodyPr>
          <a:lstStyle/>
          <a:p>
            <a:pPr indent="0" lvl="0" marL="0" marR="0" rtl="0" algn="ctr">
              <a:lnSpc>
                <a:spcPct val="124444"/>
              </a:lnSpc>
              <a:spcBef>
                <a:spcPts val="0"/>
              </a:spcBef>
              <a:spcAft>
                <a:spcPts val="0"/>
              </a:spcAft>
              <a:buNone/>
            </a:pPr>
            <a:r>
              <a:rPr lang="en-US" sz="5400">
                <a:solidFill>
                  <a:srgbClr val="A100FF"/>
                </a:solidFill>
                <a:latin typeface="Calibri"/>
                <a:ea typeface="Calibri"/>
                <a:cs typeface="Calibri"/>
                <a:sym typeface="Calibri"/>
              </a:rPr>
              <a:t>Cellular</a:t>
            </a:r>
            <a:endParaRPr/>
          </a:p>
        </p:txBody>
      </p:sp>
      <p:sp>
        <p:nvSpPr>
          <p:cNvPr id="334" name="Google Shape;334;p22"/>
          <p:cNvSpPr txBox="1"/>
          <p:nvPr/>
        </p:nvSpPr>
        <p:spPr>
          <a:xfrm>
            <a:off x="6527817" y="3385941"/>
            <a:ext cx="2255700" cy="547842"/>
          </a:xfrm>
          <a:prstGeom prst="rect">
            <a:avLst/>
          </a:prstGeom>
          <a:noFill/>
          <a:ln>
            <a:noFill/>
          </a:ln>
        </p:spPr>
        <p:txBody>
          <a:bodyPr anchorCtr="0" anchor="t" bIns="0" lIns="0" spcFirstLastPara="1" rIns="0" wrap="square" tIns="0">
            <a:spAutoFit/>
          </a:bodyPr>
          <a:lstStyle/>
          <a:p>
            <a:pPr indent="0" lvl="0" marL="0" marR="0" rtl="0" algn="ctr">
              <a:lnSpc>
                <a:spcPct val="139937"/>
              </a:lnSpc>
              <a:spcBef>
                <a:spcPts val="0"/>
              </a:spcBef>
              <a:spcAft>
                <a:spcPts val="0"/>
              </a:spcAft>
              <a:buNone/>
            </a:pPr>
            <a:r>
              <a:rPr lang="en-US" sz="1600">
                <a:solidFill>
                  <a:schemeClr val="lt1"/>
                </a:solidFill>
                <a:latin typeface="Calibri"/>
                <a:ea typeface="Calibri"/>
                <a:cs typeface="Calibri"/>
                <a:sym typeface="Calibri"/>
              </a:rPr>
              <a:t>Day of the week with most subscribers </a:t>
            </a:r>
            <a:endParaRPr/>
          </a:p>
        </p:txBody>
      </p:sp>
      <p:sp>
        <p:nvSpPr>
          <p:cNvPr id="335" name="Google Shape;335;p22"/>
          <p:cNvSpPr txBox="1"/>
          <p:nvPr/>
        </p:nvSpPr>
        <p:spPr>
          <a:xfrm>
            <a:off x="6082157" y="2132389"/>
            <a:ext cx="3112854" cy="73866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800">
                <a:solidFill>
                  <a:srgbClr val="A100FF"/>
                </a:solidFill>
                <a:latin typeface="Calibri"/>
                <a:ea typeface="Calibri"/>
                <a:cs typeface="Calibri"/>
                <a:sym typeface="Calibri"/>
              </a:rPr>
              <a:t>Thursday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3"/>
          <p:cNvPicPr preferRelativeResize="0"/>
          <p:nvPr/>
        </p:nvPicPr>
        <p:blipFill rotWithShape="1">
          <a:blip r:embed="rId3">
            <a:alphaModFix/>
          </a:blip>
          <a:srcRect b="320" l="0" r="0" t="0"/>
          <a:stretch/>
        </p:blipFill>
        <p:spPr>
          <a:xfrm rot="10799999">
            <a:off x="295909" y="1491713"/>
            <a:ext cx="4135122" cy="4143939"/>
          </a:xfrm>
          <a:prstGeom prst="rect">
            <a:avLst/>
          </a:prstGeom>
          <a:noFill/>
          <a:ln>
            <a:noFill/>
          </a:ln>
        </p:spPr>
      </p:pic>
      <p:sp>
        <p:nvSpPr>
          <p:cNvPr id="342" name="Google Shape;342;p23"/>
          <p:cNvSpPr txBox="1"/>
          <p:nvPr/>
        </p:nvSpPr>
        <p:spPr>
          <a:xfrm>
            <a:off x="-312253" y="3180432"/>
            <a:ext cx="5347240" cy="123110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Recommendations</a:t>
            </a:r>
            <a:endParaRPr/>
          </a:p>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343" name="Google Shape;343;p23"/>
          <p:cNvSpPr txBox="1"/>
          <p:nvPr/>
        </p:nvSpPr>
        <p:spPr>
          <a:xfrm>
            <a:off x="4664598" y="1269077"/>
            <a:ext cx="765472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1. The outcome of a previous marketing campaign is a key feature for determining user behavior. If the previous campaign is successful then the user is more likely to subscribe than reject it. But if it is a failure then also some portion of the people still subscribe to the new one.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2. The people who are contacted through cellular have a higher conversion rate than telephone. Campaign should focuss more on    cellular calls.</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3. The people who are in default should not be contacted.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4. Retired and students people should be approached more as they show high conversion rate. However unemployed and housemaids   should be contacted less as they show the lowest conversion rate.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5. Once the customer is contacted 25 times they should not be contacted further.</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4"/>
          <p:cNvPicPr preferRelativeResize="0"/>
          <p:nvPr/>
        </p:nvPicPr>
        <p:blipFill rotWithShape="1">
          <a:blip r:embed="rId3">
            <a:alphaModFix/>
          </a:blip>
          <a:srcRect b="320" l="0" r="0" t="0"/>
          <a:stretch/>
        </p:blipFill>
        <p:spPr>
          <a:xfrm rot="10799999">
            <a:off x="295909" y="1491713"/>
            <a:ext cx="4135122" cy="4143939"/>
          </a:xfrm>
          <a:prstGeom prst="rect">
            <a:avLst/>
          </a:prstGeom>
          <a:noFill/>
          <a:ln>
            <a:noFill/>
          </a:ln>
        </p:spPr>
      </p:pic>
      <p:sp>
        <p:nvSpPr>
          <p:cNvPr id="350" name="Google Shape;350;p24"/>
          <p:cNvSpPr txBox="1"/>
          <p:nvPr/>
        </p:nvSpPr>
        <p:spPr>
          <a:xfrm>
            <a:off x="-312253" y="3180432"/>
            <a:ext cx="5347240" cy="123110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Recommendations</a:t>
            </a:r>
            <a:endParaRPr/>
          </a:p>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351" name="Google Shape;351;p24"/>
          <p:cNvSpPr txBox="1"/>
          <p:nvPr/>
        </p:nvSpPr>
        <p:spPr>
          <a:xfrm>
            <a:off x="4919241" y="1254958"/>
            <a:ext cx="625032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6.  The older age group 60+ is more vulnerable to marketing campaign as they have a high conversion rate to subscription and therefore should be targeted more.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7. The more the customers are contacted the more they will subscribe. The efficiency of the salesmen should be supervised.</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8. Mondays seem to have a lower conversion rate. The people should be contacted more on other days especially Thursdays.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9. There should be an increase in the contacts during March, September and October which shows promising conversion rate.</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10. Thursdays of April seems to have an unusual large subscriptions. The reason behind this should be further investigated.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25"/>
          <p:cNvPicPr preferRelativeResize="0"/>
          <p:nvPr/>
        </p:nvPicPr>
        <p:blipFill rotWithShape="1">
          <a:blip r:embed="rId3">
            <a:alphaModFix/>
          </a:blip>
          <a:srcRect b="320" l="0" r="0" t="0"/>
          <a:stretch/>
        </p:blipFill>
        <p:spPr>
          <a:xfrm rot="10799999">
            <a:off x="802637" y="1491713"/>
            <a:ext cx="3977707" cy="3986188"/>
          </a:xfrm>
          <a:prstGeom prst="rect">
            <a:avLst/>
          </a:prstGeom>
          <a:noFill/>
          <a:ln>
            <a:noFill/>
          </a:ln>
        </p:spPr>
      </p:pic>
      <p:sp>
        <p:nvSpPr>
          <p:cNvPr id="358" name="Google Shape;358;p25"/>
          <p:cNvSpPr txBox="1"/>
          <p:nvPr/>
        </p:nvSpPr>
        <p:spPr>
          <a:xfrm>
            <a:off x="194475" y="3180432"/>
            <a:ext cx="5347240" cy="123110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4000">
                <a:solidFill>
                  <a:schemeClr val="lt1"/>
                </a:solidFill>
                <a:latin typeface="Calibri"/>
                <a:ea typeface="Calibri"/>
                <a:cs typeface="Calibri"/>
                <a:sym typeface="Calibri"/>
              </a:rPr>
              <a:t>Model Proposal</a:t>
            </a:r>
            <a:endParaRPr/>
          </a:p>
          <a:p>
            <a:pPr indent="0" lvl="0" marL="0" marR="0" rtl="0" algn="ctr">
              <a:spcBef>
                <a:spcPts val="0"/>
              </a:spcBef>
              <a:spcAft>
                <a:spcPts val="0"/>
              </a:spcAft>
              <a:buNone/>
            </a:pPr>
            <a:r>
              <a:t/>
            </a:r>
            <a:endParaRPr sz="4000">
              <a:solidFill>
                <a:srgbClr val="FFFFFF"/>
              </a:solidFill>
              <a:latin typeface="Arial"/>
              <a:ea typeface="Arial"/>
              <a:cs typeface="Arial"/>
              <a:sym typeface="Arial"/>
            </a:endParaRPr>
          </a:p>
        </p:txBody>
      </p:sp>
      <p:sp>
        <p:nvSpPr>
          <p:cNvPr id="359" name="Google Shape;359;p25"/>
          <p:cNvSpPr txBox="1"/>
          <p:nvPr/>
        </p:nvSpPr>
        <p:spPr>
          <a:xfrm>
            <a:off x="5422200" y="1491450"/>
            <a:ext cx="5109900" cy="3986700"/>
          </a:xfrm>
          <a:prstGeom prst="rect">
            <a:avLst/>
          </a:prstGeom>
          <a:noFill/>
          <a:ln>
            <a:noFill/>
          </a:ln>
        </p:spPr>
        <p:txBody>
          <a:bodyPr anchorCtr="0" anchor="t" bIns="91425" lIns="91425" spcFirstLastPara="1" rIns="91425" wrap="square" tIns="91425">
            <a:spAutoFit/>
          </a:bodyPr>
          <a:lstStyle/>
          <a:p>
            <a:pPr indent="-527050" lvl="0" marL="457200" rtl="0" algn="l">
              <a:spcBef>
                <a:spcPts val="0"/>
              </a:spcBef>
              <a:spcAft>
                <a:spcPts val="0"/>
              </a:spcAft>
              <a:buClr>
                <a:schemeClr val="lt1"/>
              </a:buClr>
              <a:buSzPts val="4700"/>
              <a:buChar char="●"/>
            </a:pPr>
            <a:r>
              <a:rPr lang="en-US" sz="4000">
                <a:solidFill>
                  <a:schemeClr val="lt1"/>
                </a:solidFill>
                <a:latin typeface="Calibri"/>
                <a:ea typeface="Calibri"/>
                <a:cs typeface="Calibri"/>
                <a:sym typeface="Calibri"/>
              </a:rPr>
              <a:t>Logistic Regression</a:t>
            </a:r>
            <a:endParaRPr sz="4000">
              <a:solidFill>
                <a:schemeClr val="lt1"/>
              </a:solidFill>
              <a:latin typeface="Calibri"/>
              <a:ea typeface="Calibri"/>
              <a:cs typeface="Calibri"/>
              <a:sym typeface="Calibri"/>
            </a:endParaRPr>
          </a:p>
          <a:p>
            <a:pPr indent="0" lvl="0" marL="457200" rtl="0" algn="l">
              <a:spcBef>
                <a:spcPts val="0"/>
              </a:spcBef>
              <a:spcAft>
                <a:spcPts val="0"/>
              </a:spcAft>
              <a:buNone/>
            </a:pPr>
            <a:r>
              <a:t/>
            </a:r>
            <a:endParaRPr sz="4000">
              <a:solidFill>
                <a:schemeClr val="lt1"/>
              </a:solidFill>
              <a:latin typeface="Calibri"/>
              <a:ea typeface="Calibri"/>
              <a:cs typeface="Calibri"/>
              <a:sym typeface="Calibri"/>
            </a:endParaRPr>
          </a:p>
          <a:p>
            <a:pPr indent="-552450" lvl="0" marL="457200" rtl="0" algn="l">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Neural Network</a:t>
            </a:r>
            <a:endParaRPr sz="4000">
              <a:solidFill>
                <a:schemeClr val="lt1"/>
              </a:solidFill>
              <a:latin typeface="Calibri"/>
              <a:ea typeface="Calibri"/>
              <a:cs typeface="Calibri"/>
              <a:sym typeface="Calibri"/>
            </a:endParaRPr>
          </a:p>
          <a:p>
            <a:pPr indent="0" lvl="0" marL="457200" rtl="0" algn="l">
              <a:spcBef>
                <a:spcPts val="0"/>
              </a:spcBef>
              <a:spcAft>
                <a:spcPts val="0"/>
              </a:spcAft>
              <a:buNone/>
            </a:pPr>
            <a:r>
              <a:t/>
            </a:r>
            <a:endParaRPr sz="4000">
              <a:solidFill>
                <a:schemeClr val="lt1"/>
              </a:solidFill>
              <a:latin typeface="Calibri"/>
              <a:ea typeface="Calibri"/>
              <a:cs typeface="Calibri"/>
              <a:sym typeface="Calibri"/>
            </a:endParaRPr>
          </a:p>
          <a:p>
            <a:pPr indent="-552450" lvl="0" marL="457200" rtl="0" algn="l">
              <a:spcBef>
                <a:spcPts val="0"/>
              </a:spcBef>
              <a:spcAft>
                <a:spcPts val="0"/>
              </a:spcAft>
              <a:buClr>
                <a:schemeClr val="lt1"/>
              </a:buClr>
              <a:buSzPts val="5100"/>
              <a:buFont typeface="Calibri"/>
              <a:buChar char="●"/>
            </a:pPr>
            <a:r>
              <a:rPr lang="en-US" sz="4000">
                <a:solidFill>
                  <a:schemeClr val="lt1"/>
                </a:solidFill>
                <a:latin typeface="Calibri"/>
                <a:ea typeface="Calibri"/>
                <a:cs typeface="Calibri"/>
                <a:sym typeface="Calibri"/>
              </a:rPr>
              <a:t>Random Forest</a:t>
            </a:r>
            <a:endParaRPr sz="40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4" name="Shape 364"/>
        <p:cNvGrpSpPr/>
        <p:nvPr/>
      </p:nvGrpSpPr>
      <p:grpSpPr>
        <a:xfrm>
          <a:off x="0" y="0"/>
          <a:ext cx="0" cy="0"/>
          <a:chOff x="0" y="0"/>
          <a:chExt cx="0" cy="0"/>
        </a:xfrm>
      </p:grpSpPr>
      <p:sp>
        <p:nvSpPr>
          <p:cNvPr id="365" name="Google Shape;365;p26"/>
          <p:cNvSpPr txBox="1"/>
          <p:nvPr>
            <p:ph idx="1" type="subTitle"/>
          </p:nvPr>
        </p:nvSpPr>
        <p:spPr>
          <a:xfrm>
            <a:off x="3441513" y="2188524"/>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7200"/>
              <a:buNone/>
            </a:pPr>
            <a:r>
              <a:rPr b="1" lang="en-US" sz="7200">
                <a:solidFill>
                  <a:srgbClr val="FF6600"/>
                </a:solidFill>
              </a:rPr>
              <a:t>Thank You!</a:t>
            </a:r>
            <a:endParaRPr/>
          </a:p>
          <a:p>
            <a:pPr indent="0" lvl="0" marL="0" rtl="0" algn="ctr">
              <a:lnSpc>
                <a:spcPct val="90000"/>
              </a:lnSpc>
              <a:spcBef>
                <a:spcPts val="1000"/>
              </a:spcBef>
              <a:spcAft>
                <a:spcPts val="0"/>
              </a:spcAft>
              <a:buClr>
                <a:schemeClr val="lt1"/>
              </a:buClr>
              <a:buSzPts val="7200"/>
              <a:buNone/>
            </a:pPr>
            <a:r>
              <a:t/>
            </a:r>
            <a:endParaRPr b="1" sz="7200">
              <a:solidFill>
                <a:srgbClr val="FF6600"/>
              </a:solidFill>
            </a:endParaRPr>
          </a:p>
        </p:txBody>
      </p:sp>
      <p:pic>
        <p:nvPicPr>
          <p:cNvPr id="366" name="Google Shape;366;p26"/>
          <p:cNvPicPr preferRelativeResize="0"/>
          <p:nvPr/>
        </p:nvPicPr>
        <p:blipFill rotWithShape="1">
          <a:blip r:embed="rId3">
            <a:alphaModFix/>
          </a:blip>
          <a:srcRect b="0" l="0" r="0" t="0"/>
          <a:stretch/>
        </p:blipFill>
        <p:spPr>
          <a:xfrm>
            <a:off x="3853841" y="2840677"/>
            <a:ext cx="4732599" cy="2843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anchorCtr="0" anchor="t" bIns="45700" lIns="91425" spcFirstLastPara="1" rIns="91425" wrap="square" tIns="45700">
            <a:spAutoFit/>
          </a:bodyPr>
          <a:lstStyle/>
          <a:p>
            <a:pPr indent="0" lvl="0" marL="0" marR="0" rtl="0" algn="l">
              <a:lnSpc>
                <a:spcPct val="133000"/>
              </a:lnSpc>
              <a:spcBef>
                <a:spcPts val="0"/>
              </a:spcBef>
              <a:spcAft>
                <a:spcPts val="0"/>
              </a:spcAft>
              <a:buNone/>
            </a:pPr>
            <a:r>
              <a:rPr b="0" i="0" lang="en-US" sz="2000" u="none" cap="none" strike="noStrik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indent="0" lvl="0" marL="0" marR="0" rtl="0" algn="l">
              <a:lnSpc>
                <a:spcPct val="133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a:p>
            <a:pPr indent="0" lvl="0" marL="0" marR="0" rtl="0" algn="l">
              <a:lnSpc>
                <a:spcPct val="133000"/>
              </a:lnSpc>
              <a:spcBef>
                <a:spcPts val="0"/>
              </a:spcBef>
              <a:spcAft>
                <a:spcPts val="0"/>
              </a:spcAft>
              <a:buNone/>
            </a:pPr>
            <a:r>
              <a:rPr b="0" i="0" lang="en-US" sz="2000" u="none" cap="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l="0" r="0" t="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Executive Summary</a:t>
            </a:r>
            <a:endParaRPr/>
          </a:p>
          <a:p>
            <a:pPr indent="0" lvl="0" marL="0" marR="0" rtl="0" algn="ctr">
              <a:spcBef>
                <a:spcPts val="0"/>
              </a:spcBef>
              <a:spcAft>
                <a:spcPts val="0"/>
              </a:spcAft>
              <a:buNone/>
            </a:pPr>
            <a:r>
              <a:t/>
            </a: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anchorCtr="0" anchor="t" bIns="45700" lIns="91425" spcFirstLastPara="1" rIns="91425" wrap="square" tIns="45700">
            <a:spAutoFit/>
          </a:bodyPr>
          <a:lstStyle/>
          <a:p>
            <a:pPr indent="0" lvl="0" marL="0" marR="0" rtl="0" algn="l">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nvSpPr>
        <p:spPr>
          <a:xfrm>
            <a:off x="5479472" y="1395759"/>
            <a:ext cx="6108700" cy="4901342"/>
          </a:xfrm>
          <a:prstGeom prst="rect">
            <a:avLst/>
          </a:prstGeom>
          <a:noFill/>
          <a:ln>
            <a:noFill/>
          </a:ln>
        </p:spPr>
        <p:txBody>
          <a:bodyPr anchorCtr="0" anchor="t" bIns="45700" lIns="91425" spcFirstLastPara="1" rIns="91425" wrap="square" tIns="45700">
            <a:spAutoFit/>
          </a:bodyPr>
          <a:lstStyle/>
          <a:p>
            <a:pPr indent="0" lvl="0" marL="0" marR="0" rtl="0" algn="l">
              <a:lnSpc>
                <a:spcPct val="133000"/>
              </a:lnSpc>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lnSpc>
                <a:spcPct val="133000"/>
              </a:lnSpc>
              <a:spcBef>
                <a:spcPts val="0"/>
              </a:spcBef>
              <a:spcAft>
                <a:spcPts val="0"/>
              </a:spcAft>
              <a:buNone/>
            </a:pPr>
            <a:r>
              <a:rPr lang="en-US" sz="200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a:p>
          <a:p>
            <a:pPr indent="0" lvl="0" marL="0" marR="0" rtl="0" algn="l">
              <a:lnSpc>
                <a:spcPct val="133000"/>
              </a:lnSpc>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lnSpc>
                <a:spcPct val="133000"/>
              </a:lnSpc>
              <a:spcBef>
                <a:spcPts val="0"/>
              </a:spcBef>
              <a:spcAft>
                <a:spcPts val="0"/>
              </a:spcAft>
              <a:buNone/>
            </a:pPr>
            <a:r>
              <a:rPr lang="en-US" sz="2000">
                <a:solidFill>
                  <a:schemeClr val="lt1"/>
                </a:solidFill>
                <a:latin typeface="Calibri"/>
                <a:ea typeface="Calibri"/>
                <a:cs typeface="Calibri"/>
                <a:sym typeface="Calibri"/>
              </a:rPr>
              <a:t>This will save resource and their time ( which is directly involved in the cost ( resource billing)).</a:t>
            </a:r>
            <a:endParaRPr/>
          </a:p>
          <a:p>
            <a:pPr indent="0" lvl="0" marL="0" marR="0" rtl="0" algn="l">
              <a:lnSpc>
                <a:spcPct val="133000"/>
              </a:lnSpc>
              <a:spcBef>
                <a:spcPts val="0"/>
              </a:spcBef>
              <a:spcAft>
                <a:spcPts val="0"/>
              </a:spcAft>
              <a:buNone/>
            </a:pPr>
            <a:r>
              <a:t/>
            </a:r>
            <a:endParaRPr sz="2000">
              <a:solidFill>
                <a:schemeClr val="lt1"/>
              </a:solidFill>
              <a:latin typeface="Calibri"/>
              <a:ea typeface="Calibri"/>
              <a:cs typeface="Calibri"/>
              <a:sym typeface="Calibri"/>
            </a:endParaRPr>
          </a:p>
          <a:p>
            <a:pPr indent="0" lvl="0" marL="0" marR="0" rtl="0" algn="l">
              <a:lnSpc>
                <a:spcPct val="133000"/>
              </a:lnSpc>
              <a:spcBef>
                <a:spcPts val="0"/>
              </a:spcBef>
              <a:spcAft>
                <a:spcPts val="0"/>
              </a:spcAft>
              <a:buNone/>
            </a:pPr>
            <a:r>
              <a:rPr lang="en-US" sz="2000">
                <a:solidFill>
                  <a:schemeClr val="lt1"/>
                </a:solidFill>
                <a:latin typeface="Calibri"/>
                <a:ea typeface="Calibri"/>
                <a:cs typeface="Calibri"/>
                <a:sym typeface="Calibri"/>
              </a:rPr>
              <a:t>Data Glacier did a 1 month pilot focusing on these tasks:</a:t>
            </a:r>
            <a:endParaRPr/>
          </a:p>
          <a:p>
            <a:pPr indent="-205106" lvl="1" marL="410211" marR="0" rtl="0" algn="l">
              <a:lnSpc>
                <a:spcPct val="133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Data Intake Report </a:t>
            </a:r>
            <a:endParaRPr/>
          </a:p>
          <a:p>
            <a:pPr indent="-205106" lvl="1" marL="410211" marR="0" rtl="0" algn="l">
              <a:lnSpc>
                <a:spcPct val="133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EDA Notebook</a:t>
            </a:r>
            <a:endParaRPr/>
          </a:p>
          <a:p>
            <a:pPr indent="-205106" lvl="1" marL="410211" marR="0" rtl="0" algn="l">
              <a:lnSpc>
                <a:spcPct val="133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ML Model Proposal</a:t>
            </a:r>
            <a:endParaRPr/>
          </a:p>
          <a:p>
            <a:pPr indent="-205105" lvl="1" marL="410210" marR="0" rtl="0" algn="l">
              <a:lnSpc>
                <a:spcPct val="133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Presentation to ABC’s Executive team (Today)</a:t>
            </a:r>
            <a:endParaRPr/>
          </a:p>
          <a:p>
            <a:pPr indent="0" lvl="0" marL="0" marR="0" rtl="0" algn="l">
              <a:spcBef>
                <a:spcPts val="0"/>
              </a:spcBef>
              <a:spcAft>
                <a:spcPts val="0"/>
              </a:spcAft>
              <a:buNone/>
            </a:pPr>
            <a:r>
              <a:t/>
            </a:r>
            <a:endParaRPr sz="200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l="0" r="0" t="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Problem Statement</a:t>
            </a:r>
            <a:endParaRPr/>
          </a:p>
          <a:p>
            <a:pPr indent="0" lvl="0" marL="0" marR="0" rtl="0" algn="ctr">
              <a:spcBef>
                <a:spcPts val="0"/>
              </a:spcBef>
              <a:spcAft>
                <a:spcPts val="0"/>
              </a:spcAft>
              <a:buNone/>
            </a:pPr>
            <a:r>
              <a:t/>
            </a:r>
            <a:endParaRPr sz="54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5"/>
          <p:cNvGrpSpPr/>
          <p:nvPr/>
        </p:nvGrpSpPr>
        <p:grpSpPr>
          <a:xfrm>
            <a:off x="296864" y="270769"/>
            <a:ext cx="6695023" cy="6316462"/>
            <a:chOff x="0" y="0"/>
            <a:chExt cx="13390046" cy="12632924"/>
          </a:xfrm>
        </p:grpSpPr>
        <p:pic>
          <p:nvPicPr>
            <p:cNvPr id="125" name="Google Shape;125;p5"/>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35" name="Google Shape;135;p5"/>
          <p:cNvGrpSpPr/>
          <p:nvPr/>
        </p:nvGrpSpPr>
        <p:grpSpPr>
          <a:xfrm>
            <a:off x="1268928" y="685261"/>
            <a:ext cx="1236641" cy="1187499"/>
            <a:chOff x="0" y="0"/>
            <a:chExt cx="2473282" cy="2374997"/>
          </a:xfrm>
        </p:grpSpPr>
        <p:sp>
          <p:nvSpPr>
            <p:cNvPr id="136" name="Google Shape;136;p5"/>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 name="Google Shape;137;p5"/>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138" name="Google Shape;138;p5"/>
          <p:cNvGrpSpPr/>
          <p:nvPr/>
        </p:nvGrpSpPr>
        <p:grpSpPr>
          <a:xfrm>
            <a:off x="2505836" y="1759987"/>
            <a:ext cx="1236641" cy="1187499"/>
            <a:chOff x="0" y="0"/>
            <a:chExt cx="2473282" cy="2374997"/>
          </a:xfrm>
        </p:grpSpPr>
        <p:sp>
          <p:nvSpPr>
            <p:cNvPr id="139" name="Google Shape;139;p5"/>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5"/>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141" name="Google Shape;141;p5"/>
          <p:cNvGrpSpPr/>
          <p:nvPr/>
        </p:nvGrpSpPr>
        <p:grpSpPr>
          <a:xfrm>
            <a:off x="3742745" y="2834712"/>
            <a:ext cx="1236641" cy="1187499"/>
            <a:chOff x="0" y="0"/>
            <a:chExt cx="2473282" cy="2374997"/>
          </a:xfrm>
        </p:grpSpPr>
        <p:sp>
          <p:nvSpPr>
            <p:cNvPr id="142" name="Google Shape;142;p5"/>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 name="Google Shape;143;p5"/>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144" name="Google Shape;144;p5"/>
          <p:cNvGrpSpPr/>
          <p:nvPr/>
        </p:nvGrpSpPr>
        <p:grpSpPr>
          <a:xfrm>
            <a:off x="4979654" y="3909437"/>
            <a:ext cx="1236641" cy="1187499"/>
            <a:chOff x="0" y="0"/>
            <a:chExt cx="2473282" cy="2374997"/>
          </a:xfrm>
        </p:grpSpPr>
        <p:sp>
          <p:nvSpPr>
            <p:cNvPr id="145" name="Google Shape;145;p5"/>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5"/>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147" name="Google Shape;147;p5"/>
          <p:cNvGrpSpPr/>
          <p:nvPr/>
        </p:nvGrpSpPr>
        <p:grpSpPr>
          <a:xfrm>
            <a:off x="6216562" y="4984163"/>
            <a:ext cx="1236641" cy="1187499"/>
            <a:chOff x="0" y="0"/>
            <a:chExt cx="2473282" cy="2374997"/>
          </a:xfrm>
        </p:grpSpPr>
        <p:sp>
          <p:nvSpPr>
            <p:cNvPr id="148" name="Google Shape;148;p5"/>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5"/>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150" name="Google Shape;150;p5"/>
          <p:cNvSpPr txBox="1"/>
          <p:nvPr/>
        </p:nvSpPr>
        <p:spPr>
          <a:xfrm>
            <a:off x="1753963" y="914906"/>
            <a:ext cx="81965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795">
                <a:solidFill>
                  <a:srgbClr val="FFFFFF"/>
                </a:solidFill>
                <a:latin typeface="Arial"/>
                <a:ea typeface="Arial"/>
                <a:cs typeface="Arial"/>
                <a:sym typeface="Arial"/>
              </a:rPr>
              <a:t>1</a:t>
            </a:r>
            <a:endParaRPr/>
          </a:p>
        </p:txBody>
      </p:sp>
      <p:sp>
        <p:nvSpPr>
          <p:cNvPr id="151" name="Google Shape;151;p5"/>
          <p:cNvSpPr txBox="1"/>
          <p:nvPr/>
        </p:nvSpPr>
        <p:spPr>
          <a:xfrm>
            <a:off x="3023098" y="1989362"/>
            <a:ext cx="81965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6738816" y="5219080"/>
            <a:ext cx="81965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5462587" y="4136511"/>
            <a:ext cx="81965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4264500" y="3070168"/>
            <a:ext cx="81965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3975066" y="2119716"/>
            <a:ext cx="4614357" cy="295017"/>
          </a:xfrm>
          <a:prstGeom prst="rect">
            <a:avLst/>
          </a:prstGeom>
          <a:noFill/>
          <a:ln>
            <a:noFill/>
          </a:ln>
        </p:spPr>
        <p:txBody>
          <a:bodyPr anchorCtr="0" anchor="t" bIns="0" lIns="0" spcFirstLastPara="1" rIns="0" wrap="square" tIns="0">
            <a:spAutoFit/>
          </a:bodyPr>
          <a:lstStyle/>
          <a:p>
            <a:pPr indent="0" lvl="0" marL="0" marR="0" rtl="0" algn="l">
              <a:lnSpc>
                <a:spcPct val="49250"/>
              </a:lnSpc>
              <a:spcBef>
                <a:spcPts val="0"/>
              </a:spcBef>
              <a:spcAft>
                <a:spcPts val="0"/>
              </a:spcAft>
              <a:buNone/>
            </a:pPr>
            <a:r>
              <a:rPr lang="en-US" sz="3600">
                <a:solidFill>
                  <a:srgbClr val="FFFFFF"/>
                </a:solidFill>
                <a:latin typeface="Arial"/>
                <a:ea typeface="Arial"/>
                <a:cs typeface="Arial"/>
                <a:sym typeface="Arial"/>
              </a:rPr>
              <a:t>Data Cleaning/Modelling</a:t>
            </a:r>
            <a:endParaRPr/>
          </a:p>
        </p:txBody>
      </p:sp>
      <p:sp>
        <p:nvSpPr>
          <p:cNvPr id="156" name="Google Shape;156;p5"/>
          <p:cNvSpPr txBox="1"/>
          <p:nvPr/>
        </p:nvSpPr>
        <p:spPr>
          <a:xfrm>
            <a:off x="2655324" y="1068812"/>
            <a:ext cx="6627572" cy="295017"/>
          </a:xfrm>
          <a:prstGeom prst="rect">
            <a:avLst/>
          </a:prstGeom>
          <a:noFill/>
          <a:ln>
            <a:noFill/>
          </a:ln>
        </p:spPr>
        <p:txBody>
          <a:bodyPr anchorCtr="0" anchor="t" bIns="0" lIns="0" spcFirstLastPara="1" rIns="0" wrap="square" tIns="0">
            <a:spAutoFit/>
          </a:bodyPr>
          <a:lstStyle/>
          <a:p>
            <a:pPr indent="0" lvl="0" marL="0" marR="0" rtl="0" algn="l">
              <a:lnSpc>
                <a:spcPct val="49250"/>
              </a:lnSpc>
              <a:spcBef>
                <a:spcPts val="0"/>
              </a:spcBef>
              <a:spcAft>
                <a:spcPts val="0"/>
              </a:spcAft>
              <a:buNone/>
            </a:pPr>
            <a:r>
              <a:rPr lang="en-US" sz="3600">
                <a:solidFill>
                  <a:srgbClr val="FFFFFF"/>
                </a:solidFill>
                <a:latin typeface="Arial"/>
                <a:ea typeface="Arial"/>
                <a:cs typeface="Arial"/>
                <a:sym typeface="Arial"/>
              </a:rPr>
              <a:t>Data Understanding and Extraction</a:t>
            </a:r>
            <a:endParaRPr sz="3600">
              <a:solidFill>
                <a:srgbClr val="FFFFFF"/>
              </a:solidFill>
              <a:latin typeface="Arial"/>
              <a:ea typeface="Arial"/>
              <a:cs typeface="Arial"/>
              <a:sym typeface="Arial"/>
            </a:endParaRPr>
          </a:p>
        </p:txBody>
      </p:sp>
      <p:sp>
        <p:nvSpPr>
          <p:cNvPr id="157" name="Google Shape;157;p5"/>
          <p:cNvSpPr txBox="1"/>
          <p:nvPr/>
        </p:nvSpPr>
        <p:spPr>
          <a:xfrm>
            <a:off x="5117382" y="3216306"/>
            <a:ext cx="5406255" cy="295017"/>
          </a:xfrm>
          <a:prstGeom prst="rect">
            <a:avLst/>
          </a:prstGeom>
          <a:noFill/>
          <a:ln>
            <a:noFill/>
          </a:ln>
        </p:spPr>
        <p:txBody>
          <a:bodyPr anchorCtr="0" anchor="t" bIns="0" lIns="0" spcFirstLastPara="1" rIns="0" wrap="square" tIns="0">
            <a:spAutoFit/>
          </a:bodyPr>
          <a:lstStyle/>
          <a:p>
            <a:pPr indent="0" lvl="0" marL="0" marR="0" rtl="0" algn="l">
              <a:lnSpc>
                <a:spcPct val="49250"/>
              </a:lnSpc>
              <a:spcBef>
                <a:spcPts val="0"/>
              </a:spcBef>
              <a:spcAft>
                <a:spcPts val="0"/>
              </a:spcAft>
              <a:buNone/>
            </a:pPr>
            <a:r>
              <a:rPr b="1" lang="en-US" sz="3600">
                <a:solidFill>
                  <a:srgbClr val="FFC000"/>
                </a:solidFill>
                <a:latin typeface="Arial"/>
                <a:ea typeface="Arial"/>
                <a:cs typeface="Arial"/>
                <a:sym typeface="Arial"/>
              </a:rPr>
              <a:t>Exploratory Data Analysis</a:t>
            </a:r>
            <a:endParaRPr/>
          </a:p>
        </p:txBody>
      </p:sp>
      <p:sp>
        <p:nvSpPr>
          <p:cNvPr id="158" name="Google Shape;158;p5"/>
          <p:cNvSpPr txBox="1"/>
          <p:nvPr/>
        </p:nvSpPr>
        <p:spPr>
          <a:xfrm>
            <a:off x="6575299" y="4305281"/>
            <a:ext cx="3551905" cy="295017"/>
          </a:xfrm>
          <a:prstGeom prst="rect">
            <a:avLst/>
          </a:prstGeom>
          <a:noFill/>
          <a:ln>
            <a:noFill/>
          </a:ln>
        </p:spPr>
        <p:txBody>
          <a:bodyPr anchorCtr="0" anchor="t" bIns="0" lIns="0" spcFirstLastPara="1" rIns="0" wrap="square" tIns="0">
            <a:spAutoFit/>
          </a:bodyPr>
          <a:lstStyle/>
          <a:p>
            <a:pPr indent="0" lvl="0" marL="0" marR="0" rtl="0" algn="l">
              <a:lnSpc>
                <a:spcPct val="49250"/>
              </a:lnSpc>
              <a:spcBef>
                <a:spcPts val="0"/>
              </a:spcBef>
              <a:spcAft>
                <a:spcPts val="0"/>
              </a:spcAft>
              <a:buNone/>
            </a:pPr>
            <a:r>
              <a:rPr lang="en-US" sz="3600">
                <a:solidFill>
                  <a:srgbClr val="FFFFFF"/>
                </a:solidFill>
                <a:latin typeface="Arial"/>
                <a:ea typeface="Arial"/>
                <a:cs typeface="Arial"/>
                <a:sym typeface="Arial"/>
              </a:rPr>
              <a:t>Recommendations</a:t>
            </a:r>
            <a:endParaRPr/>
          </a:p>
        </p:txBody>
      </p:sp>
      <p:pic>
        <p:nvPicPr>
          <p:cNvPr id="159" name="Google Shape;159;p5"/>
          <p:cNvPicPr preferRelativeResize="0"/>
          <p:nvPr/>
        </p:nvPicPr>
        <p:blipFill rotWithShape="1">
          <a:blip r:embed="rId5">
            <a:alphaModFix/>
          </a:blip>
          <a:srcRect b="320" l="0" r="0" t="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7558474" y="5523544"/>
            <a:ext cx="4178255" cy="295017"/>
          </a:xfrm>
          <a:prstGeom prst="rect">
            <a:avLst/>
          </a:prstGeom>
          <a:noFill/>
          <a:ln>
            <a:noFill/>
          </a:ln>
        </p:spPr>
        <p:txBody>
          <a:bodyPr anchorCtr="0" anchor="t" bIns="0" lIns="0" spcFirstLastPara="1" rIns="0" wrap="square" tIns="0">
            <a:spAutoFit/>
          </a:bodyPr>
          <a:lstStyle/>
          <a:p>
            <a:pPr indent="0" lvl="0" marL="0" marR="0" rtl="0" algn="l">
              <a:lnSpc>
                <a:spcPct val="49250"/>
              </a:lnSpc>
              <a:spcBef>
                <a:spcPts val="0"/>
              </a:spcBef>
              <a:spcAft>
                <a:spcPts val="0"/>
              </a:spcAft>
              <a:buNone/>
            </a:pPr>
            <a:r>
              <a:rPr lang="en-US" sz="3600">
                <a:solidFill>
                  <a:srgbClr val="FFFFFF"/>
                </a:solidFill>
                <a:latin typeface="Arial"/>
                <a:ea typeface="Arial"/>
                <a:cs typeface="Arial"/>
                <a:sym typeface="Arial"/>
              </a:rPr>
              <a:t>ML Model Proposal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fmla="val 50000" name="adj1"/>
              <a:gd fmla="val 50000" name="adj2"/>
            </a:avLst>
          </a:prstGeom>
          <a:solidFill>
            <a:schemeClr val="accent1"/>
          </a:solidFill>
          <a:ln cap="flat" cmpd="sng" w="12700">
            <a:solidFill>
              <a:srgbClr val="1D7F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fmla="val 50000" name="adj1"/>
              <a:gd fmla="val 50000" name="adj2"/>
            </a:avLst>
          </a:prstGeom>
          <a:solidFill>
            <a:schemeClr val="accent1"/>
          </a:solidFill>
          <a:ln cap="flat" cmpd="sng" w="12700">
            <a:solidFill>
              <a:srgbClr val="1D7F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l="0" r="0" t="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l="0" r="0" t="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8"/>
          <p:cNvSpPr txBox="1"/>
          <p:nvPr>
            <p:ph idx="1" type="body"/>
          </p:nvPr>
        </p:nvSpPr>
        <p:spPr>
          <a:xfrm>
            <a:off x="5683826" y="1797626"/>
            <a:ext cx="5526661" cy="41649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t>The Exploratory Data Analysis (EDA) has been divided into four parts: </a:t>
            </a:r>
            <a:endParaRPr/>
          </a:p>
          <a:p>
            <a:pPr indent="0" lvl="0" marL="0" rtl="0" algn="l">
              <a:lnSpc>
                <a:spcPct val="90000"/>
              </a:lnSpc>
              <a:spcBef>
                <a:spcPts val="1000"/>
              </a:spcBef>
              <a:spcAft>
                <a:spcPts val="0"/>
              </a:spcAft>
              <a:buClr>
                <a:schemeClr val="lt1"/>
              </a:buClr>
              <a:buSzPts val="2800"/>
              <a:buNone/>
            </a:pPr>
            <a:r>
              <a:t/>
            </a:r>
            <a:endParaRPr/>
          </a:p>
          <a:p>
            <a:pPr indent="-228600" lvl="0" marL="228600" rtl="0" algn="l">
              <a:lnSpc>
                <a:spcPct val="90000"/>
              </a:lnSpc>
              <a:spcBef>
                <a:spcPts val="1000"/>
              </a:spcBef>
              <a:spcAft>
                <a:spcPts val="0"/>
              </a:spcAft>
              <a:buClr>
                <a:schemeClr val="lt1"/>
              </a:buClr>
              <a:buSzPts val="2800"/>
              <a:buChar char="•"/>
            </a:pPr>
            <a:r>
              <a:rPr lang="en-US"/>
              <a:t>Market Overview: Categorical and Numerical Variable Analysis</a:t>
            </a:r>
            <a:endParaRPr/>
          </a:p>
          <a:p>
            <a:pPr indent="-228600" lvl="0" marL="228600" rtl="0" algn="l">
              <a:lnSpc>
                <a:spcPct val="90000"/>
              </a:lnSpc>
              <a:spcBef>
                <a:spcPts val="1000"/>
              </a:spcBef>
              <a:spcAft>
                <a:spcPts val="0"/>
              </a:spcAft>
              <a:buClr>
                <a:schemeClr val="lt1"/>
              </a:buClr>
              <a:buSzPts val="2800"/>
              <a:buChar char="•"/>
            </a:pPr>
            <a:r>
              <a:rPr lang="en-US"/>
              <a:t>Target Variable Analysis</a:t>
            </a:r>
            <a:endParaRPr/>
          </a:p>
          <a:p>
            <a:pPr indent="-228600" lvl="0" marL="228600" rtl="0" algn="l">
              <a:lnSpc>
                <a:spcPct val="90000"/>
              </a:lnSpc>
              <a:spcBef>
                <a:spcPts val="1000"/>
              </a:spcBef>
              <a:spcAft>
                <a:spcPts val="0"/>
              </a:spcAft>
              <a:buClr>
                <a:schemeClr val="lt1"/>
              </a:buClr>
              <a:buSzPts val="2800"/>
              <a:buChar char="•"/>
            </a:pPr>
            <a:r>
              <a:rPr lang="en-US"/>
              <a:t>Correlation Analysis </a:t>
            </a:r>
            <a:endParaRPr/>
          </a:p>
          <a:p>
            <a:pPr indent="-228600" lvl="0" marL="228600" rtl="0" algn="l">
              <a:lnSpc>
                <a:spcPct val="90000"/>
              </a:lnSpc>
              <a:spcBef>
                <a:spcPts val="1000"/>
              </a:spcBef>
              <a:spcAft>
                <a:spcPts val="0"/>
              </a:spcAft>
              <a:buClr>
                <a:schemeClr val="lt1"/>
              </a:buClr>
              <a:buSzPts val="2800"/>
              <a:buChar char="•"/>
            </a:pPr>
            <a:r>
              <a:rPr lang="en-US"/>
              <a:t>Time Series Analysis </a:t>
            </a:r>
            <a:endParaRPr/>
          </a:p>
        </p:txBody>
      </p:sp>
      <p:pic>
        <p:nvPicPr>
          <p:cNvPr id="190" name="Google Shape;190;p8"/>
          <p:cNvPicPr preferRelativeResize="0"/>
          <p:nvPr/>
        </p:nvPicPr>
        <p:blipFill rotWithShape="1">
          <a:blip r:embed="rId3">
            <a:alphaModFix/>
          </a:blip>
          <a:srcRect b="320" l="0" r="0" t="0"/>
          <a:stretch/>
        </p:blipFill>
        <p:spPr>
          <a:xfrm rot="10799999">
            <a:off x="691375" y="1851277"/>
            <a:ext cx="4105765" cy="4114519"/>
          </a:xfrm>
          <a:prstGeom prst="rect">
            <a:avLst/>
          </a:prstGeom>
          <a:noFill/>
          <a:ln>
            <a:noFill/>
          </a:ln>
        </p:spPr>
      </p:pic>
      <p:sp>
        <p:nvSpPr>
          <p:cNvPr id="191" name="Google Shape;191;p8"/>
          <p:cNvSpPr txBox="1"/>
          <p:nvPr/>
        </p:nvSpPr>
        <p:spPr>
          <a:xfrm>
            <a:off x="1183301" y="2517818"/>
            <a:ext cx="3154524" cy="295465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4800">
                <a:solidFill>
                  <a:srgbClr val="FFC000"/>
                </a:solidFill>
                <a:latin typeface="Arial"/>
                <a:ea typeface="Arial"/>
                <a:cs typeface="Arial"/>
                <a:sym typeface="Arial"/>
              </a:rPr>
              <a:t>Exploratory Data Analysis (EDA)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27495" y="7107"/>
            <a:ext cx="10833435"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lang="en-US"/>
              <a:t>Market Overview – Categorical Variable Analysis</a:t>
            </a:r>
            <a:endParaRPr/>
          </a:p>
        </p:txBody>
      </p:sp>
      <p:pic>
        <p:nvPicPr>
          <p:cNvPr id="198" name="Google Shape;198;p9"/>
          <p:cNvPicPr preferRelativeResize="0"/>
          <p:nvPr/>
        </p:nvPicPr>
        <p:blipFill rotWithShape="1">
          <a:blip r:embed="rId3">
            <a:alphaModFix/>
          </a:blip>
          <a:srcRect b="0" l="0" r="0" t="0"/>
          <a:stretch/>
        </p:blipFill>
        <p:spPr>
          <a:xfrm>
            <a:off x="334897" y="1220299"/>
            <a:ext cx="5428526" cy="2402577"/>
          </a:xfrm>
          <a:prstGeom prst="rect">
            <a:avLst/>
          </a:prstGeom>
          <a:noFill/>
          <a:ln>
            <a:noFill/>
          </a:ln>
        </p:spPr>
      </p:pic>
      <p:pic>
        <p:nvPicPr>
          <p:cNvPr id="199" name="Google Shape;199;p9"/>
          <p:cNvPicPr preferRelativeResize="0"/>
          <p:nvPr/>
        </p:nvPicPr>
        <p:blipFill rotWithShape="1">
          <a:blip r:embed="rId4">
            <a:alphaModFix/>
          </a:blip>
          <a:srcRect b="0" l="0" r="0" t="0"/>
          <a:stretch/>
        </p:blipFill>
        <p:spPr>
          <a:xfrm>
            <a:off x="6325382" y="1265099"/>
            <a:ext cx="5639911" cy="2357777"/>
          </a:xfrm>
          <a:prstGeom prst="rect">
            <a:avLst/>
          </a:prstGeom>
          <a:noFill/>
          <a:ln>
            <a:noFill/>
          </a:ln>
        </p:spPr>
      </p:pic>
      <p:pic>
        <p:nvPicPr>
          <p:cNvPr id="200" name="Google Shape;200;p9"/>
          <p:cNvPicPr preferRelativeResize="0"/>
          <p:nvPr/>
        </p:nvPicPr>
        <p:blipFill rotWithShape="1">
          <a:blip r:embed="rId5">
            <a:alphaModFix/>
          </a:blip>
          <a:srcRect b="0" l="0" r="0" t="0"/>
          <a:stretch/>
        </p:blipFill>
        <p:spPr>
          <a:xfrm>
            <a:off x="334898" y="4005723"/>
            <a:ext cx="5428526" cy="2464525"/>
          </a:xfrm>
          <a:prstGeom prst="rect">
            <a:avLst/>
          </a:prstGeom>
          <a:noFill/>
          <a:ln>
            <a:noFill/>
          </a:ln>
        </p:spPr>
      </p:pic>
      <p:pic>
        <p:nvPicPr>
          <p:cNvPr id="201" name="Google Shape;201;p9"/>
          <p:cNvPicPr preferRelativeResize="0"/>
          <p:nvPr/>
        </p:nvPicPr>
        <p:blipFill rotWithShape="1">
          <a:blip r:embed="rId6">
            <a:alphaModFix/>
          </a:blip>
          <a:srcRect b="0" l="0" r="0" t="0"/>
          <a:stretch/>
        </p:blipFill>
        <p:spPr>
          <a:xfrm>
            <a:off x="6325382" y="3956247"/>
            <a:ext cx="5639911" cy="24768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