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14"/>
  </p:notesMasterIdLst>
  <p:sldIdLst>
    <p:sldId id="257" r:id="rId4"/>
    <p:sldId id="291" r:id="rId5"/>
    <p:sldId id="308" r:id="rId6"/>
    <p:sldId id="300" r:id="rId7"/>
    <p:sldId id="332" r:id="rId8"/>
    <p:sldId id="333" r:id="rId9"/>
    <p:sldId id="276" r:id="rId10"/>
    <p:sldId id="284" r:id="rId11"/>
    <p:sldId id="309" r:id="rId12"/>
    <p:sldId id="279" r:id="rId13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AE9"/>
    <a:srgbClr val="ABDEF4"/>
    <a:srgbClr val="CBEAF8"/>
    <a:srgbClr val="E3F3FB"/>
    <a:srgbClr val="EAF3F8"/>
    <a:srgbClr val="E9F4FA"/>
    <a:srgbClr val="A2D6EF"/>
    <a:srgbClr val="2E4D63"/>
    <a:srgbClr val="5686A8"/>
    <a:srgbClr val="669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0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5FF2-25EA-46D7-B3BA-4582358AB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SimSun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/>
              <a:ea typeface="SimSun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mailto:1701213988@pk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phototour.cs.washington.edu/Photo_Tourism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974949" y="1679577"/>
            <a:ext cx="63374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无人机航拍</a:t>
            </a:r>
            <a:r>
              <a:rPr lang="zh-CN" altLang="en-US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场景下的</a:t>
            </a:r>
            <a:r>
              <a: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语义三维重建</a:t>
            </a:r>
            <a:endParaRPr lang="en-US" altLang="zh-CN" sz="5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72191" y="3690243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1"/>
              </a:rPr>
              <a:t>陈煜</a:t>
            </a:r>
            <a:r>
              <a:rPr lang="en-US" altLang="zh-CN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1"/>
              </a:rPr>
              <a:t>1701213988@pku.edu.cn</a:t>
            </a:r>
            <a:endParaRPr lang="en-US" altLang="zh-CN" sz="16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4" y="306301"/>
            <a:ext cx="5543550" cy="600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72191" y="4168544"/>
            <a:ext cx="2917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1"/>
              </a:rPr>
              <a:t>王尧 </a:t>
            </a:r>
            <a:r>
              <a:rPr lang="en-US" altLang="zh-CN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1"/>
              </a:rPr>
              <a:t>wangyao@pku.edu.cn</a:t>
            </a:r>
            <a:endParaRPr lang="en-US" altLang="zh-CN" sz="16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52557" y="4625721"/>
            <a:ext cx="3182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1"/>
              </a:rPr>
              <a:t>王旭普 </a:t>
            </a:r>
            <a:r>
              <a:rPr lang="en-US" altLang="zh-CN" sz="1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hlinkClick r:id="rId1"/>
              </a:rPr>
              <a:t>wangyao@pku.edu.cn</a:t>
            </a:r>
            <a:endParaRPr lang="en-US" altLang="zh-CN" sz="16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021032" y="281866"/>
            <a:ext cx="21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References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58865" y="1248993"/>
            <a:ext cx="9048459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Open Sans" panose="020B0606030504020204" pitchFamily="34" charset="0"/>
              </a:rPr>
              <a:t>[1] </a:t>
            </a:r>
            <a:r>
              <a:rPr lang="en-US" altLang="zh-CN" sz="1400" dirty="0"/>
              <a:t>Noah </a:t>
            </a:r>
            <a:r>
              <a:rPr lang="en-US" altLang="zh-CN" sz="1400" dirty="0" err="1"/>
              <a:t>Snavely</a:t>
            </a:r>
            <a:r>
              <a:rPr lang="en-US" altLang="zh-CN" sz="1400" dirty="0"/>
              <a:t>, Steven M. Seitz, Richard </a:t>
            </a:r>
            <a:r>
              <a:rPr lang="en-US" altLang="zh-CN" sz="1400" dirty="0" err="1"/>
              <a:t>Szeliski</a:t>
            </a:r>
            <a:r>
              <a:rPr lang="en-US" altLang="zh-CN" sz="1400" dirty="0"/>
              <a:t>. </a:t>
            </a:r>
            <a:r>
              <a:rPr lang="en-US" altLang="zh-CN" sz="1400" b="1" dirty="0">
                <a:hlinkClick r:id="rId1"/>
              </a:rPr>
              <a:t>Photo Tourism: Exploring image collections in 3D</a:t>
            </a:r>
            <a:r>
              <a:rPr lang="en-US" altLang="zh-CN" sz="1400" dirty="0"/>
              <a:t>. </a:t>
            </a:r>
            <a:r>
              <a:rPr lang="en-US" altLang="zh-CN" sz="1400" i="1" dirty="0"/>
              <a:t>ACM Transactions on Graphics (Proceedings of SIGGRAPH 2006)</a:t>
            </a:r>
            <a:r>
              <a:rPr lang="en-US" altLang="zh-CN" sz="1400" dirty="0"/>
              <a:t>, 2006</a:t>
            </a:r>
            <a:r>
              <a:rPr lang="en-US" altLang="zh-CN" sz="1400" dirty="0" smtClean="0"/>
              <a:t>.</a:t>
            </a:r>
            <a:endParaRPr lang="en-US" altLang="zh-CN" sz="1400" dirty="0" smtClean="0"/>
          </a:p>
          <a:p>
            <a:r>
              <a:rPr lang="en-US" altLang="zh-CN" sz="1400" dirty="0" smtClean="0"/>
              <a:t>[2] </a:t>
            </a:r>
            <a:r>
              <a:rPr lang="en-US" altLang="zh-CN" sz="1400" dirty="0" err="1"/>
              <a:t>Snavely</a:t>
            </a:r>
            <a:r>
              <a:rPr lang="en-US" altLang="zh-CN" sz="1400" dirty="0"/>
              <a:t> K N. Scene reconstruction and visualization from internet photo collections[M]. University of Washington, 2008.</a:t>
            </a:r>
            <a:endParaRPr lang="en-US" altLang="zh-CN" sz="1400" dirty="0" smtClean="0"/>
          </a:p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Open Sans" panose="020B0606030504020204" pitchFamily="34" charset="0"/>
              </a:rPr>
              <a:t>[3] </a:t>
            </a:r>
            <a:r>
              <a:rPr lang="en-US" altLang="zh-CN" sz="1400" dirty="0" err="1"/>
              <a:t>Schönberger</a:t>
            </a:r>
            <a:r>
              <a:rPr lang="en-US" altLang="zh-CN" sz="1400" dirty="0"/>
              <a:t> J L, </a:t>
            </a:r>
            <a:r>
              <a:rPr lang="en-US" altLang="zh-CN" sz="1400" dirty="0" err="1"/>
              <a:t>Frahm</a:t>
            </a:r>
            <a:r>
              <a:rPr lang="en-US" altLang="zh-CN" sz="1400" dirty="0"/>
              <a:t> J M. Structure-from-Motion Revisited[C]// Computer Vision and Pattern Recognition. IEEE, 2016</a:t>
            </a:r>
            <a:r>
              <a:rPr lang="en-US" altLang="zh-CN" sz="1400" dirty="0" smtClean="0"/>
              <a:t>.</a:t>
            </a:r>
            <a:endParaRPr lang="en-US" altLang="zh-CN" sz="1400" dirty="0" smtClean="0"/>
          </a:p>
          <a:p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37701" y="1850027"/>
            <a:ext cx="10516598" cy="2000229"/>
            <a:chOff x="837701" y="1782714"/>
            <a:chExt cx="10516598" cy="2000229"/>
          </a:xfrm>
        </p:grpSpPr>
        <p:sp>
          <p:nvSpPr>
            <p:cNvPr id="31" name="任意多边形 30"/>
            <p:cNvSpPr/>
            <p:nvPr/>
          </p:nvSpPr>
          <p:spPr>
            <a:xfrm rot="900000">
              <a:off x="5461139" y="1782714"/>
              <a:ext cx="1269722" cy="877899"/>
            </a:xfrm>
            <a:custGeom>
              <a:avLst/>
              <a:gdLst>
                <a:gd name="connsiteX0" fmla="*/ 811844 w 815110"/>
                <a:gd name="connsiteY0" fmla="*/ 0 h 753851"/>
                <a:gd name="connsiteX1" fmla="*/ 811221 w 815110"/>
                <a:gd name="connsiteY1" fmla="*/ 3357 h 753851"/>
                <a:gd name="connsiteX2" fmla="*/ 815110 w 815110"/>
                <a:gd name="connsiteY2" fmla="*/ 1718 h 753851"/>
                <a:gd name="connsiteX3" fmla="*/ 810512 w 815110"/>
                <a:gd name="connsiteY3" fmla="*/ 7176 h 753851"/>
                <a:gd name="connsiteX4" fmla="*/ 674407 w 815110"/>
                <a:gd name="connsiteY4" fmla="*/ 740510 h 753851"/>
                <a:gd name="connsiteX5" fmla="*/ 421276 w 815110"/>
                <a:gd name="connsiteY5" fmla="*/ 621270 h 753851"/>
                <a:gd name="connsiteX6" fmla="*/ 293771 w 815110"/>
                <a:gd name="connsiteY6" fmla="*/ 753851 h 753851"/>
                <a:gd name="connsiteX7" fmla="*/ 336279 w 815110"/>
                <a:gd name="connsiteY7" fmla="*/ 581231 h 753851"/>
                <a:gd name="connsiteX8" fmla="*/ 335005 w 815110"/>
                <a:gd name="connsiteY8" fmla="*/ 580631 h 753851"/>
                <a:gd name="connsiteX9" fmla="*/ 337035 w 815110"/>
                <a:gd name="connsiteY9" fmla="*/ 578159 h 753851"/>
                <a:gd name="connsiteX10" fmla="*/ 337278 w 815110"/>
                <a:gd name="connsiteY10" fmla="*/ 577173 h 753851"/>
                <a:gd name="connsiteX11" fmla="*/ 337691 w 815110"/>
                <a:gd name="connsiteY11" fmla="*/ 577360 h 753851"/>
                <a:gd name="connsiteX12" fmla="*/ 628627 w 815110"/>
                <a:gd name="connsiteY12" fmla="*/ 223097 h 753851"/>
                <a:gd name="connsiteX13" fmla="*/ 609342 w 815110"/>
                <a:gd name="connsiteY13" fmla="*/ 245991 h 753851"/>
                <a:gd name="connsiteX14" fmla="*/ 266398 w 815110"/>
                <a:gd name="connsiteY14" fmla="*/ 517542 h 753851"/>
                <a:gd name="connsiteX15" fmla="*/ 0 w 815110"/>
                <a:gd name="connsiteY15" fmla="*/ 345175 h 753851"/>
                <a:gd name="connsiteX16" fmla="*/ 807958 w 815110"/>
                <a:gd name="connsiteY16" fmla="*/ 4731 h 75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110" h="753851">
                  <a:moveTo>
                    <a:pt x="811844" y="0"/>
                  </a:moveTo>
                  <a:lnTo>
                    <a:pt x="811221" y="3357"/>
                  </a:lnTo>
                  <a:lnTo>
                    <a:pt x="815110" y="1718"/>
                  </a:lnTo>
                  <a:lnTo>
                    <a:pt x="810512" y="7176"/>
                  </a:lnTo>
                  <a:lnTo>
                    <a:pt x="674407" y="740510"/>
                  </a:lnTo>
                  <a:lnTo>
                    <a:pt x="421276" y="621270"/>
                  </a:lnTo>
                  <a:lnTo>
                    <a:pt x="293771" y="753851"/>
                  </a:lnTo>
                  <a:lnTo>
                    <a:pt x="336279" y="581231"/>
                  </a:lnTo>
                  <a:lnTo>
                    <a:pt x="335005" y="580631"/>
                  </a:lnTo>
                  <a:lnTo>
                    <a:pt x="337035" y="578159"/>
                  </a:lnTo>
                  <a:lnTo>
                    <a:pt x="337278" y="577173"/>
                  </a:lnTo>
                  <a:lnTo>
                    <a:pt x="337691" y="577360"/>
                  </a:lnTo>
                  <a:lnTo>
                    <a:pt x="628627" y="223097"/>
                  </a:lnTo>
                  <a:lnTo>
                    <a:pt x="609342" y="245991"/>
                  </a:lnTo>
                  <a:lnTo>
                    <a:pt x="266398" y="517542"/>
                  </a:lnTo>
                  <a:lnTo>
                    <a:pt x="0" y="345175"/>
                  </a:lnTo>
                  <a:lnTo>
                    <a:pt x="807958" y="4731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50000"/>
                  </a:schemeClr>
                </a:gs>
                <a:gs pos="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7701" y="3075057"/>
              <a:ext cx="10516598" cy="707886"/>
              <a:chOff x="837701" y="3075056"/>
              <a:chExt cx="10516598" cy="70788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837701" y="3295380"/>
                <a:ext cx="10516598" cy="267238"/>
                <a:chOff x="837701" y="3295381"/>
                <a:chExt cx="10516598" cy="267238"/>
              </a:xfrm>
            </p:grpSpPr>
            <p:sp>
              <p:nvSpPr>
                <p:cNvPr id="10" name="椭圆 9"/>
                <p:cNvSpPr/>
                <p:nvPr/>
              </p:nvSpPr>
              <p:spPr>
                <a:xfrm rot="10800000">
                  <a:off x="2551641" y="3295381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rot="10800000">
                  <a:off x="1913518" y="3328786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 rot="10800000">
                  <a:off x="1342205" y="3362190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0800000">
                  <a:off x="837701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373122" y="3295382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0078054" y="3328787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716176" y="3362191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1287490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3217647" y="3075056"/>
                <a:ext cx="575670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Segoe UI Light" panose="020B0502040204020203" pitchFamily="34" charset="0"/>
                  </a:rPr>
                  <a:t>THANKS FOR LISTENING</a:t>
                </a:r>
              </a:p>
            </p:txBody>
          </p:sp>
        </p:grp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4" y="306301"/>
            <a:ext cx="5543550" cy="6000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rot="900000">
            <a:off x="5549532" y="5828665"/>
            <a:ext cx="1092937" cy="75566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solidFill>
              <a:srgbClr val="53B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80201" y="1476833"/>
            <a:ext cx="3031599" cy="9845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17312" y="374487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-122"/>
              </a:rPr>
              <a:t>PART</a:t>
            </a:r>
            <a:r>
              <a:rPr lang="zh-CN" altLang="en-US" dirty="0">
                <a:latin typeface="+mj-lt"/>
                <a:ea typeface="微软雅黑" charset="-122"/>
              </a:rPr>
              <a:t> </a:t>
            </a:r>
            <a:r>
              <a:rPr lang="en-US" altLang="zh-CN" dirty="0" smtClean="0">
                <a:latin typeface="+mj-lt"/>
                <a:ea typeface="微软雅黑" charset="-122"/>
              </a:rPr>
              <a:t>ONE</a:t>
            </a:r>
            <a:endParaRPr lang="zh-CN" altLang="en-US" dirty="0">
              <a:latin typeface="+mj-lt"/>
              <a:ea typeface="微软雅黑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67956" y="374487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-122"/>
              </a:rPr>
              <a:t>PART</a:t>
            </a:r>
            <a:r>
              <a:rPr lang="zh-CN" altLang="en-US" dirty="0">
                <a:latin typeface="+mj-lt"/>
                <a:ea typeface="微软雅黑" charset="-122"/>
              </a:rPr>
              <a:t> </a:t>
            </a:r>
            <a:r>
              <a:rPr lang="en-US" altLang="zh-CN" dirty="0" smtClean="0">
                <a:latin typeface="+mj-lt"/>
                <a:ea typeface="微软雅黑" charset="-122"/>
              </a:rPr>
              <a:t>TWO</a:t>
            </a:r>
            <a:endParaRPr lang="zh-CN" altLang="en-US" dirty="0">
              <a:latin typeface="+mj-lt"/>
              <a:ea typeface="微软雅黑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833062" y="374487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-122"/>
              </a:rPr>
              <a:t>PART</a:t>
            </a:r>
            <a:r>
              <a:rPr lang="zh-CN" altLang="en-US" dirty="0">
                <a:latin typeface="+mj-lt"/>
                <a:ea typeface="微软雅黑" charset="-122"/>
              </a:rPr>
              <a:t> </a:t>
            </a:r>
            <a:r>
              <a:rPr lang="en-US" altLang="zh-CN" dirty="0" smtClean="0">
                <a:latin typeface="+mj-lt"/>
                <a:ea typeface="微软雅黑" charset="-122"/>
              </a:rPr>
              <a:t>THREE</a:t>
            </a:r>
            <a:endParaRPr lang="zh-CN" altLang="en-US" dirty="0">
              <a:latin typeface="+mj-lt"/>
              <a:ea typeface="微软雅黑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70340" y="374487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-122"/>
              </a:rPr>
              <a:t>PART</a:t>
            </a:r>
            <a:r>
              <a:rPr lang="zh-CN" altLang="en-US" dirty="0">
                <a:latin typeface="+mj-lt"/>
                <a:ea typeface="微软雅黑" charset="-122"/>
              </a:rPr>
              <a:t> </a:t>
            </a:r>
            <a:r>
              <a:rPr lang="en-US" altLang="zh-CN" dirty="0" smtClean="0">
                <a:latin typeface="+mj-lt"/>
                <a:ea typeface="微软雅黑" charset="-122"/>
              </a:rPr>
              <a:t>FOUR</a:t>
            </a:r>
            <a:endParaRPr kumimoji="1" lang="zh-CN" altLang="en-US" dirty="0">
              <a:latin typeface="+mj-lt"/>
              <a:ea typeface="微软雅黑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25106" y="3744876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-122"/>
              </a:rPr>
              <a:t>PART</a:t>
            </a:r>
            <a:r>
              <a:rPr lang="zh-CN" altLang="en-US" dirty="0">
                <a:latin typeface="+mj-lt"/>
                <a:ea typeface="微软雅黑" charset="-122"/>
              </a:rPr>
              <a:t> </a:t>
            </a:r>
            <a:r>
              <a:rPr lang="en-US" altLang="zh-CN" dirty="0" smtClean="0">
                <a:latin typeface="+mj-lt"/>
                <a:ea typeface="微软雅黑" charset="-122"/>
              </a:rPr>
              <a:t>SIX</a:t>
            </a:r>
            <a:endParaRPr kumimoji="1" lang="zh-CN" altLang="en-US" dirty="0">
              <a:latin typeface="+mj-lt"/>
              <a:ea typeface="微软雅黑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39516" y="3219959"/>
            <a:ext cx="19842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charset="-122"/>
              </a:rPr>
              <a:t>Introduction</a:t>
            </a:r>
            <a:endParaRPr lang="zh-CN" altLang="en-US" sz="2800" b="1" dirty="0">
              <a:latin typeface="+mj-lt"/>
              <a:ea typeface="微软雅黑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94970" y="3219959"/>
            <a:ext cx="20938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charset="-122"/>
              </a:rPr>
              <a:t>Related Work</a:t>
            </a:r>
            <a:endParaRPr lang="zh-CN" altLang="en-US" sz="2800" b="1" dirty="0">
              <a:latin typeface="+mj-lt"/>
              <a:ea typeface="微软雅黑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08703" y="321995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charset="-122"/>
              </a:rPr>
              <a:t>Our Work</a:t>
            </a:r>
            <a:endParaRPr lang="zh-CN" altLang="en-US" sz="2800" b="1" dirty="0">
              <a:latin typeface="+mj-lt"/>
              <a:ea typeface="微软雅黑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858999" y="3219959"/>
            <a:ext cx="197587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charset="-122"/>
              </a:rPr>
              <a:t>Experiments</a:t>
            </a:r>
            <a:endParaRPr kumimoji="1" lang="zh-CN" altLang="en-US" sz="2800" b="1" dirty="0">
              <a:latin typeface="+mj-lt"/>
              <a:ea typeface="微软雅黑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856547" y="319225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charset="-122"/>
              </a:rPr>
              <a:t>References</a:t>
            </a:r>
            <a:endParaRPr kumimoji="1" lang="zh-CN" altLang="en-US" sz="2800" b="1" dirty="0">
              <a:latin typeface="+mj-lt"/>
              <a:ea typeface="微软雅黑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52423" y="422016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805073" y="422016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906923" y="422016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972497" y="422016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70045" y="4220160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642819" y="269156"/>
            <a:ext cx="2906395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Pipeline for </a:t>
            </a:r>
            <a:r>
              <a:rPr lang="x-none" altLang="en-US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SfM</a:t>
            </a:r>
            <a:endParaRPr lang="x-none" altLang="en-US" sz="2800" dirty="0" smtClean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90" y="1447800"/>
            <a:ext cx="1945640" cy="1297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95" y="1445260"/>
            <a:ext cx="1921510" cy="12807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292623" y="2925145"/>
            <a:ext cx="86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Pictures</a:t>
            </a:r>
            <a:endParaRPr lang="en-US" altLang="zh-CN" sz="1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86" y="2967524"/>
            <a:ext cx="657143" cy="25714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942977" y="2961322"/>
            <a:ext cx="1787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Feature Matching</a:t>
            </a:r>
            <a:endParaRPr lang="en-US" altLang="zh-CN" sz="1400" dirty="0" smtClean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47" y="3034199"/>
            <a:ext cx="657143" cy="25714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474749" y="2983481"/>
            <a:ext cx="2035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Geometric Verifying</a:t>
            </a:r>
            <a:endParaRPr lang="en-US" altLang="zh-CN" sz="1400" dirty="0" smtClean="0"/>
          </a:p>
        </p:txBody>
      </p:sp>
      <p:sp>
        <p:nvSpPr>
          <p:cNvPr id="23" name="矩形 22"/>
          <p:cNvSpPr/>
          <p:nvPr/>
        </p:nvSpPr>
        <p:spPr>
          <a:xfrm>
            <a:off x="8708017" y="2966889"/>
            <a:ext cx="1925663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Initial Pair Selection</a:t>
            </a:r>
            <a:endParaRPr lang="x-none" altLang="en-US" sz="1400" dirty="0" smtClean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70" y="3041817"/>
            <a:ext cx="657143" cy="25714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25435" y="3825344"/>
            <a:ext cx="657143" cy="257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145" y="3567430"/>
            <a:ext cx="1440180" cy="17938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00424" y="4429649"/>
            <a:ext cx="657143" cy="25714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111375" y="5436235"/>
            <a:ext cx="1363345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sparse model</a:t>
            </a:r>
            <a:endParaRPr lang="x-none" altLang="en-US" sz="1400" dirty="0" smtClean="0"/>
          </a:p>
        </p:txBody>
      </p:sp>
      <p:sp>
        <p:nvSpPr>
          <p:cNvPr id="2" name="矩形 22"/>
          <p:cNvSpPr/>
          <p:nvPr/>
        </p:nvSpPr>
        <p:spPr>
          <a:xfrm>
            <a:off x="8686165" y="4425950"/>
            <a:ext cx="2156460" cy="3194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x-none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Camera Registeration</a:t>
            </a:r>
            <a:endParaRPr lang="x-none" altLang="en-US" sz="1400" dirty="0" smtClean="0"/>
          </a:p>
        </p:txBody>
      </p:sp>
      <p:sp>
        <p:nvSpPr>
          <p:cNvPr id="3" name="矩形 22"/>
          <p:cNvSpPr/>
          <p:nvPr/>
        </p:nvSpPr>
        <p:spPr>
          <a:xfrm>
            <a:off x="6456680" y="4413250"/>
            <a:ext cx="1395095" cy="3194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x-none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Triangulation</a:t>
            </a:r>
            <a:endParaRPr lang="x-none" altLang="en-US" sz="1400" dirty="0" smtClean="0"/>
          </a:p>
        </p:txBody>
      </p:sp>
      <p:pic>
        <p:nvPicPr>
          <p:cNvPr id="5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919749" y="4458224"/>
            <a:ext cx="657143" cy="257143"/>
          </a:xfrm>
          <a:prstGeom prst="rect">
            <a:avLst/>
          </a:prstGeom>
        </p:spPr>
      </p:pic>
      <p:pic>
        <p:nvPicPr>
          <p:cNvPr id="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593494" y="4439809"/>
            <a:ext cx="657143" cy="257143"/>
          </a:xfrm>
          <a:prstGeom prst="rect">
            <a:avLst/>
          </a:prstGeom>
        </p:spPr>
      </p:pic>
      <p:sp>
        <p:nvSpPr>
          <p:cNvPr id="11" name="矩形 22"/>
          <p:cNvSpPr/>
          <p:nvPr/>
        </p:nvSpPr>
        <p:spPr>
          <a:xfrm>
            <a:off x="4473575" y="4424045"/>
            <a:ext cx="1395095" cy="5327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x-none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Bundle Adjustment</a:t>
            </a:r>
            <a:endParaRPr lang="x-none" altLang="en-US" sz="1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138583" y="281866"/>
            <a:ext cx="39148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Two Main Bottlenecks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721645" y="3481626"/>
            <a:ext cx="2400183" cy="646331"/>
            <a:chOff x="1513323" y="1913768"/>
            <a:chExt cx="1282050" cy="43643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1658705" y="1962696"/>
              <a:ext cx="951111" cy="0"/>
            </a:xfrm>
            <a:prstGeom prst="line">
              <a:avLst/>
            </a:prstGeom>
            <a:ln>
              <a:solidFill>
                <a:srgbClr val="80D8A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1513323" y="1913768"/>
              <a:ext cx="1282050" cy="4364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800" b="1" dirty="0" smtClean="0">
                  <a:latin typeface="微软雅黑" charset="-122"/>
                  <a:ea typeface="微软雅黑" charset="-122"/>
                </a:rPr>
                <a:t>Feature Matching </a:t>
              </a:r>
              <a:endParaRPr lang="zh-CN" altLang="en-US" sz="1800" b="1" dirty="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602246" y="3570469"/>
            <a:ext cx="2500575" cy="646331"/>
            <a:chOff x="5507866" y="1939456"/>
            <a:chExt cx="1282050" cy="436435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5655786" y="1962696"/>
              <a:ext cx="951111" cy="0"/>
            </a:xfrm>
            <a:prstGeom prst="line">
              <a:avLst/>
            </a:prstGeom>
            <a:ln>
              <a:solidFill>
                <a:srgbClr val="80D8A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5507866" y="1939456"/>
              <a:ext cx="1282050" cy="4364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800" b="1" dirty="0" smtClean="0">
                  <a:latin typeface="微软雅黑" charset="-122"/>
                  <a:ea typeface="微软雅黑" charset="-122"/>
                </a:rPr>
                <a:t>Bundle Adjustment</a:t>
              </a:r>
              <a:endParaRPr lang="zh-CN" altLang="en-US" sz="1800" b="1" dirty="0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497" name="空心弧 496"/>
          <p:cNvSpPr/>
          <p:nvPr/>
        </p:nvSpPr>
        <p:spPr>
          <a:xfrm>
            <a:off x="2780171" y="1282334"/>
            <a:ext cx="2146861" cy="2146861"/>
          </a:xfrm>
          <a:prstGeom prst="blockArc">
            <a:avLst>
              <a:gd name="adj1" fmla="val 19632368"/>
              <a:gd name="adj2" fmla="val 10691500"/>
              <a:gd name="adj3" fmla="val 6227"/>
            </a:avLst>
          </a:prstGeom>
          <a:solidFill>
            <a:srgbClr val="53BA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3302808" y="1940266"/>
            <a:ext cx="110158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rgbClr val="394A5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60</a:t>
            </a:r>
            <a:r>
              <a:rPr lang="en-US" altLang="zh-CN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0" name="空心弧 499"/>
          <p:cNvSpPr/>
          <p:nvPr/>
        </p:nvSpPr>
        <p:spPr>
          <a:xfrm>
            <a:off x="7716804" y="1345834"/>
            <a:ext cx="2146861" cy="2146861"/>
          </a:xfrm>
          <a:prstGeom prst="blockArc">
            <a:avLst>
              <a:gd name="adj1" fmla="val 12825912"/>
              <a:gd name="adj2" fmla="val 20600208"/>
              <a:gd name="adj3" fmla="val 7368"/>
            </a:avLst>
          </a:prstGeom>
          <a:solidFill>
            <a:srgbClr val="53BA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1" name="矩形 500"/>
          <p:cNvSpPr/>
          <p:nvPr/>
        </p:nvSpPr>
        <p:spPr>
          <a:xfrm>
            <a:off x="8239441" y="2003766"/>
            <a:ext cx="110158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rgbClr val="394A5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30</a:t>
            </a:r>
            <a:r>
              <a:rPr lang="en-US" altLang="zh-CN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3823345" y="269156"/>
            <a:ext cx="454533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x-none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Semantic Feature Extracts</a:t>
            </a:r>
            <a:endParaRPr lang="x-none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168525" y="1453515"/>
            <a:ext cx="3318510" cy="3848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x-none" altLang="en-US" sz="1800" b="1" dirty="0" smtClean="0">
                <a:latin typeface="微软雅黑" charset="-122"/>
                <a:ea typeface="微软雅黑" charset="-122"/>
              </a:rPr>
              <a:t>- SIFT keypoint detector</a:t>
            </a:r>
            <a:r>
              <a:rPr lang="en-US" altLang="zh-CN" sz="1800" b="1" dirty="0" smtClean="0">
                <a:latin typeface="微软雅黑" charset="-122"/>
                <a:ea typeface="微软雅黑" charset="-122"/>
              </a:rPr>
              <a:t> </a:t>
            </a:r>
            <a:endParaRPr lang="zh-CN" altLang="en-US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83"/>
          <p:cNvSpPr txBox="1"/>
          <p:nvPr/>
        </p:nvSpPr>
        <p:spPr>
          <a:xfrm>
            <a:off x="2171700" y="2150745"/>
            <a:ext cx="6916420" cy="3848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x-none" altLang="en-US" sz="1800" b="1" dirty="0" smtClean="0">
                <a:latin typeface="微软雅黑" charset="-122"/>
                <a:ea typeface="微软雅黑" charset="-122"/>
              </a:rPr>
              <a:t>- Extract semantic label by semantic segmentation result</a:t>
            </a:r>
            <a:r>
              <a:rPr lang="en-US" altLang="zh-CN" sz="1800" b="1" dirty="0" smtClean="0">
                <a:latin typeface="微软雅黑" charset="-122"/>
                <a:ea typeface="微软雅黑" charset="-122"/>
              </a:rPr>
              <a:t> </a:t>
            </a:r>
            <a:endParaRPr lang="zh-CN" altLang="en-US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83"/>
          <p:cNvSpPr txBox="1"/>
          <p:nvPr/>
        </p:nvSpPr>
        <p:spPr>
          <a:xfrm>
            <a:off x="2174875" y="2889885"/>
            <a:ext cx="8107045" cy="3848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x-none" altLang="en-US" sz="1800" b="1" dirty="0" smtClean="0">
                <a:latin typeface="微软雅黑" charset="-122"/>
                <a:ea typeface="微软雅黑" charset="-122"/>
              </a:rPr>
              <a:t>- Group features by semantic label, then perform feature matching</a:t>
            </a:r>
            <a:r>
              <a:rPr lang="en-US" altLang="zh-CN" sz="1800" b="1" dirty="0" smtClean="0">
                <a:latin typeface="微软雅黑" charset="-122"/>
                <a:ea typeface="微软雅黑" charset="-122"/>
              </a:rPr>
              <a:t> </a:t>
            </a:r>
            <a:endParaRPr lang="zh-CN" altLang="en-US" sz="1800" b="1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3290580" y="269156"/>
            <a:ext cx="561086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x-none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Constrained Bundle Adjustment</a:t>
            </a:r>
            <a:endParaRPr lang="x-none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168525" y="1453515"/>
            <a:ext cx="3318510" cy="3848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x-none" altLang="en-US" sz="1800" b="1" dirty="0" smtClean="0">
                <a:latin typeface="微软雅黑" charset="-122"/>
                <a:ea typeface="微软雅黑" charset="-122"/>
              </a:rPr>
              <a:t>- SIFT keypoint detector</a:t>
            </a:r>
            <a:r>
              <a:rPr lang="en-US" altLang="zh-CN" sz="1800" b="1" dirty="0" smtClean="0">
                <a:latin typeface="微软雅黑" charset="-122"/>
                <a:ea typeface="微软雅黑" charset="-122"/>
              </a:rPr>
              <a:t> </a:t>
            </a:r>
            <a:endParaRPr lang="zh-CN" altLang="en-US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83"/>
          <p:cNvSpPr txBox="1"/>
          <p:nvPr/>
        </p:nvSpPr>
        <p:spPr>
          <a:xfrm>
            <a:off x="2171700" y="2150745"/>
            <a:ext cx="6916420" cy="3848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x-none" altLang="en-US" sz="1800" b="1" dirty="0" smtClean="0">
                <a:latin typeface="微软雅黑" charset="-122"/>
                <a:ea typeface="微软雅黑" charset="-122"/>
              </a:rPr>
              <a:t>- Extract semantic label by semantic segmentation result</a:t>
            </a:r>
            <a:r>
              <a:rPr lang="en-US" altLang="zh-CN" sz="1800" b="1" dirty="0" smtClean="0">
                <a:latin typeface="微软雅黑" charset="-122"/>
                <a:ea typeface="微软雅黑" charset="-122"/>
              </a:rPr>
              <a:t> </a:t>
            </a:r>
            <a:endParaRPr lang="zh-CN" altLang="en-US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83"/>
          <p:cNvSpPr txBox="1"/>
          <p:nvPr/>
        </p:nvSpPr>
        <p:spPr>
          <a:xfrm>
            <a:off x="2174875" y="2889885"/>
            <a:ext cx="8107045" cy="3848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x-none" altLang="en-US" sz="1800" b="1" dirty="0" smtClean="0">
                <a:latin typeface="微软雅黑" charset="-122"/>
                <a:ea typeface="微软雅黑" charset="-122"/>
              </a:rPr>
              <a:t>- Group features by semantic label, then perform feature matching</a:t>
            </a:r>
            <a:r>
              <a:rPr lang="en-US" altLang="zh-CN" sz="1800" b="1" dirty="0" smtClean="0">
                <a:latin typeface="微软雅黑" charset="-122"/>
                <a:ea typeface="微软雅黑" charset="-122"/>
              </a:rPr>
              <a:t> </a:t>
            </a:r>
            <a:endParaRPr lang="zh-CN" altLang="en-US" sz="1800" b="1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083279" y="281866"/>
            <a:ext cx="402546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Reconstruction Results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Picture 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270" y="875030"/>
            <a:ext cx="9472930" cy="53606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083279" y="281866"/>
            <a:ext cx="402546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Reconstruction Results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6563" y="1284342"/>
            <a:ext cx="11403561" cy="3760757"/>
            <a:chOff x="451913" y="1159367"/>
            <a:chExt cx="8185885" cy="2699606"/>
          </a:xfrm>
        </p:grpSpPr>
        <p:sp>
          <p:nvSpPr>
            <p:cNvPr id="19" name="矩形 18"/>
            <p:cNvSpPr/>
            <p:nvPr/>
          </p:nvSpPr>
          <p:spPr>
            <a:xfrm>
              <a:off x="505976" y="1159367"/>
              <a:ext cx="8130024" cy="630357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2028" y="1482204"/>
              <a:ext cx="699852" cy="24302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charset="0"/>
                </a:rPr>
                <a:t>Dataset</a:t>
              </a:r>
              <a:endParaRPr lang="en-US" altLang="zh-CN" sz="16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0470" y="1200854"/>
              <a:ext cx="1059339" cy="25298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x-none" altLang="en-US" sz="1600" b="1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charset="0"/>
                </a:rPr>
                <a:t>Original SfM</a:t>
              </a:r>
              <a:endParaRPr lang="x-none" altLang="en-US" sz="16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128331" y="1192214"/>
              <a:ext cx="1145490" cy="25298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x-none" altLang="en-US" sz="1600" b="1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charset="0"/>
                </a:rPr>
                <a:t>Semantic SfM</a:t>
              </a:r>
              <a:endParaRPr lang="x-none" altLang="en-US" sz="16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1708" y="1983807"/>
              <a:ext cx="563401" cy="20603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x-none" altLang="en-US" sz="1200" dirty="0" smtClean="0">
                  <a:solidFill>
                    <a:srgbClr val="394A57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charset="0"/>
                </a:rPr>
                <a:t>PKU-m1</a:t>
              </a:r>
              <a:endParaRPr lang="x-none" altLang="en-US" sz="1200" dirty="0" smtClean="0">
                <a:solidFill>
                  <a:srgbClr val="394A57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0640" y="2644199"/>
              <a:ext cx="636333" cy="20603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x-none" sz="1200" dirty="0" smtClean="0">
                  <a:solidFill>
                    <a:srgbClr val="394A57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charset="0"/>
                </a:rPr>
                <a:t>PKU-e3_3</a:t>
              </a:r>
              <a:endParaRPr lang="x-none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1913" y="3357925"/>
              <a:ext cx="897521" cy="20603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x-none" altLang="en-US" sz="1200" dirty="0" smtClean="0">
                  <a:solidFill>
                    <a:srgbClr val="394A57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charset="0"/>
                </a:rPr>
                <a:t>Heda-Dalitang</a:t>
              </a:r>
              <a:endParaRPr lang="x-none" altLang="en-US" sz="1200" dirty="0" smtClean="0">
                <a:solidFill>
                  <a:srgbClr val="394A57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06203" y="2450117"/>
              <a:ext cx="8131595" cy="0"/>
            </a:xfrm>
            <a:prstGeom prst="line">
              <a:avLst/>
            </a:prstGeom>
            <a:ln>
              <a:solidFill>
                <a:srgbClr val="CFF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06203" y="3151991"/>
              <a:ext cx="8131595" cy="0"/>
            </a:xfrm>
            <a:prstGeom prst="line">
              <a:avLst/>
            </a:prstGeom>
            <a:ln>
              <a:solidFill>
                <a:srgbClr val="CFF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06203" y="3770901"/>
              <a:ext cx="8131595" cy="0"/>
            </a:xfrm>
            <a:prstGeom prst="line">
              <a:avLst/>
            </a:prstGeom>
            <a:ln>
              <a:solidFill>
                <a:srgbClr val="CFF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1967143" y="1993314"/>
              <a:ext cx="275246" cy="22093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28333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charset="0"/>
                </a:rPr>
                <a:t>52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4285911" y="3638039"/>
              <a:ext cx="132606" cy="22093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endPara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2360618" y="1748118"/>
            <a:ext cx="636714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V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iews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  <a:cs typeface="Arial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295767" y="1744105"/>
            <a:ext cx="621965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P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oses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  <a:cs typeface="Arial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196189" y="1740090"/>
            <a:ext cx="908198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Residuals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  <a:cs typeface="Arial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5317" y="1740090"/>
            <a:ext cx="631904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RMSE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  <a:cs typeface="Arial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085033" y="1732076"/>
            <a:ext cx="636714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V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iews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  <a:cs typeface="Arial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37632" y="1740095"/>
            <a:ext cx="621965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P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oses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  <a:cs typeface="Arial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815395" y="1736080"/>
            <a:ext cx="908198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Residuals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  <a:cs typeface="Arial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152825" y="1736080"/>
            <a:ext cx="631904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Arial" charset="0"/>
              </a:rPr>
              <a:t>RMSE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  <a:cs typeface="Arial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347045" y="2442081"/>
            <a:ext cx="38343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52</a:t>
            </a:r>
          </a:p>
        </p:txBody>
      </p:sp>
      <p:sp>
        <p:nvSpPr>
          <p:cNvPr id="106" name="矩形 105"/>
          <p:cNvSpPr/>
          <p:nvPr/>
        </p:nvSpPr>
        <p:spPr>
          <a:xfrm>
            <a:off x="4195821" y="2442084"/>
            <a:ext cx="78098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388096</a:t>
            </a:r>
          </a:p>
        </p:txBody>
      </p:sp>
      <p:sp>
        <p:nvSpPr>
          <p:cNvPr id="107" name="矩形 106"/>
          <p:cNvSpPr/>
          <p:nvPr/>
        </p:nvSpPr>
        <p:spPr>
          <a:xfrm>
            <a:off x="5264446" y="2442080"/>
            <a:ext cx="93006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0.421443</a:t>
            </a:r>
          </a:p>
        </p:txBody>
      </p:sp>
      <p:sp>
        <p:nvSpPr>
          <p:cNvPr id="108" name="矩形 107"/>
          <p:cNvSpPr/>
          <p:nvPr/>
        </p:nvSpPr>
        <p:spPr>
          <a:xfrm>
            <a:off x="8000936" y="2462130"/>
            <a:ext cx="38343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52</a:t>
            </a:r>
          </a:p>
        </p:txBody>
      </p:sp>
      <p:sp>
        <p:nvSpPr>
          <p:cNvPr id="110" name="矩形 109"/>
          <p:cNvSpPr/>
          <p:nvPr/>
        </p:nvSpPr>
        <p:spPr>
          <a:xfrm>
            <a:off x="8815022" y="2462133"/>
            <a:ext cx="78098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274027</a:t>
            </a:r>
          </a:p>
        </p:txBody>
      </p:sp>
      <p:sp>
        <p:nvSpPr>
          <p:cNvPr id="111" name="矩形 110"/>
          <p:cNvSpPr/>
          <p:nvPr/>
        </p:nvSpPr>
        <p:spPr>
          <a:xfrm>
            <a:off x="10011949" y="2462129"/>
            <a:ext cx="93006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0.376776</a:t>
            </a:r>
          </a:p>
        </p:txBody>
      </p:sp>
      <p:sp>
        <p:nvSpPr>
          <p:cNvPr id="112" name="矩形 111"/>
          <p:cNvSpPr/>
          <p:nvPr/>
        </p:nvSpPr>
        <p:spPr>
          <a:xfrm>
            <a:off x="7195822" y="2458116"/>
            <a:ext cx="38343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52</a:t>
            </a:r>
          </a:p>
        </p:txBody>
      </p:sp>
      <p:sp>
        <p:nvSpPr>
          <p:cNvPr id="113" name="矩形 112"/>
          <p:cNvSpPr/>
          <p:nvPr/>
        </p:nvSpPr>
        <p:spPr>
          <a:xfrm>
            <a:off x="7972859" y="3396311"/>
            <a:ext cx="3834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60</a:t>
            </a:r>
          </a:p>
        </p:txBody>
      </p:sp>
      <p:sp>
        <p:nvSpPr>
          <p:cNvPr id="115" name="矩形 114"/>
          <p:cNvSpPr/>
          <p:nvPr/>
        </p:nvSpPr>
        <p:spPr>
          <a:xfrm>
            <a:off x="8786946" y="3396314"/>
            <a:ext cx="78098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178258</a:t>
            </a:r>
          </a:p>
        </p:txBody>
      </p:sp>
      <p:sp>
        <p:nvSpPr>
          <p:cNvPr id="116" name="矩形 115"/>
          <p:cNvSpPr/>
          <p:nvPr/>
        </p:nvSpPr>
        <p:spPr>
          <a:xfrm>
            <a:off x="9983872" y="3396310"/>
            <a:ext cx="93006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0.490911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67745" y="3392297"/>
            <a:ext cx="3834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60</a:t>
            </a:r>
          </a:p>
        </p:txBody>
      </p:sp>
      <p:sp>
        <p:nvSpPr>
          <p:cNvPr id="118" name="矩形 117"/>
          <p:cNvSpPr/>
          <p:nvPr/>
        </p:nvSpPr>
        <p:spPr>
          <a:xfrm>
            <a:off x="3351054" y="3372258"/>
            <a:ext cx="3834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60</a:t>
            </a:r>
          </a:p>
        </p:txBody>
      </p:sp>
      <p:sp>
        <p:nvSpPr>
          <p:cNvPr id="120" name="矩形 119"/>
          <p:cNvSpPr/>
          <p:nvPr/>
        </p:nvSpPr>
        <p:spPr>
          <a:xfrm>
            <a:off x="4187802" y="3372261"/>
            <a:ext cx="78098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272143</a:t>
            </a:r>
          </a:p>
        </p:txBody>
      </p:sp>
      <p:sp>
        <p:nvSpPr>
          <p:cNvPr id="121" name="矩形 120"/>
          <p:cNvSpPr/>
          <p:nvPr/>
        </p:nvSpPr>
        <p:spPr>
          <a:xfrm>
            <a:off x="5244393" y="3372257"/>
            <a:ext cx="93006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0.524914</a:t>
            </a:r>
          </a:p>
        </p:txBody>
      </p:sp>
      <p:sp>
        <p:nvSpPr>
          <p:cNvPr id="122" name="矩形 121"/>
          <p:cNvSpPr/>
          <p:nvPr/>
        </p:nvSpPr>
        <p:spPr>
          <a:xfrm>
            <a:off x="2463390" y="3368244"/>
            <a:ext cx="3834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60</a:t>
            </a:r>
          </a:p>
        </p:txBody>
      </p:sp>
      <p:sp>
        <p:nvSpPr>
          <p:cNvPr id="129" name="矩形 128"/>
          <p:cNvSpPr/>
          <p:nvPr/>
        </p:nvSpPr>
        <p:spPr>
          <a:xfrm>
            <a:off x="3347044" y="4352904"/>
            <a:ext cx="3834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97</a:t>
            </a:r>
          </a:p>
        </p:txBody>
      </p:sp>
      <p:sp>
        <p:nvSpPr>
          <p:cNvPr id="131" name="矩形 130"/>
          <p:cNvSpPr/>
          <p:nvPr/>
        </p:nvSpPr>
        <p:spPr>
          <a:xfrm>
            <a:off x="4183793" y="4352907"/>
            <a:ext cx="78098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789944</a:t>
            </a:r>
          </a:p>
        </p:txBody>
      </p:sp>
      <p:sp>
        <p:nvSpPr>
          <p:cNvPr id="132" name="矩形 131"/>
          <p:cNvSpPr/>
          <p:nvPr/>
        </p:nvSpPr>
        <p:spPr>
          <a:xfrm>
            <a:off x="5240383" y="4352903"/>
            <a:ext cx="93006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0.318991</a:t>
            </a:r>
          </a:p>
        </p:txBody>
      </p:sp>
      <p:sp>
        <p:nvSpPr>
          <p:cNvPr id="133" name="矩形 132"/>
          <p:cNvSpPr/>
          <p:nvPr/>
        </p:nvSpPr>
        <p:spPr>
          <a:xfrm>
            <a:off x="2459380" y="4348890"/>
            <a:ext cx="3834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97</a:t>
            </a:r>
          </a:p>
        </p:txBody>
      </p:sp>
      <p:sp>
        <p:nvSpPr>
          <p:cNvPr id="135" name="矩形 134"/>
          <p:cNvSpPr/>
          <p:nvPr/>
        </p:nvSpPr>
        <p:spPr>
          <a:xfrm>
            <a:off x="7980883" y="4364931"/>
            <a:ext cx="3834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97</a:t>
            </a:r>
          </a:p>
        </p:txBody>
      </p:sp>
      <p:sp>
        <p:nvSpPr>
          <p:cNvPr id="137" name="矩形 136"/>
          <p:cNvSpPr/>
          <p:nvPr/>
        </p:nvSpPr>
        <p:spPr>
          <a:xfrm>
            <a:off x="8867162" y="4364934"/>
            <a:ext cx="78098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689435</a:t>
            </a:r>
          </a:p>
        </p:txBody>
      </p:sp>
      <p:sp>
        <p:nvSpPr>
          <p:cNvPr id="138" name="矩形 137"/>
          <p:cNvSpPr/>
          <p:nvPr/>
        </p:nvSpPr>
        <p:spPr>
          <a:xfrm>
            <a:off x="10064087" y="4364930"/>
            <a:ext cx="93006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0.304753</a:t>
            </a:r>
          </a:p>
        </p:txBody>
      </p:sp>
      <p:sp>
        <p:nvSpPr>
          <p:cNvPr id="139" name="矩形 138"/>
          <p:cNvSpPr/>
          <p:nvPr/>
        </p:nvSpPr>
        <p:spPr>
          <a:xfrm>
            <a:off x="7175769" y="4360917"/>
            <a:ext cx="3834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28333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charset="0"/>
              </a:rPr>
              <a:t>97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988175" y="281866"/>
            <a:ext cx="221567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Future Work</a:t>
            </a:r>
            <a:endParaRPr lang="zh-CN" altLang="en-US" sz="28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19"/>
          <p:cNvSpPr/>
          <p:nvPr/>
        </p:nvSpPr>
        <p:spPr>
          <a:xfrm>
            <a:off x="1720215" y="1374140"/>
            <a:ext cx="6071870" cy="483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x-none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 Learning semantic features</a:t>
            </a:r>
            <a:endParaRPr lang="x-none" altLang="en-US" sz="2400" dirty="0" smtClean="0"/>
          </a:p>
        </p:txBody>
      </p:sp>
      <p:sp>
        <p:nvSpPr>
          <p:cNvPr id="11" name="矩形 19"/>
          <p:cNvSpPr/>
          <p:nvPr/>
        </p:nvSpPr>
        <p:spPr>
          <a:xfrm>
            <a:off x="1692275" y="2365375"/>
            <a:ext cx="9173210" cy="483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x-none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 Dense reconstruction for automatic semantic segmentation</a:t>
            </a:r>
            <a:endParaRPr lang="x-none" altLang="en-US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Kingsoft Office WPP</Application>
  <PresentationFormat>宽屏</PresentationFormat>
  <Paragraphs>169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chenyu</cp:lastModifiedBy>
  <cp:revision>161</cp:revision>
  <dcterms:created xsi:type="dcterms:W3CDTF">2018-05-21T11:15:16Z</dcterms:created>
  <dcterms:modified xsi:type="dcterms:W3CDTF">2018-05-21T11:15:16Z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