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13398500" cy="20104100"/>
  <p:defaultTextStyle>
    <a:defPPr>
      <a:defRPr lang="en-US"/>
    </a:defPPr>
    <a:lvl1pPr marL="0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748711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1497421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2246132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2994843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3743554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4492264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5240975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5989686" algn="l" defTabSz="1497421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6" userDrawn="1">
          <p15:clr>
            <a:srgbClr val="A4A3A4"/>
          </p15:clr>
        </p15:guide>
        <p15:guide id="2" pos="3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2"/>
    <p:restoredTop sz="94737"/>
  </p:normalViewPr>
  <p:slideViewPr>
    <p:cSldViewPr>
      <p:cViewPr>
        <p:scale>
          <a:sx n="67" d="100"/>
          <a:sy n="67" d="100"/>
        </p:scale>
        <p:origin x="3880" y="-2312"/>
      </p:cViewPr>
      <p:guideLst>
        <p:guide orient="horz" pos="4716"/>
        <p:guide pos="3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700" y="10204705"/>
            <a:ext cx="18662601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93400" y="18434305"/>
            <a:ext cx="153692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1108765"/>
          </a:xfrm>
        </p:spPr>
        <p:txBody>
          <a:bodyPr lIns="0" tIns="0" rIns="0" bIns="0"/>
          <a:lstStyle>
            <a:lvl1pPr>
              <a:defRPr sz="720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1108765"/>
          </a:xfrm>
        </p:spPr>
        <p:txBody>
          <a:bodyPr lIns="0" tIns="0" rIns="0" bIns="0"/>
          <a:lstStyle>
            <a:lvl1pPr>
              <a:defRPr sz="720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7799" y="7571233"/>
            <a:ext cx="95508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307339" y="7571233"/>
            <a:ext cx="95508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1108765"/>
          </a:xfrm>
        </p:spPr>
        <p:txBody>
          <a:bodyPr lIns="0" tIns="0" rIns="0" bIns="0"/>
          <a:lstStyle>
            <a:lvl1pPr>
              <a:defRPr sz="720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1952879" cy="4572809"/>
          </a:xfrm>
          <a:custGeom>
            <a:avLst/>
            <a:gdLst/>
            <a:ahLst/>
            <a:cxnLst/>
            <a:rect l="l" t="t" r="r" b="b"/>
            <a:pathLst>
              <a:path w="13402944" h="2792730">
                <a:moveTo>
                  <a:pt x="0" y="2792235"/>
                </a:moveTo>
                <a:lnTo>
                  <a:pt x="13402732" y="2792235"/>
                </a:lnTo>
                <a:lnTo>
                  <a:pt x="13402732" y="0"/>
                </a:lnTo>
                <a:lnTo>
                  <a:pt x="0" y="0"/>
                </a:lnTo>
                <a:lnTo>
                  <a:pt x="0" y="2792235"/>
                </a:lnTo>
                <a:close/>
              </a:path>
            </a:pathLst>
          </a:custGeom>
          <a:solidFill>
            <a:srgbClr val="A90433"/>
          </a:solidFill>
        </p:spPr>
        <p:txBody>
          <a:bodyPr wrap="square" lIns="0" tIns="0" rIns="0" bIns="0" rtlCol="0"/>
          <a:lstStyle/>
          <a:p>
            <a:endParaRPr sz="48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030" y="633940"/>
            <a:ext cx="2029994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7800" y="7571233"/>
            <a:ext cx="197604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5040" y="30614114"/>
            <a:ext cx="7025920" cy="45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97800" y="30614114"/>
            <a:ext cx="5049879" cy="45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808322" y="30614114"/>
            <a:ext cx="5049879" cy="45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7163C-BD86-B93C-5DDF-8E11B66029B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20818475" y="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/ CYHOEDDUS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48619">
        <a:defRPr>
          <a:latin typeface="+mn-lt"/>
          <a:ea typeface="+mn-ea"/>
          <a:cs typeface="+mn-cs"/>
        </a:defRPr>
      </a:lvl2pPr>
      <a:lvl3pPr marL="1497239">
        <a:defRPr>
          <a:latin typeface="+mn-lt"/>
          <a:ea typeface="+mn-ea"/>
          <a:cs typeface="+mn-cs"/>
        </a:defRPr>
      </a:lvl3pPr>
      <a:lvl4pPr marL="2245858">
        <a:defRPr>
          <a:latin typeface="+mn-lt"/>
          <a:ea typeface="+mn-ea"/>
          <a:cs typeface="+mn-cs"/>
        </a:defRPr>
      </a:lvl4pPr>
      <a:lvl5pPr marL="2994477">
        <a:defRPr>
          <a:latin typeface="+mn-lt"/>
          <a:ea typeface="+mn-ea"/>
          <a:cs typeface="+mn-cs"/>
        </a:defRPr>
      </a:lvl5pPr>
      <a:lvl6pPr marL="3743096">
        <a:defRPr>
          <a:latin typeface="+mn-lt"/>
          <a:ea typeface="+mn-ea"/>
          <a:cs typeface="+mn-cs"/>
        </a:defRPr>
      </a:lvl6pPr>
      <a:lvl7pPr marL="4491716">
        <a:defRPr>
          <a:latin typeface="+mn-lt"/>
          <a:ea typeface="+mn-ea"/>
          <a:cs typeface="+mn-cs"/>
        </a:defRPr>
      </a:lvl7pPr>
      <a:lvl8pPr marL="5240335">
        <a:defRPr>
          <a:latin typeface="+mn-lt"/>
          <a:ea typeface="+mn-ea"/>
          <a:cs typeface="+mn-cs"/>
        </a:defRPr>
      </a:lvl8pPr>
      <a:lvl9pPr marL="59889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48619">
        <a:defRPr>
          <a:latin typeface="+mn-lt"/>
          <a:ea typeface="+mn-ea"/>
          <a:cs typeface="+mn-cs"/>
        </a:defRPr>
      </a:lvl2pPr>
      <a:lvl3pPr marL="1497239">
        <a:defRPr>
          <a:latin typeface="+mn-lt"/>
          <a:ea typeface="+mn-ea"/>
          <a:cs typeface="+mn-cs"/>
        </a:defRPr>
      </a:lvl3pPr>
      <a:lvl4pPr marL="2245858">
        <a:defRPr>
          <a:latin typeface="+mn-lt"/>
          <a:ea typeface="+mn-ea"/>
          <a:cs typeface="+mn-cs"/>
        </a:defRPr>
      </a:lvl4pPr>
      <a:lvl5pPr marL="2994477">
        <a:defRPr>
          <a:latin typeface="+mn-lt"/>
          <a:ea typeface="+mn-ea"/>
          <a:cs typeface="+mn-cs"/>
        </a:defRPr>
      </a:lvl5pPr>
      <a:lvl6pPr marL="3743096">
        <a:defRPr>
          <a:latin typeface="+mn-lt"/>
          <a:ea typeface="+mn-ea"/>
          <a:cs typeface="+mn-cs"/>
        </a:defRPr>
      </a:lvl6pPr>
      <a:lvl7pPr marL="4491716">
        <a:defRPr>
          <a:latin typeface="+mn-lt"/>
          <a:ea typeface="+mn-ea"/>
          <a:cs typeface="+mn-cs"/>
        </a:defRPr>
      </a:lvl7pPr>
      <a:lvl8pPr marL="5240335">
        <a:defRPr>
          <a:latin typeface="+mn-lt"/>
          <a:ea typeface="+mn-ea"/>
          <a:cs typeface="+mn-cs"/>
        </a:defRPr>
      </a:lvl8pPr>
      <a:lvl9pPr marL="59889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kaggle.com/datase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86950F-B001-359B-F44E-702F6743BC40}"/>
              </a:ext>
            </a:extLst>
          </p:cNvPr>
          <p:cNvSpPr/>
          <p:nvPr/>
        </p:nvSpPr>
        <p:spPr>
          <a:xfrm>
            <a:off x="-59602" y="4572000"/>
            <a:ext cx="10463040" cy="2834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343F5D6-7EFC-5B40-846D-0FBB1E35214F}"/>
              </a:ext>
            </a:extLst>
          </p:cNvPr>
          <p:cNvSpPr txBox="1"/>
          <p:nvPr/>
        </p:nvSpPr>
        <p:spPr>
          <a:xfrm>
            <a:off x="914400" y="5384322"/>
            <a:ext cx="9548640" cy="121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589">
              <a:lnSpc>
                <a:spcPts val="4000"/>
              </a:lnSpc>
            </a:pPr>
            <a:endParaRPr sz="3000" cap="all" dirty="0">
              <a:latin typeface="Arial"/>
              <a:cs typeface="Arial"/>
            </a:endParaRP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234" y="633940"/>
            <a:ext cx="15704166" cy="2049792"/>
          </a:xfrm>
          <a:prstGeom prst="rect">
            <a:avLst/>
          </a:prstGeom>
        </p:spPr>
        <p:txBody>
          <a:bodyPr vert="horz" wrap="square" lIns="0" tIns="201168" rIns="0" bIns="0" rtlCol="0">
            <a:spAutoFit/>
          </a:bodyPr>
          <a:lstStyle/>
          <a:p>
            <a:pPr marR="8318">
              <a:lnSpc>
                <a:spcPts val="7200"/>
              </a:lnSpc>
            </a:pPr>
            <a:r>
              <a:rPr lang="en-GB" sz="7200" cap="all" spc="-8" dirty="0">
                <a:latin typeface="Arial" panose="020B0604020202020204" pitchFamily="34" charset="0"/>
              </a:rPr>
              <a:t>Lot of different details </a:t>
            </a:r>
            <a:br>
              <a:rPr lang="en-GB" sz="7200" cap="all" spc="-8" dirty="0">
                <a:latin typeface="Arial" panose="020B0604020202020204" pitchFamily="34" charset="0"/>
              </a:rPr>
            </a:br>
            <a:r>
              <a:rPr lang="en-GB" sz="7200" cap="all" spc="-8" dirty="0">
                <a:latin typeface="Arial" panose="020B0604020202020204" pitchFamily="34" charset="0"/>
              </a:rPr>
              <a:t>In different parts of </a:t>
            </a:r>
            <a:r>
              <a:rPr lang="en-GB" sz="7200" cap="all" spc="-8" dirty="0" err="1">
                <a:latin typeface="Arial" panose="020B0604020202020204" pitchFamily="34" charset="0"/>
              </a:rPr>
              <a:t>london</a:t>
            </a:r>
            <a:endParaRPr sz="7200" cap="all" spc="-16" dirty="0">
              <a:latin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7866" y="2960840"/>
            <a:ext cx="1372466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7"/>
          </a:p>
        </p:txBody>
      </p:sp>
      <p:sp>
        <p:nvSpPr>
          <p:cNvPr id="4" name="object 4"/>
          <p:cNvSpPr txBox="1"/>
          <p:nvPr/>
        </p:nvSpPr>
        <p:spPr>
          <a:xfrm>
            <a:off x="867809" y="3268008"/>
            <a:ext cx="1463736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95">
              <a:spcBef>
                <a:spcPts val="213"/>
              </a:spcBef>
            </a:pPr>
            <a:r>
              <a:rPr lang="en-GB" sz="3000" spc="16" dirty="0">
                <a:solidFill>
                  <a:srgbClr val="FFFFFF"/>
                </a:solidFill>
                <a:latin typeface="Arial"/>
                <a:cs typeface="Arial"/>
              </a:rPr>
              <a:t>30051220/Balazs Krajcsirik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69ADA509-3A57-A345-8782-D406BF10C9BD}"/>
              </a:ext>
            </a:extLst>
          </p:cNvPr>
          <p:cNvSpPr txBox="1"/>
          <p:nvPr/>
        </p:nvSpPr>
        <p:spPr>
          <a:xfrm>
            <a:off x="11106680" y="10847258"/>
            <a:ext cx="11264324" cy="5155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571868" algn="l"/>
              </a:tabLst>
            </a:pPr>
            <a:r>
              <a:rPr lang="en-GB" sz="4000" b="1" cap="all" spc="221" dirty="0">
                <a:solidFill>
                  <a:srgbClr val="A80432"/>
                </a:solidFill>
                <a:latin typeface="Arial"/>
                <a:cs typeface="Arial"/>
              </a:rPr>
              <a:t>There’s a plot 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marR="8316">
              <a:spcBef>
                <a:spcPts val="1800"/>
              </a:spcBef>
            </a:pP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The plot working if we 1 values for example Population and at least  one of the parts of London.</a:t>
            </a:r>
            <a:b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The plot shows the record with coloured dots. </a:t>
            </a:r>
            <a:b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Every different part of the city got a different colour,</a:t>
            </a:r>
            <a:b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</a:b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to make it easier to read the plot. 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C5A06837-C507-E34A-B25C-C5772DE351DA}"/>
              </a:ext>
            </a:extLst>
          </p:cNvPr>
          <p:cNvSpPr txBox="1"/>
          <p:nvPr/>
        </p:nvSpPr>
        <p:spPr>
          <a:xfrm>
            <a:off x="11106680" y="17741697"/>
            <a:ext cx="10838919" cy="6591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2571868" algn="l"/>
              </a:tabLst>
            </a:pPr>
            <a:r>
              <a:rPr lang="en-GB" sz="4000" b="1" cap="all" spc="221" dirty="0">
                <a:solidFill>
                  <a:srgbClr val="A80432"/>
                </a:solidFill>
                <a:latin typeface="Arial"/>
                <a:cs typeface="Arial"/>
              </a:rPr>
              <a:t>The Data table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marR="8316">
              <a:spcBef>
                <a:spcPts val="1800"/>
              </a:spcBef>
            </a:pP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Simple and easy to read style . There’s many function built in:</a:t>
            </a:r>
            <a:endParaRPr sz="4000" dirty="0">
              <a:latin typeface="Arial"/>
              <a:cs typeface="Arial"/>
            </a:endParaRPr>
          </a:p>
          <a:p>
            <a:pPr marL="342900" marR="285879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249494" algn="l"/>
              </a:tabLst>
            </a:pP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Filter and/ or sort by date or other attribute</a:t>
            </a:r>
            <a:endParaRPr sz="4000" dirty="0">
              <a:latin typeface="Arial"/>
              <a:cs typeface="Arial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249494" algn="l"/>
              </a:tabLst>
            </a:pP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It can show data of more then 1 part of the city at the time</a:t>
            </a:r>
            <a:endParaRPr sz="4000" dirty="0">
              <a:latin typeface="Arial"/>
              <a:cs typeface="Arial"/>
            </a:endParaRPr>
          </a:p>
          <a:p>
            <a:pPr marL="342900" marR="1338951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249494" algn="l"/>
              </a:tabLst>
            </a:pP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Page function is working well</a:t>
            </a:r>
            <a:endParaRPr sz="4000" dirty="0">
              <a:latin typeface="Arial"/>
              <a:cs typeface="Arial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249494" algn="l"/>
              </a:tabLst>
            </a:pPr>
            <a:r>
              <a:rPr lang="en-GB" sz="4000" dirty="0">
                <a:solidFill>
                  <a:srgbClr val="231F20"/>
                </a:solidFill>
                <a:latin typeface="Arial"/>
                <a:cs typeface="Arial"/>
              </a:rPr>
              <a:t>There’s a search tab to find the wanted data even quicker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C16790CB-F2D2-C24A-85F7-48C4C223008B}"/>
              </a:ext>
            </a:extLst>
          </p:cNvPr>
          <p:cNvSpPr txBox="1"/>
          <p:nvPr/>
        </p:nvSpPr>
        <p:spPr>
          <a:xfrm>
            <a:off x="11006110" y="25264226"/>
            <a:ext cx="9602065" cy="4539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571868" algn="l"/>
              </a:tabLst>
            </a:pPr>
            <a:r>
              <a:rPr lang="en-GB" sz="4000" b="1" cap="all" spc="221" dirty="0">
                <a:solidFill>
                  <a:srgbClr val="A80432"/>
                </a:solidFill>
                <a:latin typeface="Arial"/>
                <a:cs typeface="Arial"/>
              </a:rPr>
              <a:t>It can be filtered already before the plot shows up: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marR="8316">
              <a:spcBef>
                <a:spcPts val="1800"/>
              </a:spcBef>
            </a:pPr>
            <a:r>
              <a:rPr lang="en-GB" sz="4000" dirty="0">
                <a:latin typeface="Arial"/>
                <a:cs typeface="Arial"/>
              </a:rPr>
              <a:t>Simple , by clicking on the left ( set the time we looking from ) and/or the right date panel ( to set the time we looking until ) , It will search for data between those dates .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714B003-E220-A976-1956-9B983794C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0" y="685800"/>
            <a:ext cx="32385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54EC3-8373-3652-07BB-D99FE9C40800}"/>
              </a:ext>
            </a:extLst>
          </p:cNvPr>
          <p:cNvSpPr txBox="1"/>
          <p:nvPr/>
        </p:nvSpPr>
        <p:spPr>
          <a:xfrm>
            <a:off x="886967" y="7193690"/>
            <a:ext cx="9576073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CC97D3-225C-6DB4-C4E0-49D3CCC59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37" y="5035557"/>
            <a:ext cx="7602968" cy="5172539"/>
          </a:xfrm>
          <a:prstGeom prst="rect">
            <a:avLst/>
          </a:prstGeom>
        </p:spPr>
      </p:pic>
      <p:pic>
        <p:nvPicPr>
          <p:cNvPr id="12" name="Picture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A7C7664-8CF2-22E9-D96E-8E52D25F2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2" y="10976928"/>
            <a:ext cx="9935894" cy="5284790"/>
          </a:xfrm>
          <a:prstGeom prst="rect">
            <a:avLst/>
          </a:prstGeom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CDEAC987-CF0E-215F-0414-134C03939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2" y="17684547"/>
            <a:ext cx="9921671" cy="5636733"/>
          </a:xfrm>
          <a:prstGeom prst="rect">
            <a:avLst/>
          </a:prstGeom>
        </p:spPr>
      </p:pic>
      <p:pic>
        <p:nvPicPr>
          <p:cNvPr id="29" name="Picture 2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AFF4B2EA-70D4-EA46-FC84-38C9CBA99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7" y="25264226"/>
            <a:ext cx="10054643" cy="5342624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21B25AA0-F33B-B5B8-592C-49EE09E3C2ED}"/>
              </a:ext>
            </a:extLst>
          </p:cNvPr>
          <p:cNvSpPr txBox="1"/>
          <p:nvPr/>
        </p:nvSpPr>
        <p:spPr>
          <a:xfrm>
            <a:off x="11006110" y="5034470"/>
            <a:ext cx="10702548" cy="5391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65317">
              <a:tabLst>
                <a:tab pos="1502162" algn="l"/>
                <a:tab pos="4552227" algn="l"/>
              </a:tabLst>
            </a:pPr>
            <a:r>
              <a:rPr lang="en-GB" sz="4000" b="1" cap="all" spc="25" dirty="0">
                <a:solidFill>
                  <a:srgbClr val="C00000"/>
                </a:solidFill>
                <a:latin typeface="Arial"/>
                <a:cs typeface="Arial"/>
              </a:rPr>
              <a:t>This Shiny app dashboard shows data with plot and data table. There’s option to filter it by:</a:t>
            </a:r>
          </a:p>
          <a:p>
            <a:pPr marR="665317">
              <a:tabLst>
                <a:tab pos="1502162" algn="l"/>
                <a:tab pos="4552227" algn="l"/>
              </a:tabLst>
            </a:pPr>
            <a:endParaRPr lang="en-GB" sz="24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GB" sz="4000" dirty="0">
                <a:latin typeface="Arial"/>
                <a:cs typeface="Arial"/>
              </a:rPr>
              <a:t>Population ( default value)</a:t>
            </a:r>
          </a:p>
          <a:p>
            <a:pPr marL="342900" marR="866992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GB" sz="4000" dirty="0" err="1">
                <a:latin typeface="Arial"/>
                <a:cs typeface="Arial"/>
              </a:rPr>
              <a:t>Life_satisfaction</a:t>
            </a:r>
            <a:endParaRPr lang="en-GB" sz="4000" dirty="0">
              <a:latin typeface="Arial"/>
              <a:cs typeface="Arial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686109" algn="l"/>
              </a:tabLst>
            </a:pPr>
            <a:r>
              <a:rPr lang="en-GB" sz="4000" dirty="0" err="1">
                <a:latin typeface="Arial"/>
                <a:cs typeface="Arial"/>
              </a:rPr>
              <a:t>Mean_salary</a:t>
            </a:r>
            <a:endParaRPr lang="en-GB" sz="4000" dirty="0">
              <a:latin typeface="Arial"/>
              <a:cs typeface="Arial"/>
            </a:endParaRPr>
          </a:p>
          <a:p>
            <a:pPr>
              <a:lnSpc>
                <a:spcPts val="3000"/>
              </a:lnSpc>
              <a:spcBef>
                <a:spcPts val="1800"/>
              </a:spcBef>
              <a:tabLst>
                <a:tab pos="686109" algn="l"/>
              </a:tabLst>
            </a:pPr>
            <a:endParaRPr lang="en-GB" sz="4000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81570-0617-C05E-94BF-4DDE29FCBFD0}"/>
              </a:ext>
            </a:extLst>
          </p:cNvPr>
          <p:cNvSpPr txBox="1"/>
          <p:nvPr/>
        </p:nvSpPr>
        <p:spPr>
          <a:xfrm>
            <a:off x="300210" y="30614111"/>
            <a:ext cx="162351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References:</a:t>
            </a:r>
          </a:p>
          <a:p>
            <a:r>
              <a:rPr lang="en-US" sz="3600" dirty="0"/>
              <a:t>Dataset is from : </a:t>
            </a:r>
            <a:r>
              <a:rPr lang="en-US" sz="3600" dirty="0">
                <a:hlinkClick r:id="rId7"/>
              </a:rPr>
              <a:t>https://www.kaggle.com/datasets</a:t>
            </a:r>
            <a:endParaRPr lang="en-US" sz="3600" dirty="0"/>
          </a:p>
          <a:p>
            <a:r>
              <a:rPr lang="en-US" sz="3600" dirty="0"/>
              <a:t>Git hub link :	https://</a:t>
            </a:r>
            <a:r>
              <a:rPr lang="en-US" sz="3600" dirty="0" err="1"/>
              <a:t>github.com</a:t>
            </a:r>
            <a:r>
              <a:rPr lang="en-US" sz="3600" dirty="0"/>
              <a:t>/30051220/Shiny-app/blob/main/30051220.R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53f0066-c24e-444c-9c2a-7427c31ebeab}" enabled="1" method="Standard" siteId="{e5aafe7c-971b-4ab7-b039-141ad36acec0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245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Lot of different details  In different parts of london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 HERE</dc:title>
  <cp:lastModifiedBy>Balázs Krajcsirik</cp:lastModifiedBy>
  <cp:revision>11</cp:revision>
  <dcterms:created xsi:type="dcterms:W3CDTF">2019-03-04T21:38:50Z</dcterms:created>
  <dcterms:modified xsi:type="dcterms:W3CDTF">2022-12-16T22:02:44Z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2019-03-04T00:00:00Z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2019-03-04T00:00:00Z</vt:filetime>
  </property>
  <property fmtid="{D5CDD505-2E9C-101B-9397-08002B2CF9AE}" pid="5" name="ClassificationContentMarkingHeaderLocations">
    <vt:lpwstr>Office Theme:8</vt:lpwstr>
  </property>
  <property fmtid="{D5CDD505-2E9C-101B-9397-08002B2CF9AE}" pid="6" name="ClassificationContentMarkingHeaderText">
    <vt:lpwstr>PUBLIC / CYHOEDDUS</vt:lpwstr>
  </property>
</Properties>
</file>