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66" r:id="rId4"/>
    <p:sldId id="258" r:id="rId5"/>
    <p:sldId id="268" r:id="rId6"/>
    <p:sldId id="265"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D1684E4B-61C9-4C7A-BF40-BA699CAFEFCD}">
  <a:tblStyle styleId="{D1684E4B-61C9-4C7A-BF40-BA699CAFEFCD}"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3" autoAdjust="0"/>
    <p:restoredTop sz="94660"/>
  </p:normalViewPr>
  <p:slideViewPr>
    <p:cSldViewPr snapToGrid="0">
      <p:cViewPr>
        <p:scale>
          <a:sx n="90" d="100"/>
          <a:sy n="90" d="100"/>
        </p:scale>
        <p:origin x="-768" y="-174"/>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143156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IN" dirty="0"/>
              <a:t>Project 1: Protinex</a:t>
            </a:r>
            <a:endParaRPr dirty="0"/>
          </a:p>
        </p:txBody>
      </p:sp>
      <p:sp>
        <p:nvSpPr>
          <p:cNvPr id="55" name="Shape 5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Market Opportunity Analysis</a:t>
            </a:r>
            <a:endParaRPr dirty="0"/>
          </a:p>
          <a:p>
            <a:pPr marL="0" lvl="0" indent="0">
              <a:spcBef>
                <a:spcPts val="0"/>
              </a:spcBef>
              <a:spcAft>
                <a:spcPts val="0"/>
              </a:spcAft>
              <a:buNone/>
            </a:pPr>
            <a:r>
              <a:rPr lang="en-IN" dirty="0"/>
              <a:t>Segmenting, </a:t>
            </a:r>
            <a:r>
              <a:rPr lang="en" dirty="0"/>
              <a:t>Positioning and Branding</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Rectangle 1">
            <a:extLst>
              <a:ext uri="{FF2B5EF4-FFF2-40B4-BE49-F238E27FC236}">
                <a16:creationId xmlns="" xmlns:a16="http://schemas.microsoft.com/office/drawing/2014/main" id="{87F1203F-80CF-4E23-A8B2-8C32AE90AA1A}"/>
              </a:ext>
            </a:extLst>
          </p:cNvPr>
          <p:cNvSpPr/>
          <p:nvPr/>
        </p:nvSpPr>
        <p:spPr>
          <a:xfrm>
            <a:off x="127591" y="191386"/>
            <a:ext cx="880369" cy="325025"/>
          </a:xfrm>
          <a:prstGeom prst="rect">
            <a:avLst/>
          </a:prstGeom>
        </p:spPr>
        <p:txBody>
          <a:bodyPr wrap="none">
            <a:spAutoFit/>
          </a:bodyPr>
          <a:lstStyle/>
          <a:p>
            <a:pPr lvl="0">
              <a:lnSpc>
                <a:spcPct val="107916"/>
              </a:lnSpc>
            </a:pPr>
            <a:r>
              <a:rPr lang="en-IN" b="1" u="sng" dirty="0">
                <a:solidFill>
                  <a:schemeClr val="dk1"/>
                </a:solidFill>
                <a:latin typeface="Calibri"/>
                <a:ea typeface="Calibri"/>
                <a:cs typeface="Calibri"/>
                <a:sym typeface="Calibri"/>
              </a:rPr>
              <a:t>Answer 1</a:t>
            </a:r>
          </a:p>
        </p:txBody>
      </p:sp>
      <p:graphicFrame>
        <p:nvGraphicFramePr>
          <p:cNvPr id="3" name="Table 2">
            <a:extLst>
              <a:ext uri="{FF2B5EF4-FFF2-40B4-BE49-F238E27FC236}">
                <a16:creationId xmlns="" xmlns:a16="http://schemas.microsoft.com/office/drawing/2014/main" id="{914BFC0B-B106-4A5B-A727-1619352F42B7}"/>
              </a:ext>
            </a:extLst>
          </p:cNvPr>
          <p:cNvGraphicFramePr>
            <a:graphicFrameLocks noGrp="1"/>
          </p:cNvGraphicFramePr>
          <p:nvPr>
            <p:extLst>
              <p:ext uri="{D42A27DB-BD31-4B8C-83A1-F6EECF244321}">
                <p14:modId xmlns="" xmlns:p14="http://schemas.microsoft.com/office/powerpoint/2010/main" val="3414640569"/>
              </p:ext>
            </p:extLst>
          </p:nvPr>
        </p:nvGraphicFramePr>
        <p:xfrm>
          <a:off x="1254642" y="0"/>
          <a:ext cx="7623544" cy="5107531"/>
        </p:xfrm>
        <a:graphic>
          <a:graphicData uri="http://schemas.openxmlformats.org/drawingml/2006/table">
            <a:tbl>
              <a:tblPr/>
              <a:tblGrid>
                <a:gridCol w="1392761">
                  <a:extLst>
                    <a:ext uri="{9D8B030D-6E8A-4147-A177-3AD203B41FA5}">
                      <a16:colId xmlns="" xmlns:a16="http://schemas.microsoft.com/office/drawing/2014/main" val="2982287333"/>
                    </a:ext>
                  </a:extLst>
                </a:gridCol>
                <a:gridCol w="6230783">
                  <a:extLst>
                    <a:ext uri="{9D8B030D-6E8A-4147-A177-3AD203B41FA5}">
                      <a16:colId xmlns="" xmlns:a16="http://schemas.microsoft.com/office/drawing/2014/main" val="866729237"/>
                    </a:ext>
                  </a:extLst>
                </a:gridCol>
              </a:tblGrid>
              <a:tr h="2576489">
                <a:tc>
                  <a:txBody>
                    <a:bodyPr/>
                    <a:lstStyle/>
                    <a:p>
                      <a:pPr rtl="0" fontAlgn="t">
                        <a:spcBef>
                          <a:spcPts val="0"/>
                        </a:spcBef>
                        <a:spcAft>
                          <a:spcPts val="0"/>
                        </a:spcAft>
                      </a:pPr>
                      <a:r>
                        <a:rPr lang="en-US" sz="1200" b="0" i="0" u="none" strike="noStrike" dirty="0">
                          <a:solidFill>
                            <a:srgbClr val="000000"/>
                          </a:solidFill>
                          <a:effectLst/>
                          <a:latin typeface="Arial" panose="020B0604020202020204" pitchFamily="34" charset="0"/>
                        </a:rPr>
                        <a:t>Segmentation</a:t>
                      </a:r>
                      <a:endParaRPr lang="en-US" sz="1200" dirty="0">
                        <a:effectLst/>
                      </a:endParaRPr>
                    </a:p>
                  </a:txBody>
                  <a:tcPr marL="47660" marR="47660" marT="47660" marB="47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indent="-228600" rtl="0" fontAlgn="t">
                        <a:spcBef>
                          <a:spcPts val="0"/>
                        </a:spcBef>
                        <a:spcAft>
                          <a:spcPts val="0"/>
                        </a:spcAft>
                        <a:buFont typeface="+mj-lt"/>
                        <a:buNone/>
                      </a:pPr>
                      <a:r>
                        <a:rPr lang="en-US" sz="1200" b="1" i="0" u="none" strike="noStrike" dirty="0">
                          <a:solidFill>
                            <a:srgbClr val="000000"/>
                          </a:solidFill>
                          <a:effectLst/>
                          <a:latin typeface="Arial" panose="020B0604020202020204" pitchFamily="34" charset="0"/>
                        </a:rPr>
                        <a:t>Geographic</a:t>
                      </a:r>
                      <a:r>
                        <a:rPr lang="en-US" sz="1200" b="1" i="0" u="none" strike="noStrike" dirty="0" smtClean="0">
                          <a:solidFill>
                            <a:srgbClr val="000000"/>
                          </a:solidFill>
                          <a:effectLst/>
                          <a:latin typeface="Arial" panose="020B0604020202020204" pitchFamily="34" charset="0"/>
                        </a:rPr>
                        <a:t>: </a:t>
                      </a:r>
                      <a:r>
                        <a:rPr lang="en-US" sz="1200" b="0" i="0" u="none" strike="noStrike" baseline="0" dirty="0" smtClean="0">
                          <a:solidFill>
                            <a:srgbClr val="000000"/>
                          </a:solidFill>
                          <a:effectLst/>
                          <a:latin typeface="Arial" panose="020B0604020202020204" pitchFamily="34" charset="0"/>
                        </a:rPr>
                        <a:t> </a:t>
                      </a:r>
                      <a:r>
                        <a:rPr lang="en-US" sz="1200" b="0" i="0" u="none" strike="noStrike" dirty="0" smtClean="0">
                          <a:solidFill>
                            <a:srgbClr val="000000"/>
                          </a:solidFill>
                          <a:effectLst/>
                          <a:latin typeface="Arial" panose="020B0604020202020204" pitchFamily="34" charset="0"/>
                        </a:rPr>
                        <a:t>In</a:t>
                      </a:r>
                      <a:r>
                        <a:rPr lang="en-US" sz="1200" b="0" i="0" u="none" strike="noStrike" baseline="0" dirty="0" smtClean="0">
                          <a:solidFill>
                            <a:srgbClr val="000000"/>
                          </a:solidFill>
                          <a:effectLst/>
                          <a:latin typeface="Arial" panose="020B0604020202020204" pitchFamily="34" charset="0"/>
                        </a:rPr>
                        <a:t> India, protein deficiency is a major concern with  80% Indian diet deficits in protein. It was necessary to inform and educate the masses about the protein deficiency. Protinex can move from not only a doctor’s prescription brand but to a direct to consumer root brand. </a:t>
                      </a:r>
                      <a:endParaRPr lang="en-US" sz="1200" b="0" i="0" u="none" strike="noStrike" dirty="0">
                        <a:solidFill>
                          <a:srgbClr val="000000"/>
                        </a:solidFill>
                        <a:effectLst/>
                        <a:latin typeface="Arial" panose="020B0604020202020204" pitchFamily="34" charset="0"/>
                      </a:endParaRPr>
                    </a:p>
                    <a:p>
                      <a:pPr marL="228600" indent="-228600" rtl="0" fontAlgn="t">
                        <a:spcBef>
                          <a:spcPts val="0"/>
                        </a:spcBef>
                        <a:spcAft>
                          <a:spcPts val="0"/>
                        </a:spcAft>
                        <a:buFont typeface="+mj-lt"/>
                        <a:buNone/>
                      </a:pPr>
                      <a:r>
                        <a:rPr lang="en-US" sz="1200" b="1" i="0" u="none" strike="noStrike" dirty="0" smtClean="0">
                          <a:solidFill>
                            <a:srgbClr val="000000"/>
                          </a:solidFill>
                          <a:effectLst/>
                          <a:latin typeface="Arial" panose="020B0604020202020204" pitchFamily="34" charset="0"/>
                        </a:rPr>
                        <a:t>Demographic</a:t>
                      </a:r>
                      <a:r>
                        <a:rPr lang="en-US" sz="1200" b="1" i="0" u="none" strike="noStrike" dirty="0">
                          <a:solidFill>
                            <a:srgbClr val="000000"/>
                          </a:solidFill>
                          <a:effectLst/>
                          <a:latin typeface="Arial" panose="020B0604020202020204" pitchFamily="34" charset="0"/>
                        </a:rPr>
                        <a:t>: </a:t>
                      </a:r>
                      <a:r>
                        <a:rPr lang="en-US" sz="1200" b="0" i="0" u="none" strike="noStrike" baseline="0" dirty="0" smtClean="0">
                          <a:solidFill>
                            <a:srgbClr val="000000"/>
                          </a:solidFill>
                          <a:effectLst/>
                          <a:latin typeface="Arial" panose="020B0604020202020204" pitchFamily="34" charset="0"/>
                        </a:rPr>
                        <a:t>Protinex</a:t>
                      </a:r>
                      <a:r>
                        <a:rPr lang="en-US" sz="1200" b="0" i="0" u="none" strike="noStrike" dirty="0" smtClean="0">
                          <a:solidFill>
                            <a:srgbClr val="000000"/>
                          </a:solidFill>
                          <a:effectLst/>
                          <a:latin typeface="Arial" panose="020B0604020202020204" pitchFamily="34" charset="0"/>
                        </a:rPr>
                        <a:t> can segment the customers on the basis of age and income. As the protinex</a:t>
                      </a:r>
                      <a:r>
                        <a:rPr lang="en-US" sz="1200" b="0" i="0" u="none" strike="noStrike" baseline="0" dirty="0" smtClean="0">
                          <a:solidFill>
                            <a:srgbClr val="000000"/>
                          </a:solidFill>
                          <a:effectLst/>
                          <a:latin typeface="Arial" panose="020B0604020202020204" pitchFamily="34" charset="0"/>
                        </a:rPr>
                        <a:t> ‘Original’ product is for adult age group with protein deficiency. And its price is not affordable for middle income and lower income segment</a:t>
                      </a:r>
                      <a:r>
                        <a:rPr lang="en-US" sz="1200" b="1" i="0" u="none" strike="noStrike" baseline="0" dirty="0" smtClean="0">
                          <a:solidFill>
                            <a:srgbClr val="000000"/>
                          </a:solidFill>
                          <a:effectLst/>
                          <a:latin typeface="Arial" panose="020B0604020202020204" pitchFamily="34" charset="0"/>
                        </a:rPr>
                        <a:t>.</a:t>
                      </a:r>
                      <a:endParaRPr lang="en-US" sz="1200" b="1" i="0" u="none" strike="noStrike" dirty="0">
                        <a:solidFill>
                          <a:srgbClr val="000000"/>
                        </a:solidFill>
                        <a:effectLst/>
                        <a:latin typeface="Arial" panose="020B0604020202020204" pitchFamily="34" charset="0"/>
                      </a:endParaRPr>
                    </a:p>
                    <a:p>
                      <a:pPr marL="228600" indent="-228600" rtl="0" fontAlgn="t">
                        <a:spcBef>
                          <a:spcPts val="0"/>
                        </a:spcBef>
                        <a:spcAft>
                          <a:spcPts val="0"/>
                        </a:spcAft>
                        <a:buFont typeface="+mj-lt"/>
                        <a:buNone/>
                      </a:pPr>
                      <a:r>
                        <a:rPr lang="en-US" sz="1200" b="1" i="0" u="none" strike="noStrike" dirty="0" smtClean="0">
                          <a:solidFill>
                            <a:srgbClr val="000000"/>
                          </a:solidFill>
                          <a:effectLst/>
                          <a:latin typeface="Arial" panose="020B0604020202020204" pitchFamily="34" charset="0"/>
                        </a:rPr>
                        <a:t>Psychographic</a:t>
                      </a:r>
                      <a:r>
                        <a:rPr lang="en-US" sz="1200" b="0" i="0" u="none" strike="noStrike" dirty="0" smtClean="0">
                          <a:solidFill>
                            <a:srgbClr val="000000"/>
                          </a:solidFill>
                          <a:effectLst/>
                          <a:latin typeface="Arial" panose="020B0604020202020204" pitchFamily="34" charset="0"/>
                        </a:rPr>
                        <a:t>:</a:t>
                      </a:r>
                      <a:r>
                        <a:rPr lang="en-US" sz="1200" b="0" i="0" u="none" strike="noStrike" baseline="0" dirty="0" smtClean="0">
                          <a:solidFill>
                            <a:srgbClr val="000000"/>
                          </a:solidFill>
                          <a:effectLst/>
                          <a:latin typeface="Arial" panose="020B0604020202020204" pitchFamily="34" charset="0"/>
                        </a:rPr>
                        <a:t> Protinex can segment the customers on the basis of their lifestyle. Person who lives a tiring, stressful life. And don’t have time to look after their health. Protinex can be a great product as it contains Acti-Pro5 to provide a protein rich nutrition for everyday nutritional needs. Protinex original has nutrients that supports immune system, also help in reduce tiredness and fatigue, and help in build stamina.</a:t>
                      </a:r>
                      <a:endParaRPr lang="en-US" sz="1200" b="0" i="0" u="none" strike="noStrike" dirty="0">
                        <a:solidFill>
                          <a:srgbClr val="000000"/>
                        </a:solidFill>
                        <a:effectLst/>
                        <a:latin typeface="Arial" panose="020B0604020202020204" pitchFamily="34" charset="0"/>
                      </a:endParaRPr>
                    </a:p>
                    <a:p>
                      <a:pPr rtl="0" fontAlgn="t">
                        <a:spcBef>
                          <a:spcPts val="0"/>
                        </a:spcBef>
                        <a:spcAft>
                          <a:spcPts val="0"/>
                        </a:spcAft>
                      </a:pPr>
                      <a:r>
                        <a:rPr lang="en-US" sz="1200" b="1" i="0" u="none" strike="noStrike" dirty="0" smtClean="0">
                          <a:solidFill>
                            <a:srgbClr val="000000"/>
                          </a:solidFill>
                          <a:effectLst/>
                          <a:latin typeface="Arial" panose="020B0604020202020204" pitchFamily="34" charset="0"/>
                        </a:rPr>
                        <a:t>Behavioral:</a:t>
                      </a:r>
                      <a:r>
                        <a:rPr lang="en-US" sz="1200" b="1" i="0" u="none" strike="noStrike" baseline="0" dirty="0" smtClean="0">
                          <a:solidFill>
                            <a:srgbClr val="000000"/>
                          </a:solidFill>
                          <a:effectLst/>
                          <a:latin typeface="Arial" panose="020B0604020202020204" pitchFamily="34" charset="0"/>
                        </a:rPr>
                        <a:t> </a:t>
                      </a:r>
                      <a:r>
                        <a:rPr lang="en-US" sz="1200" b="0" i="0" u="none" strike="noStrike" baseline="0" dirty="0" smtClean="0">
                          <a:solidFill>
                            <a:srgbClr val="000000"/>
                          </a:solidFill>
                          <a:effectLst/>
                          <a:latin typeface="Arial" panose="020B0604020202020204" pitchFamily="34" charset="0"/>
                        </a:rPr>
                        <a:t>Protinex can segment the customers on their purchasing, usage behavior and customer satisfaction.</a:t>
                      </a:r>
                    </a:p>
                    <a:p>
                      <a:pPr rtl="0" fontAlgn="t">
                        <a:spcBef>
                          <a:spcPts val="0"/>
                        </a:spcBef>
                        <a:spcAft>
                          <a:spcPts val="0"/>
                        </a:spcAft>
                      </a:pPr>
                      <a:endParaRPr lang="en-US" sz="1200" dirty="0">
                        <a:effectLst/>
                      </a:endParaRPr>
                    </a:p>
                  </a:txBody>
                  <a:tcPr marL="47660" marR="47660" marT="47660" marB="47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951931254"/>
                  </a:ext>
                </a:extLst>
              </a:tr>
              <a:tr h="1250619">
                <a:tc>
                  <a:txBody>
                    <a:bodyPr/>
                    <a:lstStyle/>
                    <a:p>
                      <a:pPr rtl="0" fontAlgn="t">
                        <a:spcBef>
                          <a:spcPts val="0"/>
                        </a:spcBef>
                        <a:spcAft>
                          <a:spcPts val="0"/>
                        </a:spcAft>
                      </a:pPr>
                      <a:r>
                        <a:rPr lang="en-US" sz="1200" b="0" i="0" u="none" strike="noStrike" dirty="0">
                          <a:solidFill>
                            <a:srgbClr val="000000"/>
                          </a:solidFill>
                          <a:effectLst/>
                          <a:latin typeface="Arial" panose="020B0604020202020204" pitchFamily="34" charset="0"/>
                        </a:rPr>
                        <a:t>Targeting</a:t>
                      </a:r>
                      <a:endParaRPr lang="en-US" sz="1200" dirty="0">
                        <a:effectLst/>
                      </a:endParaRPr>
                    </a:p>
                  </a:txBody>
                  <a:tcPr marL="47660" marR="47660" marT="47660" marB="47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endParaRPr lang="en-US" sz="1200" dirty="0">
                        <a:effectLst/>
                      </a:endParaRPr>
                    </a:p>
                    <a:p>
                      <a:pPr rtl="0" fontAlgn="t">
                        <a:spcBef>
                          <a:spcPts val="0"/>
                        </a:spcBef>
                        <a:spcAft>
                          <a:spcPts val="0"/>
                        </a:spcAft>
                      </a:pPr>
                      <a:endParaRPr lang="en-US" sz="1200" dirty="0">
                        <a:effectLst/>
                      </a:endParaRPr>
                    </a:p>
                    <a:p>
                      <a:pPr rtl="0" fontAlgn="t">
                        <a:spcBef>
                          <a:spcPts val="0"/>
                        </a:spcBef>
                        <a:spcAft>
                          <a:spcPts val="0"/>
                        </a:spcAft>
                      </a:pPr>
                      <a:r>
                        <a:rPr lang="en-US" sz="1200" dirty="0" smtClean="0">
                          <a:effectLst/>
                        </a:rPr>
                        <a:t>For</a:t>
                      </a:r>
                      <a:r>
                        <a:rPr lang="en-US" sz="1200" baseline="0" dirty="0" smtClean="0">
                          <a:effectLst/>
                        </a:rPr>
                        <a:t> Protinex ‘Original’ product, Protinex</a:t>
                      </a:r>
                      <a:r>
                        <a:rPr lang="en-US" sz="1200" dirty="0" smtClean="0">
                          <a:effectLst/>
                        </a:rPr>
                        <a:t> can </a:t>
                      </a:r>
                      <a:r>
                        <a:rPr lang="en-US" sz="1200" dirty="0" smtClean="0">
                          <a:effectLst/>
                        </a:rPr>
                        <a:t>use</a:t>
                      </a:r>
                      <a:r>
                        <a:rPr lang="en-US" sz="1200" baseline="0" dirty="0" smtClean="0">
                          <a:effectLst/>
                        </a:rPr>
                        <a:t> niche marketing </a:t>
                      </a:r>
                      <a:r>
                        <a:rPr lang="en-US" sz="1200" baseline="0" dirty="0" smtClean="0">
                          <a:effectLst/>
                        </a:rPr>
                        <a:t>strategy. It is a product for all age group but especially for customers with protein deficiency. </a:t>
                      </a:r>
                      <a:endParaRPr lang="en-US" sz="1200" dirty="0">
                        <a:effectLst/>
                      </a:endParaRPr>
                    </a:p>
                  </a:txBody>
                  <a:tcPr marL="47660" marR="47660" marT="47660" marB="47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341693359"/>
                  </a:ext>
                </a:extLst>
              </a:tr>
              <a:tr h="1018392">
                <a:tc>
                  <a:txBody>
                    <a:bodyPr/>
                    <a:lstStyle/>
                    <a:p>
                      <a:pPr rtl="0" fontAlgn="t">
                        <a:spcBef>
                          <a:spcPts val="0"/>
                        </a:spcBef>
                        <a:spcAft>
                          <a:spcPts val="0"/>
                        </a:spcAft>
                      </a:pPr>
                      <a:r>
                        <a:rPr lang="en-US" sz="1200" b="0" i="0" u="none" strike="noStrike" dirty="0">
                          <a:solidFill>
                            <a:srgbClr val="000000"/>
                          </a:solidFill>
                          <a:effectLst/>
                          <a:latin typeface="Arial" panose="020B0604020202020204" pitchFamily="34" charset="0"/>
                        </a:rPr>
                        <a:t>Positioning</a:t>
                      </a:r>
                      <a:endParaRPr lang="en-US" sz="1200" dirty="0">
                        <a:effectLst/>
                      </a:endParaRPr>
                    </a:p>
                  </a:txBody>
                  <a:tcPr marL="47660" marR="47660" marT="47660" marB="47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endParaRPr lang="en-US" sz="1200" dirty="0">
                        <a:effectLst/>
                      </a:endParaRPr>
                    </a:p>
                    <a:p>
                      <a:pPr rtl="0" fontAlgn="t">
                        <a:spcBef>
                          <a:spcPts val="0"/>
                        </a:spcBef>
                        <a:spcAft>
                          <a:spcPts val="0"/>
                        </a:spcAft>
                      </a:pPr>
                      <a:endParaRPr lang="en-US" sz="1200" dirty="0">
                        <a:effectLst/>
                      </a:endParaRPr>
                    </a:p>
                    <a:p>
                      <a:pPr rtl="0" fontAlgn="t">
                        <a:spcBef>
                          <a:spcPts val="0"/>
                        </a:spcBef>
                        <a:spcAft>
                          <a:spcPts val="0"/>
                        </a:spcAft>
                      </a:pPr>
                      <a:r>
                        <a:rPr lang="en-US" sz="1200" dirty="0" smtClean="0">
                          <a:effectLst/>
                        </a:rPr>
                        <a:t>Protinex ‘Original’ can position</a:t>
                      </a:r>
                      <a:r>
                        <a:rPr lang="en-US" sz="1200" baseline="0" dirty="0" smtClean="0">
                          <a:effectLst/>
                        </a:rPr>
                        <a:t> it self as a healthy, and full of nutrition source in customers mind.</a:t>
                      </a:r>
                      <a:endParaRPr lang="en-US" sz="1200" dirty="0">
                        <a:effectLst/>
                      </a:endParaRPr>
                    </a:p>
                    <a:p>
                      <a:pPr rtl="0" fontAlgn="t">
                        <a:spcBef>
                          <a:spcPts val="0"/>
                        </a:spcBef>
                        <a:spcAft>
                          <a:spcPts val="0"/>
                        </a:spcAft>
                      </a:pPr>
                      <a:endParaRPr lang="en-US" sz="1200" dirty="0">
                        <a:effectLst/>
                      </a:endParaRPr>
                    </a:p>
                  </a:txBody>
                  <a:tcPr marL="47660" marR="47660" marT="47660" marB="47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654232843"/>
                  </a:ext>
                </a:extLst>
              </a:tr>
            </a:tbl>
          </a:graphicData>
        </a:graphic>
      </p:graphicFrame>
      <p:sp>
        <p:nvSpPr>
          <p:cNvPr id="4" name="Rectangle 1">
            <a:extLst>
              <a:ext uri="{FF2B5EF4-FFF2-40B4-BE49-F238E27FC236}">
                <a16:creationId xmlns="" xmlns:a16="http://schemas.microsoft.com/office/drawing/2014/main" id="{7F1D59CD-9672-4016-954E-013F0413D16B}"/>
              </a:ext>
            </a:extLst>
          </p:cNvPr>
          <p:cNvSpPr>
            <a:spLocks noChangeArrowheads="1"/>
          </p:cNvSpPr>
          <p:nvPr/>
        </p:nvSpPr>
        <p:spPr bwMode="auto">
          <a:xfrm>
            <a:off x="2341563" y="1152525"/>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Shape 67"/>
          <p:cNvSpPr txBox="1"/>
          <p:nvPr/>
        </p:nvSpPr>
        <p:spPr>
          <a:xfrm>
            <a:off x="460425" y="542260"/>
            <a:ext cx="8185500" cy="4426090"/>
          </a:xfrm>
          <a:prstGeom prst="rect">
            <a:avLst/>
          </a:prstGeom>
          <a:solidFill>
            <a:schemeClr val="bg1"/>
          </a:solidFill>
          <a:ln w="9525" cap="flat" cmpd="sng">
            <a:solidFill>
              <a:schemeClr val="accent5">
                <a:lumMod val="40000"/>
                <a:lumOff val="60000"/>
              </a:schemeClr>
            </a:solidFill>
            <a:prstDash val="solid"/>
            <a:round/>
            <a:headEnd type="none" w="med" len="med"/>
            <a:tailEnd type="none" w="med" len="med"/>
          </a:ln>
        </p:spPr>
        <p:txBody>
          <a:bodyPr spcFirstLastPara="1" wrap="square" lIns="91425" tIns="91425" rIns="91425" bIns="91425" anchor="t" anchorCtr="0">
            <a:noAutofit/>
          </a:bodyPr>
          <a:lstStyle/>
          <a:p>
            <a:pPr>
              <a:lnSpc>
                <a:spcPct val="107916"/>
              </a:lnSpc>
            </a:pPr>
            <a:r>
              <a:rPr lang="en-IN" sz="1200" dirty="0" smtClean="0">
                <a:latin typeface="Arial" panose="020B0604020202020204" pitchFamily="34" charset="0"/>
                <a:ea typeface="+mn-ea"/>
                <a:cs typeface="+mn-cs"/>
                <a:sym typeface="Calibri"/>
              </a:rPr>
              <a:t>India is a developing country but aside that India's population in also increasing rapidly. A few year’s back , there were not many people who understood protein deficiency, they don’t even realise that they also could have protein deficiency. There were many myths and misinformation about protein consumption in Indian households like protein is only for body-builders or it is expensive to obtain. But  in recent years, health consciousness among Indians is growing .  Consumers are getting aware of how they are not consuming enough protein to stay healthy. Consumers in India are getting conscious about how deficiency of protein in body effects their health. Which leads them to the protein supplements available in market. </a:t>
            </a:r>
          </a:p>
          <a:p>
            <a:pPr>
              <a:lnSpc>
                <a:spcPct val="107916"/>
              </a:lnSpc>
            </a:pPr>
            <a:r>
              <a:rPr lang="en-IN" sz="1200" dirty="0" smtClean="0">
                <a:latin typeface="Arial" panose="020B0604020202020204" pitchFamily="34" charset="0"/>
                <a:ea typeface="+mn-ea"/>
                <a:cs typeface="+mn-cs"/>
                <a:sym typeface="Calibri"/>
              </a:rPr>
              <a:t>Y axis- premium to low cost</a:t>
            </a:r>
          </a:p>
          <a:p>
            <a:pPr>
              <a:lnSpc>
                <a:spcPct val="107916"/>
              </a:lnSpc>
            </a:pPr>
            <a:r>
              <a:rPr lang="en-IN" sz="1200" dirty="0" smtClean="0">
                <a:latin typeface="Arial" panose="020B0604020202020204" pitchFamily="34" charset="0"/>
                <a:ea typeface="+mn-ea"/>
                <a:cs typeface="+mn-cs"/>
                <a:sym typeface="Calibri"/>
              </a:rPr>
              <a:t>X axis-  high awareness to low awareness</a:t>
            </a:r>
          </a:p>
        </p:txBody>
      </p:sp>
      <p:sp>
        <p:nvSpPr>
          <p:cNvPr id="2" name="Rectangle 1">
            <a:extLst>
              <a:ext uri="{FF2B5EF4-FFF2-40B4-BE49-F238E27FC236}">
                <a16:creationId xmlns="" xmlns:a16="http://schemas.microsoft.com/office/drawing/2014/main" id="{0553C600-424A-4997-B848-3B7533B0C28F}"/>
              </a:ext>
            </a:extLst>
          </p:cNvPr>
          <p:cNvSpPr/>
          <p:nvPr/>
        </p:nvSpPr>
        <p:spPr>
          <a:xfrm>
            <a:off x="378522" y="217235"/>
            <a:ext cx="880369" cy="314253"/>
          </a:xfrm>
          <a:prstGeom prst="rect">
            <a:avLst/>
          </a:prstGeom>
        </p:spPr>
        <p:txBody>
          <a:bodyPr wrap="none">
            <a:spAutoFit/>
          </a:bodyPr>
          <a:lstStyle/>
          <a:p>
            <a:pPr lvl="0">
              <a:lnSpc>
                <a:spcPct val="107916"/>
              </a:lnSpc>
            </a:pPr>
            <a:r>
              <a:rPr lang="en" b="1" u="sng" dirty="0">
                <a:solidFill>
                  <a:schemeClr val="dk1"/>
                </a:solidFill>
                <a:latin typeface="Calibri"/>
                <a:ea typeface="Calibri"/>
                <a:cs typeface="Calibri"/>
                <a:sym typeface="Calibri"/>
              </a:rPr>
              <a:t>Answer 2</a:t>
            </a:r>
          </a:p>
        </p:txBody>
      </p:sp>
      <p:pic>
        <p:nvPicPr>
          <p:cNvPr id="4" name="Picture 3" descr="20201025_112011.jpg"/>
          <p:cNvPicPr>
            <a:picLocks noChangeAspect="1"/>
          </p:cNvPicPr>
          <p:nvPr/>
        </p:nvPicPr>
        <p:blipFill>
          <a:blip r:embed="rId3"/>
          <a:stretch>
            <a:fillRect/>
          </a:stretch>
        </p:blipFill>
        <p:spPr>
          <a:xfrm>
            <a:off x="3583172" y="2083981"/>
            <a:ext cx="4093535" cy="2828261"/>
          </a:xfrm>
          <a:prstGeom prst="rect">
            <a:avLst/>
          </a:prstGeom>
        </p:spPr>
      </p:pic>
    </p:spTree>
    <p:extLst>
      <p:ext uri="{BB962C8B-B14F-4D97-AF65-F5344CB8AC3E}">
        <p14:creationId xmlns="" xmlns:p14="http://schemas.microsoft.com/office/powerpoint/2010/main" val="2024836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Shape 67"/>
          <p:cNvSpPr txBox="1"/>
          <p:nvPr/>
        </p:nvSpPr>
        <p:spPr>
          <a:xfrm>
            <a:off x="460425" y="542260"/>
            <a:ext cx="8185500" cy="4426090"/>
          </a:xfrm>
          <a:prstGeom prst="rect">
            <a:avLst/>
          </a:prstGeom>
          <a:solidFill>
            <a:schemeClr val="bg1"/>
          </a:solidFill>
          <a:ln w="9525" cap="flat" cmpd="sng">
            <a:solidFill>
              <a:schemeClr val="tx1"/>
            </a:solidFill>
            <a:prstDash val="solid"/>
            <a:round/>
            <a:headEnd type="none" w="med" len="med"/>
            <a:tailEnd type="none" w="med" len="med"/>
          </a:ln>
        </p:spPr>
        <p:txBody>
          <a:bodyPr spcFirstLastPara="1" wrap="square" lIns="91425" tIns="91425" rIns="91425" bIns="91425" anchor="t" anchorCtr="0">
            <a:noAutofit/>
          </a:bodyPr>
          <a:lstStyle/>
          <a:p>
            <a:pPr>
              <a:lnSpc>
                <a:spcPct val="107916"/>
              </a:lnSpc>
            </a:pPr>
            <a:r>
              <a:rPr lang="en" sz="1200" dirty="0" smtClean="0">
                <a:solidFill>
                  <a:schemeClr val="dk1"/>
                </a:solidFill>
                <a:highlight>
                  <a:srgbClr val="FFFFFF"/>
                </a:highlight>
                <a:latin typeface="Calibri"/>
                <a:ea typeface="Calibri"/>
                <a:cs typeface="Calibri"/>
                <a:sym typeface="Calibri"/>
              </a:rPr>
              <a:t>Protinex journey started with Dumex(1957),Pfizer(1972) and wockhardt (2006). In year 2012, Protinex is acquired by Danone in order to enter indian market, with it’s mission to,‘ Bringing health through food to as many people as possible’. Indian diet are often unbalance from a nutritional stand point, around 80% Indians have a diet dificiency in protein. Protinex has to compeite with brands like Ensure and Horlics in the adult nutrition category. Protinex is a family brand with almost 60 years of heritage value and one of the most trusted brand by several generations of doctors and consumers. Protein content in Protinex Original is almost double than that in other competive brands, also it provides the right amount of carbohydrats,minerals and vitamins.</a:t>
            </a:r>
            <a:endParaRPr lang="en-IN" sz="1200" dirty="0" smtClean="0">
              <a:solidFill>
                <a:srgbClr val="00B050"/>
              </a:solidFill>
              <a:highlight>
                <a:srgbClr val="FFFFFF"/>
              </a:highlight>
              <a:latin typeface="Calibri"/>
              <a:ea typeface="Calibri"/>
              <a:cs typeface="Calibri"/>
              <a:sym typeface="Calibri"/>
            </a:endParaRPr>
          </a:p>
          <a:p>
            <a:pPr marL="0" lvl="0" indent="0" rtl="0">
              <a:lnSpc>
                <a:spcPct val="107916"/>
              </a:lnSpc>
              <a:spcBef>
                <a:spcPts val="0"/>
              </a:spcBef>
              <a:spcAft>
                <a:spcPts val="0"/>
              </a:spcAft>
              <a:buNone/>
            </a:pPr>
            <a:endParaRPr sz="1200" b="1" u="sng" dirty="0" smtClean="0">
              <a:solidFill>
                <a:schemeClr val="dk1"/>
              </a:solidFill>
              <a:highlight>
                <a:srgbClr val="FFFFFF"/>
              </a:highlight>
              <a:latin typeface="Calibri"/>
              <a:ea typeface="Calibri"/>
              <a:cs typeface="Calibri"/>
              <a:sym typeface="Calibri"/>
            </a:endParaRPr>
          </a:p>
          <a:p>
            <a:pPr marL="0" lvl="0" indent="0" rtl="0">
              <a:lnSpc>
                <a:spcPct val="107916"/>
              </a:lnSpc>
              <a:spcBef>
                <a:spcPts val="0"/>
              </a:spcBef>
              <a:spcAft>
                <a:spcPts val="0"/>
              </a:spcAft>
              <a:buNone/>
            </a:pPr>
            <a:endParaRPr sz="1200" b="1" u="sng" dirty="0">
              <a:solidFill>
                <a:schemeClr val="dk1"/>
              </a:solidFill>
              <a:highlight>
                <a:srgbClr val="FFFFFF"/>
              </a:highlight>
              <a:latin typeface="Calibri"/>
              <a:ea typeface="Calibri"/>
              <a:cs typeface="Calibri"/>
              <a:sym typeface="Calibri"/>
            </a:endParaRPr>
          </a:p>
        </p:txBody>
      </p:sp>
      <p:sp>
        <p:nvSpPr>
          <p:cNvPr id="2" name="Rectangle 1">
            <a:extLst>
              <a:ext uri="{FF2B5EF4-FFF2-40B4-BE49-F238E27FC236}">
                <a16:creationId xmlns="" xmlns:a16="http://schemas.microsoft.com/office/drawing/2014/main" id="{0553C600-424A-4997-B848-3B7533B0C28F}"/>
              </a:ext>
            </a:extLst>
          </p:cNvPr>
          <p:cNvSpPr/>
          <p:nvPr/>
        </p:nvSpPr>
        <p:spPr>
          <a:xfrm>
            <a:off x="378522" y="217235"/>
            <a:ext cx="880369" cy="314253"/>
          </a:xfrm>
          <a:prstGeom prst="rect">
            <a:avLst/>
          </a:prstGeom>
        </p:spPr>
        <p:txBody>
          <a:bodyPr wrap="none">
            <a:spAutoFit/>
          </a:bodyPr>
          <a:lstStyle/>
          <a:p>
            <a:pPr lvl="0">
              <a:lnSpc>
                <a:spcPct val="107916"/>
              </a:lnSpc>
            </a:pPr>
            <a:r>
              <a:rPr lang="en" b="1" u="sng" dirty="0">
                <a:solidFill>
                  <a:schemeClr val="dk1"/>
                </a:solidFill>
                <a:latin typeface="Calibri"/>
                <a:ea typeface="Calibri"/>
                <a:cs typeface="Calibri"/>
                <a:sym typeface="Calibri"/>
              </a:rPr>
              <a:t>Answer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2" name="Rectangle 1">
            <a:extLst>
              <a:ext uri="{FF2B5EF4-FFF2-40B4-BE49-F238E27FC236}">
                <a16:creationId xmlns="" xmlns:a16="http://schemas.microsoft.com/office/drawing/2014/main" id="{0553C600-424A-4997-B848-3B7533B0C28F}"/>
              </a:ext>
            </a:extLst>
          </p:cNvPr>
          <p:cNvSpPr/>
          <p:nvPr/>
        </p:nvSpPr>
        <p:spPr>
          <a:xfrm>
            <a:off x="244549" y="0"/>
            <a:ext cx="880369" cy="314253"/>
          </a:xfrm>
          <a:prstGeom prst="rect">
            <a:avLst/>
          </a:prstGeom>
        </p:spPr>
        <p:txBody>
          <a:bodyPr wrap="none">
            <a:spAutoFit/>
          </a:bodyPr>
          <a:lstStyle/>
          <a:p>
            <a:pPr lvl="0">
              <a:lnSpc>
                <a:spcPct val="107916"/>
              </a:lnSpc>
            </a:pPr>
            <a:r>
              <a:rPr lang="en" b="1" u="sng" dirty="0">
                <a:solidFill>
                  <a:schemeClr val="dk1"/>
                </a:solidFill>
                <a:latin typeface="Calibri"/>
                <a:ea typeface="Calibri"/>
                <a:cs typeface="Calibri"/>
                <a:sym typeface="Calibri"/>
              </a:rPr>
              <a:t>Answer 4</a:t>
            </a:r>
          </a:p>
        </p:txBody>
      </p:sp>
      <p:graphicFrame>
        <p:nvGraphicFramePr>
          <p:cNvPr id="4" name="Table 3">
            <a:extLst>
              <a:ext uri="{FF2B5EF4-FFF2-40B4-BE49-F238E27FC236}">
                <a16:creationId xmlns="" xmlns:a16="http://schemas.microsoft.com/office/drawing/2014/main" id="{A07E3CB8-2A1E-4DE4-ADF8-0445E3D03B73}"/>
              </a:ext>
            </a:extLst>
          </p:cNvPr>
          <p:cNvGraphicFramePr>
            <a:graphicFrameLocks noGrp="1"/>
          </p:cNvGraphicFramePr>
          <p:nvPr>
            <p:extLst>
              <p:ext uri="{D42A27DB-BD31-4B8C-83A1-F6EECF244321}">
                <p14:modId xmlns="" xmlns:p14="http://schemas.microsoft.com/office/powerpoint/2010/main" val="2032563480"/>
              </p:ext>
            </p:extLst>
          </p:nvPr>
        </p:nvGraphicFramePr>
        <p:xfrm>
          <a:off x="396628" y="368710"/>
          <a:ext cx="8185499" cy="4628593"/>
        </p:xfrm>
        <a:graphic>
          <a:graphicData uri="http://schemas.openxmlformats.org/drawingml/2006/table">
            <a:tbl>
              <a:tblPr>
                <a:tableStyleId>{D1684E4B-61C9-4C7A-BF40-BA699CAFEFCD}</a:tableStyleId>
              </a:tblPr>
              <a:tblGrid>
                <a:gridCol w="8185499">
                  <a:extLst>
                    <a:ext uri="{9D8B030D-6E8A-4147-A177-3AD203B41FA5}">
                      <a16:colId xmlns="" xmlns:a16="http://schemas.microsoft.com/office/drawing/2014/main" val="3495552715"/>
                    </a:ext>
                  </a:extLst>
                </a:gridCol>
              </a:tblGrid>
              <a:tr h="781842">
                <a:tc>
                  <a:txBody>
                    <a:bodyPr/>
                    <a:lstStyle/>
                    <a:p>
                      <a:pPr marL="0" marR="0">
                        <a:lnSpc>
                          <a:spcPct val="115000"/>
                        </a:lnSpc>
                        <a:spcBef>
                          <a:spcPts val="0"/>
                        </a:spcBef>
                        <a:spcAft>
                          <a:spcPts val="0"/>
                        </a:spcAft>
                      </a:pPr>
                      <a:r>
                        <a:rPr lang="en-US" sz="1200" b="1" dirty="0">
                          <a:effectLst/>
                          <a:latin typeface="+mj-lt"/>
                          <a:cs typeface="Calibri" panose="020F0502020204030204" pitchFamily="34" charset="0"/>
                        </a:rPr>
                        <a:t>Produc</a:t>
                      </a:r>
                      <a:r>
                        <a:rPr lang="en-US" sz="1200" dirty="0">
                          <a:effectLst/>
                          <a:latin typeface="+mj-lt"/>
                          <a:cs typeface="Calibri" panose="020F0502020204030204" pitchFamily="34" charset="0"/>
                        </a:rPr>
                        <a:t>t</a:t>
                      </a:r>
                      <a:r>
                        <a:rPr lang="en-US" sz="1200" dirty="0" smtClean="0">
                          <a:effectLst/>
                          <a:latin typeface="Calibri" panose="020F0502020204030204" pitchFamily="34" charset="0"/>
                          <a:cs typeface="Calibri" panose="020F0502020204030204" pitchFamily="34" charset="0"/>
                        </a:rPr>
                        <a:t>: Protinex is a trusted</a:t>
                      </a:r>
                      <a:r>
                        <a:rPr lang="en-US" sz="1200" baseline="0" dirty="0" smtClean="0">
                          <a:effectLst/>
                          <a:latin typeface="Calibri" panose="020F0502020204030204" pitchFamily="34" charset="0"/>
                          <a:cs typeface="Calibri" panose="020F0502020204030204" pitchFamily="34" charset="0"/>
                        </a:rPr>
                        <a:t> brand which offers an extensive range of tailored variants for all member of family and for consumers of all age group on basis of their needs and perspective towards health. For people who seek health product with intention driven by health condition or by recommendation for faster recovery or building immunity it provides Protinex Original, Mama Protinex, Protinex Diabetics. Protinex Original is the only supplement in India which consist Hydrolysed protein which fulfill daily nutritional need.</a:t>
                      </a:r>
                      <a:endParaRPr lang="en-US" sz="1200" dirty="0">
                        <a:effectLst/>
                        <a:latin typeface="Calibri" panose="020F0502020204030204" pitchFamily="34" charset="0"/>
                        <a:cs typeface="Calibri" panose="020F0502020204030204" pitchFamily="34" charset="0"/>
                      </a:endParaRPr>
                    </a:p>
                  </a:txBody>
                  <a:tcPr marL="28045" marR="28045" marT="28045" marB="28045"/>
                </a:tc>
                <a:extLst>
                  <a:ext uri="{0D108BD9-81ED-4DB2-BD59-A6C34878D82A}">
                    <a16:rowId xmlns="" xmlns:a16="http://schemas.microsoft.com/office/drawing/2014/main" val="346922428"/>
                  </a:ext>
                </a:extLst>
              </a:tr>
              <a:tr h="891330">
                <a:tc>
                  <a:txBody>
                    <a:bodyPr/>
                    <a:lstStyle/>
                    <a:p>
                      <a:pPr marL="0" marR="0">
                        <a:lnSpc>
                          <a:spcPct val="115000"/>
                        </a:lnSpc>
                        <a:spcBef>
                          <a:spcPts val="0"/>
                        </a:spcBef>
                        <a:spcAft>
                          <a:spcPts val="0"/>
                        </a:spcAft>
                      </a:pPr>
                      <a:r>
                        <a:rPr lang="en-US" sz="1200" b="1" dirty="0">
                          <a:effectLst/>
                          <a:latin typeface="+mn-lt"/>
                          <a:cs typeface="Calibri" panose="020F0502020204030204" pitchFamily="34" charset="0"/>
                        </a:rPr>
                        <a:t>Price</a:t>
                      </a:r>
                      <a:r>
                        <a:rPr lang="en-US" sz="1200" dirty="0" smtClean="0">
                          <a:effectLst/>
                          <a:latin typeface="Calibri" panose="020F0502020204030204" pitchFamily="34" charset="0"/>
                          <a:cs typeface="Calibri" panose="020F0502020204030204" pitchFamily="34" charset="0"/>
                        </a:rPr>
                        <a:t>: As Protinex is almost three times more expensive</a:t>
                      </a:r>
                      <a:r>
                        <a:rPr lang="en-US" sz="1200" baseline="0" dirty="0" smtClean="0">
                          <a:effectLst/>
                          <a:latin typeface="Calibri" panose="020F0502020204030204" pitchFamily="34" charset="0"/>
                          <a:cs typeface="Calibri" panose="020F0502020204030204" pitchFamily="34" charset="0"/>
                        </a:rPr>
                        <a:t> in comparison to other health food drinks. Protinex is a family nutrition brand with almost 60 years of trust.  Protinex is also one of the most trusted brand by several generations of doctors and consumers. A single spoon of Protinex Original provides almost double amount of protein in comparison to other brands. Protinex Original also provides a good amount of carbohydrates, minerals and vitamins which gives a complete nourishment. Brands also have has volume pricing policy. Protinex Original is available in different size of packing like 250gm , 400gm, 750 gm, and 1 kg.  Even the price for it box and refill pack of same quantity is  different. It helps customers to choose this brand as it provides better nourishment in comparison to other brands.</a:t>
                      </a:r>
                    </a:p>
                  </a:txBody>
                  <a:tcPr marL="28045" marR="28045" marT="28045" marB="28045"/>
                </a:tc>
                <a:extLst>
                  <a:ext uri="{0D108BD9-81ED-4DB2-BD59-A6C34878D82A}">
                    <a16:rowId xmlns="" xmlns:a16="http://schemas.microsoft.com/office/drawing/2014/main" val="3354164208"/>
                  </a:ext>
                </a:extLst>
              </a:tr>
              <a:tr h="993654">
                <a:tc>
                  <a:txBody>
                    <a:bodyPr/>
                    <a:lstStyle/>
                    <a:p>
                      <a:pPr marL="0" marR="0">
                        <a:lnSpc>
                          <a:spcPct val="115000"/>
                        </a:lnSpc>
                        <a:spcBef>
                          <a:spcPts val="0"/>
                        </a:spcBef>
                        <a:spcAft>
                          <a:spcPts val="0"/>
                        </a:spcAft>
                      </a:pPr>
                      <a:r>
                        <a:rPr lang="en-US" sz="1200" b="1" dirty="0">
                          <a:effectLst/>
                          <a:latin typeface="+mn-lt"/>
                          <a:cs typeface="Calibri" panose="020F0502020204030204" pitchFamily="34" charset="0"/>
                        </a:rPr>
                        <a:t>Place</a:t>
                      </a:r>
                      <a:r>
                        <a:rPr lang="en-US" sz="1200" dirty="0" smtClean="0">
                          <a:effectLst/>
                          <a:latin typeface="Calibri" panose="020F0502020204030204" pitchFamily="34" charset="0"/>
                          <a:cs typeface="Calibri" panose="020F0502020204030204" pitchFamily="34" charset="0"/>
                        </a:rPr>
                        <a:t>:  Protinex is one</a:t>
                      </a:r>
                      <a:r>
                        <a:rPr lang="en-US" sz="1200" baseline="0" dirty="0" smtClean="0">
                          <a:effectLst/>
                          <a:latin typeface="Calibri" panose="020F0502020204030204" pitchFamily="34" charset="0"/>
                          <a:cs typeface="Calibri" panose="020F0502020204030204" pitchFamily="34" charset="0"/>
                        </a:rPr>
                        <a:t> unique brand with a heritage, credible doctors recommended equity. But in past consumer believe system positions this brand as a problem solution brand. To over come this problem, since 2015 the brand has been acting as the nexus point for health nutrition and  creating mass consumer health awareness. Danone also decided to move Protinex from not only a prescription brand but to a direct to consumer root rand. So now the availability of Protinex have become more accessible to consumer via the retail stores and online stores.</a:t>
                      </a:r>
                      <a:endParaRPr lang="en-US" sz="1200" dirty="0">
                        <a:effectLst/>
                        <a:latin typeface="Calibri" panose="020F0502020204030204" pitchFamily="34" charset="0"/>
                        <a:cs typeface="Calibri" panose="020F0502020204030204" pitchFamily="34" charset="0"/>
                      </a:endParaRPr>
                    </a:p>
                  </a:txBody>
                  <a:tcPr marL="28045" marR="28045" marT="28045" marB="28045"/>
                </a:tc>
                <a:extLst>
                  <a:ext uri="{0D108BD9-81ED-4DB2-BD59-A6C34878D82A}">
                    <a16:rowId xmlns="" xmlns:a16="http://schemas.microsoft.com/office/drawing/2014/main" val="60105347"/>
                  </a:ext>
                </a:extLst>
              </a:tr>
              <a:tr h="800112">
                <a:tc>
                  <a:txBody>
                    <a:bodyPr/>
                    <a:lstStyle/>
                    <a:p>
                      <a:pPr marL="0" marR="0">
                        <a:lnSpc>
                          <a:spcPct val="115000"/>
                        </a:lnSpc>
                        <a:spcBef>
                          <a:spcPts val="0"/>
                        </a:spcBef>
                        <a:spcAft>
                          <a:spcPts val="0"/>
                        </a:spcAft>
                      </a:pPr>
                      <a:r>
                        <a:rPr lang="en-US" sz="1200" b="1" dirty="0">
                          <a:effectLst/>
                          <a:latin typeface="+mn-lt"/>
                          <a:cs typeface="Calibri" panose="020F0502020204030204" pitchFamily="34" charset="0"/>
                        </a:rPr>
                        <a:t>Promotion</a:t>
                      </a:r>
                      <a:r>
                        <a:rPr lang="en-US" sz="1200" dirty="0" smtClean="0">
                          <a:effectLst/>
                          <a:latin typeface="Calibri" panose="020F0502020204030204" pitchFamily="34" charset="0"/>
                          <a:cs typeface="Calibri" panose="020F0502020204030204" pitchFamily="34" charset="0"/>
                        </a:rPr>
                        <a:t>: Protinex</a:t>
                      </a:r>
                      <a:r>
                        <a:rPr lang="en-US" sz="1200" baseline="0" dirty="0" smtClean="0">
                          <a:effectLst/>
                          <a:latin typeface="Calibri" panose="020F0502020204030204" pitchFamily="34" charset="0"/>
                          <a:cs typeface="Calibri" panose="020F0502020204030204" pitchFamily="34" charset="0"/>
                        </a:rPr>
                        <a:t> launched a marketing campaign in 2016 “#SOMETHINGMISSING” with a question “ could their be SOMETHINGMISSING in your daily diet’. They uses the lunch box/ Tiffin box as the campaign visual. The campaign was focused on creating awareness of protein deficiency in Indian diet and also in breaking the myths and misinformation about protein </a:t>
                      </a:r>
                      <a:r>
                        <a:rPr lang="en-US" sz="1200" baseline="0" dirty="0" smtClean="0">
                          <a:effectLst/>
                          <a:latin typeface="Calibri" panose="020F0502020204030204" pitchFamily="34" charset="0"/>
                          <a:cs typeface="Calibri" panose="020F0502020204030204" pitchFamily="34" charset="0"/>
                        </a:rPr>
                        <a:t>consumption.</a:t>
                      </a:r>
                      <a:endParaRPr lang="en-US" sz="1200" dirty="0">
                        <a:effectLst/>
                        <a:latin typeface="Calibri" panose="020F0502020204030204" pitchFamily="34" charset="0"/>
                        <a:cs typeface="Calibri" panose="020F0502020204030204" pitchFamily="34" charset="0"/>
                      </a:endParaRPr>
                    </a:p>
                  </a:txBody>
                  <a:tcPr marL="28045" marR="28045" marT="28045" marB="28045"/>
                </a:tc>
                <a:extLst>
                  <a:ext uri="{0D108BD9-81ED-4DB2-BD59-A6C34878D82A}">
                    <a16:rowId xmlns="" xmlns:a16="http://schemas.microsoft.com/office/drawing/2014/main" val="3862013494"/>
                  </a:ext>
                </a:extLst>
              </a:tr>
            </a:tbl>
          </a:graphicData>
        </a:graphic>
      </p:graphicFrame>
    </p:spTree>
    <p:extLst>
      <p:ext uri="{BB962C8B-B14F-4D97-AF65-F5344CB8AC3E}">
        <p14:creationId xmlns="" xmlns:p14="http://schemas.microsoft.com/office/powerpoint/2010/main" val="3082118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aphicFrame>
        <p:nvGraphicFramePr>
          <p:cNvPr id="5" name="Table 4">
            <a:extLst>
              <a:ext uri="{FF2B5EF4-FFF2-40B4-BE49-F238E27FC236}">
                <a16:creationId xmlns="" xmlns:a16="http://schemas.microsoft.com/office/drawing/2014/main" id="{121D7126-F06B-4B07-AFC3-706B1BE74971}"/>
              </a:ext>
            </a:extLst>
          </p:cNvPr>
          <p:cNvGraphicFramePr>
            <a:graphicFrameLocks noGrp="1"/>
          </p:cNvGraphicFramePr>
          <p:nvPr>
            <p:extLst>
              <p:ext uri="{D42A27DB-BD31-4B8C-83A1-F6EECF244321}">
                <p14:modId xmlns="" xmlns:p14="http://schemas.microsoft.com/office/powerpoint/2010/main" val="2131013158"/>
              </p:ext>
            </p:extLst>
          </p:nvPr>
        </p:nvGraphicFramePr>
        <p:xfrm>
          <a:off x="460424" y="542259"/>
          <a:ext cx="8185499" cy="4298277"/>
        </p:xfrm>
        <a:graphic>
          <a:graphicData uri="http://schemas.openxmlformats.org/drawingml/2006/table">
            <a:tbl>
              <a:tblPr>
                <a:tableStyleId>{D1684E4B-61C9-4C7A-BF40-BA699CAFEFCD}</a:tableStyleId>
              </a:tblPr>
              <a:tblGrid>
                <a:gridCol w="8185499">
                  <a:extLst>
                    <a:ext uri="{9D8B030D-6E8A-4147-A177-3AD203B41FA5}">
                      <a16:colId xmlns="" xmlns:a16="http://schemas.microsoft.com/office/drawing/2014/main" val="3495552715"/>
                    </a:ext>
                  </a:extLst>
                </a:gridCol>
              </a:tblGrid>
              <a:tr h="781842">
                <a:tc>
                  <a:txBody>
                    <a:bodyPr/>
                    <a:lstStyle/>
                    <a:p>
                      <a:pPr marL="0" marR="0">
                        <a:lnSpc>
                          <a:spcPct val="115000"/>
                        </a:lnSpc>
                        <a:spcBef>
                          <a:spcPts val="0"/>
                        </a:spcBef>
                        <a:spcAft>
                          <a:spcPts val="0"/>
                        </a:spcAft>
                      </a:pPr>
                      <a:r>
                        <a:rPr lang="en-US" sz="1200" b="1" dirty="0">
                          <a:effectLst/>
                          <a:latin typeface="+mn-lt"/>
                          <a:cs typeface="Calibri" panose="020F0502020204030204" pitchFamily="34" charset="0"/>
                        </a:rPr>
                        <a:t>Digital Content</a:t>
                      </a:r>
                      <a:r>
                        <a:rPr lang="en-US" sz="1200" dirty="0" smtClean="0">
                          <a:effectLst/>
                          <a:latin typeface="Calibri" panose="020F0502020204030204" pitchFamily="34" charset="0"/>
                          <a:cs typeface="Calibri" panose="020F0502020204030204" pitchFamily="34" charset="0"/>
                        </a:rPr>
                        <a:t>: </a:t>
                      </a:r>
                      <a:r>
                        <a:rPr lang="en-US" sz="1200" baseline="0" dirty="0" smtClean="0">
                          <a:effectLst/>
                          <a:latin typeface="Calibri" panose="020F0502020204030204" pitchFamily="34" charset="0"/>
                          <a:cs typeface="Calibri" panose="020F0502020204030204" pitchFamily="34" charset="0"/>
                        </a:rPr>
                        <a:t>Protinex Original uses owned ( website, blog post) and paid media channel (display ads) to reach to its potential customers. By the help of content of blog post, display ads and social media Protinex was able to create awareness in its potential consumers about protein deficiency thus resulting in converting those potential consumers into future customers. For digital content, Protinex Original used “ #DontMissOut ” by visualizing the triggers led by protein deficiency like tiredness, weakness &amp;</a:t>
                      </a:r>
                      <a:r>
                        <a:rPr lang="en-US" sz="1200" baseline="0" dirty="0">
                          <a:effectLst/>
                          <a:latin typeface="Calibri" panose="020F0502020204030204" pitchFamily="34" charset="0"/>
                          <a:cs typeface="Calibri" panose="020F0502020204030204" pitchFamily="34" charset="0"/>
                        </a:rPr>
                        <a:t> </a:t>
                      </a:r>
                      <a:r>
                        <a:rPr lang="en-US" sz="1200" baseline="0" dirty="0" smtClean="0">
                          <a:effectLst/>
                          <a:latin typeface="Calibri" panose="020F0502020204030204" pitchFamily="34" charset="0"/>
                          <a:cs typeface="Calibri" panose="020F0502020204030204" pitchFamily="34" charset="0"/>
                        </a:rPr>
                        <a:t>weight gain and used this as an emotional aspect to not miss out joyful moments with your loved ones. </a:t>
                      </a:r>
                      <a:endParaRPr lang="en-US" sz="1200" dirty="0">
                        <a:effectLst/>
                        <a:latin typeface="Calibri" panose="020F0502020204030204" pitchFamily="34" charset="0"/>
                        <a:cs typeface="Calibri" panose="020F0502020204030204" pitchFamily="34" charset="0"/>
                      </a:endParaRPr>
                    </a:p>
                  </a:txBody>
                  <a:tcPr marL="28045" marR="28045" marT="28045" marB="28045"/>
                </a:tc>
                <a:extLst>
                  <a:ext uri="{0D108BD9-81ED-4DB2-BD59-A6C34878D82A}">
                    <a16:rowId xmlns="" xmlns:a16="http://schemas.microsoft.com/office/drawing/2014/main" val="346922428"/>
                  </a:ext>
                </a:extLst>
              </a:tr>
              <a:tr h="891330">
                <a:tc>
                  <a:txBody>
                    <a:bodyPr/>
                    <a:lstStyle/>
                    <a:p>
                      <a:pPr marL="0" marR="0">
                        <a:lnSpc>
                          <a:spcPct val="115000"/>
                        </a:lnSpc>
                        <a:spcBef>
                          <a:spcPts val="0"/>
                        </a:spcBef>
                        <a:spcAft>
                          <a:spcPts val="0"/>
                        </a:spcAft>
                      </a:pPr>
                      <a:r>
                        <a:rPr lang="en-US" sz="1200" b="1" dirty="0">
                          <a:effectLst/>
                          <a:latin typeface="+mn-lt"/>
                          <a:cs typeface="Calibri" panose="020F0502020204030204" pitchFamily="34" charset="0"/>
                        </a:rPr>
                        <a:t>Digital </a:t>
                      </a:r>
                      <a:r>
                        <a:rPr lang="en-US" sz="1200" b="1" dirty="0" smtClean="0">
                          <a:effectLst/>
                          <a:latin typeface="+mn-lt"/>
                          <a:cs typeface="Calibri" panose="020F0502020204030204" pitchFamily="34" charset="0"/>
                        </a:rPr>
                        <a:t>Device</a:t>
                      </a:r>
                      <a:r>
                        <a:rPr lang="en-US" sz="1200" dirty="0" smtClean="0">
                          <a:effectLst/>
                          <a:latin typeface="+mn-lt"/>
                          <a:cs typeface="Calibri" panose="020F0502020204030204" pitchFamily="34" charset="0"/>
                        </a:rPr>
                        <a:t>s: </a:t>
                      </a:r>
                      <a:r>
                        <a:rPr lang="en-US" sz="1200" dirty="0" smtClean="0">
                          <a:effectLst/>
                          <a:latin typeface="Calibri" panose="020F0502020204030204" pitchFamily="34" charset="0"/>
                          <a:cs typeface="Calibri" panose="020F0502020204030204" pitchFamily="34" charset="0"/>
                        </a:rPr>
                        <a:t>Protinex</a:t>
                      </a:r>
                      <a:r>
                        <a:rPr lang="en-US" sz="1200" baseline="0" dirty="0" smtClean="0">
                          <a:effectLst/>
                          <a:latin typeface="Calibri" panose="020F0502020204030204" pitchFamily="34" charset="0"/>
                          <a:cs typeface="Calibri" panose="020F0502020204030204" pitchFamily="34" charset="0"/>
                        </a:rPr>
                        <a:t> uses mobile phones, computers and tablets for as digital device for it Digital Marketing Framework. As users uses all the devices so both mobile marketing and desktop marketing are can be used in digital marketing framework of Protinex Original. </a:t>
                      </a:r>
                      <a:endParaRPr lang="en-US" sz="1200" dirty="0">
                        <a:effectLst/>
                        <a:latin typeface="Calibri" panose="020F0502020204030204" pitchFamily="34" charset="0"/>
                        <a:cs typeface="Calibri" panose="020F0502020204030204" pitchFamily="34" charset="0"/>
                      </a:endParaRPr>
                    </a:p>
                  </a:txBody>
                  <a:tcPr marL="28045" marR="28045" marT="28045" marB="28045"/>
                </a:tc>
                <a:extLst>
                  <a:ext uri="{0D108BD9-81ED-4DB2-BD59-A6C34878D82A}">
                    <a16:rowId xmlns="" xmlns:a16="http://schemas.microsoft.com/office/drawing/2014/main" val="3354164208"/>
                  </a:ext>
                </a:extLst>
              </a:tr>
              <a:tr h="993654">
                <a:tc>
                  <a:txBody>
                    <a:bodyPr/>
                    <a:lstStyle/>
                    <a:p>
                      <a:pPr marL="0" marR="0">
                        <a:lnSpc>
                          <a:spcPct val="115000"/>
                        </a:lnSpc>
                        <a:spcBef>
                          <a:spcPts val="0"/>
                        </a:spcBef>
                        <a:spcAft>
                          <a:spcPts val="0"/>
                        </a:spcAft>
                      </a:pPr>
                      <a:r>
                        <a:rPr lang="en-US" sz="1200" b="1" dirty="0">
                          <a:effectLst/>
                          <a:latin typeface="+mn-lt"/>
                          <a:cs typeface="Calibri" panose="020F0502020204030204" pitchFamily="34" charset="0"/>
                        </a:rPr>
                        <a:t>Digital Channels</a:t>
                      </a:r>
                      <a:r>
                        <a:rPr lang="en-US" sz="1200" dirty="0" smtClean="0">
                          <a:effectLst/>
                          <a:latin typeface="Calibri" panose="020F0502020204030204" pitchFamily="34" charset="0"/>
                          <a:cs typeface="Calibri" panose="020F0502020204030204" pitchFamily="34" charset="0"/>
                        </a:rPr>
                        <a:t>: As</a:t>
                      </a:r>
                      <a:r>
                        <a:rPr lang="en-US" sz="1200" baseline="0" dirty="0" smtClean="0">
                          <a:effectLst/>
                          <a:latin typeface="Calibri" panose="020F0502020204030204" pitchFamily="34" charset="0"/>
                          <a:cs typeface="Calibri" panose="020F0502020204030204" pitchFamily="34" charset="0"/>
                        </a:rPr>
                        <a:t> Digital channels, Protinex Original uses Social Media Marketing channels like Facebook, Instagram, </a:t>
                      </a:r>
                      <a:r>
                        <a:rPr lang="en-US" sz="1200" dirty="0" smtClean="0">
                          <a:effectLst/>
                          <a:latin typeface="Calibri" panose="020F0502020204030204" pitchFamily="34" charset="0"/>
                          <a:cs typeface="Calibri" panose="020F0502020204030204" pitchFamily="34" charset="0"/>
                        </a:rPr>
                        <a:t> LinkedIn and Twitte</a:t>
                      </a:r>
                      <a:r>
                        <a:rPr lang="en-US" sz="1200" baseline="0" dirty="0" smtClean="0">
                          <a:effectLst/>
                          <a:latin typeface="Calibri" panose="020F0502020204030204" pitchFamily="34" charset="0"/>
                          <a:cs typeface="Calibri" panose="020F0502020204030204" pitchFamily="34" charset="0"/>
                        </a:rPr>
                        <a:t>r. They also uses Search Engine Optimization and Online Public Relation as digital channel.</a:t>
                      </a:r>
                      <a:endParaRPr lang="en-US" sz="1200" dirty="0">
                        <a:effectLst/>
                        <a:latin typeface="Calibri" panose="020F0502020204030204" pitchFamily="34" charset="0"/>
                        <a:cs typeface="Calibri" panose="020F0502020204030204" pitchFamily="34" charset="0"/>
                      </a:endParaRPr>
                    </a:p>
                  </a:txBody>
                  <a:tcPr marL="28045" marR="28045" marT="28045" marB="28045"/>
                </a:tc>
                <a:extLst>
                  <a:ext uri="{0D108BD9-81ED-4DB2-BD59-A6C34878D82A}">
                    <a16:rowId xmlns="" xmlns:a16="http://schemas.microsoft.com/office/drawing/2014/main" val="60105347"/>
                  </a:ext>
                </a:extLst>
              </a:tr>
              <a:tr h="1103141">
                <a:tc>
                  <a:txBody>
                    <a:bodyPr/>
                    <a:lstStyle/>
                    <a:p>
                      <a:pPr marL="0" marR="0">
                        <a:lnSpc>
                          <a:spcPct val="115000"/>
                        </a:lnSpc>
                        <a:spcBef>
                          <a:spcPts val="0"/>
                        </a:spcBef>
                        <a:spcAft>
                          <a:spcPts val="0"/>
                        </a:spcAft>
                      </a:pPr>
                      <a:r>
                        <a:rPr lang="en-US" sz="1200" b="1" dirty="0">
                          <a:effectLst/>
                          <a:latin typeface="+mn-lt"/>
                          <a:cs typeface="Calibri" panose="020F0502020204030204" pitchFamily="34" charset="0"/>
                        </a:rPr>
                        <a:t>Digital metrics</a:t>
                      </a:r>
                      <a:r>
                        <a:rPr lang="en-US" sz="1200" dirty="0" smtClean="0">
                          <a:effectLst/>
                          <a:latin typeface="Calibri" panose="020F0502020204030204" pitchFamily="34" charset="0"/>
                          <a:cs typeface="Calibri" panose="020F0502020204030204" pitchFamily="34" charset="0"/>
                        </a:rPr>
                        <a:t>: </a:t>
                      </a:r>
                      <a:r>
                        <a:rPr lang="en-US" sz="1200" baseline="0" dirty="0" smtClean="0">
                          <a:effectLst/>
                          <a:latin typeface="Calibri" panose="020F0502020204030204" pitchFamily="34" charset="0"/>
                          <a:cs typeface="Calibri" panose="020F0502020204030204" pitchFamily="34" charset="0"/>
                        </a:rPr>
                        <a:t>Protinex Original can use  Performance Metrics and Revenue Metrics for each stage of consumer funnel. BY using performance metrics for different stage  they can use no of impression, Reach, Its Impression share, CPM, No. of website visits, Bounce rate, Engagement rate, Click-through-rate also the CPA and Conversion rate. They can use Referrals, Social mentions and Reviews  to calculate the satisfaction of their customers. For measure channel performance at different stages of the consumer funnel they can use Revenue Metrics. With the help of this metrics they can calculate the Customer Acquisition Cost and Customer Lifetime Value . These metrics gives an idea of the ROI for marketing efforts and campaign</a:t>
                      </a:r>
                      <a:r>
                        <a:rPr lang="en-US" sz="1200" baseline="0" dirty="0" smtClean="0">
                          <a:effectLst/>
                          <a:latin typeface="Calibri" panose="020F0502020204030204" pitchFamily="34" charset="0"/>
                          <a:cs typeface="Calibri" panose="020F0502020204030204" pitchFamily="34" charset="0"/>
                        </a:rPr>
                        <a:t>.</a:t>
                      </a:r>
                      <a:endParaRPr lang="en-US" sz="1200" dirty="0">
                        <a:effectLst/>
                        <a:latin typeface="Calibri" panose="020F0502020204030204" pitchFamily="34" charset="0"/>
                        <a:cs typeface="Calibri" panose="020F0502020204030204" pitchFamily="34" charset="0"/>
                      </a:endParaRPr>
                    </a:p>
                  </a:txBody>
                  <a:tcPr marL="28045" marR="28045" marT="28045" marB="28045"/>
                </a:tc>
                <a:extLst>
                  <a:ext uri="{0D108BD9-81ED-4DB2-BD59-A6C34878D82A}">
                    <a16:rowId xmlns="" xmlns:a16="http://schemas.microsoft.com/office/drawing/2014/main" val="3862013494"/>
                  </a:ext>
                </a:extLst>
              </a:tr>
            </a:tbl>
          </a:graphicData>
        </a:graphic>
      </p:graphicFrame>
      <p:sp>
        <p:nvSpPr>
          <p:cNvPr id="6" name="Rectangle 5">
            <a:extLst>
              <a:ext uri="{FF2B5EF4-FFF2-40B4-BE49-F238E27FC236}">
                <a16:creationId xmlns="" xmlns:a16="http://schemas.microsoft.com/office/drawing/2014/main" id="{2080F53E-7E58-42ED-8AAD-65146F619C86}"/>
              </a:ext>
            </a:extLst>
          </p:cNvPr>
          <p:cNvSpPr/>
          <p:nvPr/>
        </p:nvSpPr>
        <p:spPr>
          <a:xfrm>
            <a:off x="378522" y="217235"/>
            <a:ext cx="880369" cy="314253"/>
          </a:xfrm>
          <a:prstGeom prst="rect">
            <a:avLst/>
          </a:prstGeom>
        </p:spPr>
        <p:txBody>
          <a:bodyPr wrap="none">
            <a:spAutoFit/>
          </a:bodyPr>
          <a:lstStyle/>
          <a:p>
            <a:pPr lvl="0">
              <a:lnSpc>
                <a:spcPct val="107916"/>
              </a:lnSpc>
            </a:pPr>
            <a:r>
              <a:rPr lang="en" b="1" u="sng" dirty="0">
                <a:solidFill>
                  <a:schemeClr val="dk1"/>
                </a:solidFill>
                <a:latin typeface="Calibri"/>
                <a:ea typeface="Calibri"/>
                <a:cs typeface="Calibri"/>
                <a:sym typeface="Calibri"/>
              </a:rPr>
              <a:t>Answer 5</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9496</TotalTime>
  <Words>1119</Words>
  <Application>Microsoft Office PowerPoint</Application>
  <PresentationFormat>On-screen Show (16:9)</PresentationFormat>
  <Paragraphs>35</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Simple Light</vt:lpstr>
      <vt:lpstr>Project 1: Protinex</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HPE Case Study</dc:title>
  <dc:creator>Kushal.G</dc:creator>
  <cp:lastModifiedBy>rose</cp:lastModifiedBy>
  <cp:revision>39</cp:revision>
  <dcterms:modified xsi:type="dcterms:W3CDTF">2020-10-25T06:42:45Z</dcterms:modified>
</cp:coreProperties>
</file>