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67" r:id="rId4"/>
    <p:sldId id="270" r:id="rId5"/>
    <p:sldId id="266" r:id="rId6"/>
    <p:sldId id="271" r:id="rId7"/>
    <p:sldId id="278" r:id="rId8"/>
    <p:sldId id="272" r:id="rId9"/>
    <p:sldId id="274" r:id="rId10"/>
    <p:sldId id="276" r:id="rId11"/>
    <p:sldId id="277" r:id="rId12"/>
    <p:sldId id="263" r:id="rId13"/>
    <p:sldId id="279" r:id="rId14"/>
    <p:sldId id="273" r:id="rId15"/>
    <p:sldId id="275" r:id="rId16"/>
    <p:sldId id="269" r:id="rId17"/>
    <p:sldId id="258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9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A0558-733A-4C81-8CB5-DF0AE0BC2468}" type="datetimeFigureOut">
              <a:rPr lang="pt-PT" smtClean="0"/>
              <a:t>18-06-2014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E134B-94B7-467B-8E95-8C4DD4F579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2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34B-94B7-467B-8E95-8C4DD4F5795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82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cookie utilizado para a autenticação do usuário. Este novo cookie é independente</a:t>
            </a:r>
          </a:p>
          <a:p>
            <a:r>
              <a:rPr lang="pt-PT" dirty="0" smtClean="0"/>
              <a:t>do cookie utilizado para armazenar informações da sessão.</a:t>
            </a:r>
          </a:p>
          <a:p>
            <a:r>
              <a:rPr lang="pt-PT" dirty="0" smtClean="0"/>
              <a:t>Caso seja true, ele sempre irá considerar que o</a:t>
            </a:r>
          </a:p>
          <a:p>
            <a:r>
              <a:rPr lang="pt-PT" dirty="0" smtClean="0"/>
              <a:t>Utilizador está autenticado após a primeira autenticação.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E134B-94B7-467B-8E95-8C4DD4F5795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762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8AA-5F37-4F2F-8147-F22315610DAC}" type="datetime1">
              <a:rPr lang="pt-PT" smtClean="0"/>
              <a:t>18-06-2014</a:t>
            </a:fld>
            <a:endParaRPr lang="pt-P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9D56-0571-4987-AF08-97F07AD8452C}" type="datetime1">
              <a:rPr lang="pt-PT" smtClean="0"/>
              <a:t>18-06-2014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88C-EF69-4E03-A7EC-55D810E220A1}" type="datetime1">
              <a:rPr lang="pt-PT" smtClean="0"/>
              <a:t>18-06-2014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1C9F-2BBC-4D44-B9DC-E96861E84D3F}" type="datetime1">
              <a:rPr lang="pt-PT" smtClean="0"/>
              <a:t>18-06-2014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D6C3-208B-42B6-9510-C4ED912F2C54}" type="datetime1">
              <a:rPr lang="pt-PT" smtClean="0"/>
              <a:t>18-06-2014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026-07EA-4FBB-9723-C4F7C6ECAE82}" type="datetime1">
              <a:rPr lang="pt-PT" smtClean="0"/>
              <a:t>18-06-2014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E874-6223-4192-9C3F-5C761871FD62}" type="datetime1">
              <a:rPr lang="pt-PT" smtClean="0"/>
              <a:t>18-06-2014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85CD-467C-44AD-9E6D-02BEB56C4495}" type="datetime1">
              <a:rPr lang="pt-PT" smtClean="0"/>
              <a:t>18-06-2014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7581-6276-4875-8E96-035E9E113EDE}" type="datetime1">
              <a:rPr lang="pt-PT" smtClean="0"/>
              <a:t>18-06-2014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7260-D18A-479E-AB14-2768759EC153}" type="datetime1">
              <a:rPr lang="pt-PT" smtClean="0"/>
              <a:t>18-06-2014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3F5D-4A4F-4ECC-A13B-644A0C6AB3ED}" type="datetime1">
              <a:rPr lang="pt-PT" smtClean="0"/>
              <a:t>18-06-2014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61EC4F-F7ED-420A-9859-A91BD02D7BA9}" type="datetime1">
              <a:rPr lang="pt-PT" smtClean="0"/>
              <a:t>18-06-2014</a:t>
            </a:fld>
            <a:endParaRPr lang="pt-P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pt-PT" smtClean="0"/>
              <a:t>Projeto e Seminário 2012/2013</a:t>
            </a:r>
            <a:endParaRPr lang="pt-P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6AC3DD-4BD6-4BF0-BB86-3831B1DAEB31}" type="slidenum">
              <a:rPr lang="pt-PT" smtClean="0"/>
              <a:t>‹#›</a:t>
            </a:fld>
            <a:endParaRPr lang="pt-P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19.com.br/cursos/desenvolvimento-web-com-aspnet-mvc" TargetMode="External"/><Relationship Id="rId2" Type="http://schemas.openxmlformats.org/officeDocument/2006/relationships/hyperlink" Target="http://www.ascii.cl/htmlcod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allthingscs.blogspot.pt/2011/03/mvc-vs-3-tier-patter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8232"/>
            <a:ext cx="9144000" cy="1828800"/>
          </a:xfrm>
        </p:spPr>
        <p:txBody>
          <a:bodyPr/>
          <a:lstStyle/>
          <a:p>
            <a:pPr algn="ctr"/>
            <a:r>
              <a:rPr lang="pt-PT" dirty="0" err="1" smtClean="0"/>
              <a:t>Rent∏Car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5956"/>
            <a:ext cx="9126720" cy="1008112"/>
          </a:xfrm>
        </p:spPr>
        <p:txBody>
          <a:bodyPr/>
          <a:lstStyle/>
          <a:p>
            <a:r>
              <a:rPr lang="pt-PT" dirty="0" smtClean="0"/>
              <a:t>Paulo Coelho nº 30076</a:t>
            </a:r>
          </a:p>
          <a:p>
            <a:r>
              <a:rPr lang="pt-PT" dirty="0" smtClean="0"/>
              <a:t>Junho 2014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88640"/>
            <a:ext cx="3566111" cy="1440160"/>
          </a:xfrm>
          <a:prstGeom prst="rect">
            <a:avLst/>
          </a:prstGeom>
        </p:spPr>
      </p:pic>
      <p:pic>
        <p:nvPicPr>
          <p:cNvPr id="6" name="Picture 5" descr="cloud-virtual.png"/>
          <p:cNvPicPr>
            <a:picLocks noChangeAspect="1"/>
          </p:cNvPicPr>
          <p:nvPr/>
        </p:nvPicPr>
        <p:blipFill>
          <a:blip r:embed="rId4" cstate="print"/>
          <a:srcRect l="76" r="76" b="11031"/>
          <a:stretch>
            <a:fillRect/>
          </a:stretch>
        </p:blipFill>
        <p:spPr>
          <a:xfrm>
            <a:off x="7164288" y="406343"/>
            <a:ext cx="1768475" cy="1004754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51519" y="6017930"/>
            <a:ext cx="1512168" cy="100811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Grupo 22</a:t>
            </a:r>
            <a:endParaRPr lang="pt-PT" dirty="0"/>
          </a:p>
        </p:txBody>
      </p:sp>
      <p:pic>
        <p:nvPicPr>
          <p:cNvPr id="1026" name="Picture 2" descr="http://www.toons4biz.com/v/vspfiles/photos/tire_cartoon_Tire0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3" y="3969951"/>
            <a:ext cx="1257300" cy="14287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28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Autenticação Node.js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266928" cy="2285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10</a:t>
            </a:fld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755576" y="2060848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/>
              <a:t>function </a:t>
            </a:r>
            <a:r>
              <a:rPr lang="pt-PT" b="1" dirty="0"/>
              <a:t>Sair(request,response)</a:t>
            </a:r>
          </a:p>
          <a:p>
            <a:r>
              <a:rPr lang="pt-PT" b="1" dirty="0"/>
              <a:t>  </a:t>
            </a:r>
            <a:r>
              <a:rPr lang="pt-PT" b="1" dirty="0" smtClean="0"/>
              <a:t>{</a:t>
            </a:r>
            <a:endParaRPr lang="pt-PT" b="1" dirty="0"/>
          </a:p>
          <a:p>
            <a:r>
              <a:rPr lang="pt-PT" b="1" dirty="0"/>
              <a:t>        request.session.user = undefined;</a:t>
            </a:r>
          </a:p>
          <a:p>
            <a:r>
              <a:rPr lang="pt-PT" b="1" dirty="0"/>
              <a:t>        response.type('text/html');</a:t>
            </a:r>
          </a:p>
          <a:p>
            <a:r>
              <a:rPr lang="pt-PT" b="1" dirty="0"/>
              <a:t>        response.status(200);</a:t>
            </a:r>
          </a:p>
          <a:p>
            <a:r>
              <a:rPr lang="pt-PT" b="1" dirty="0"/>
              <a:t>        response.redirect('/Pessoa/Autenticar');</a:t>
            </a:r>
          </a:p>
          <a:p>
            <a:r>
              <a:rPr lang="pt-PT" b="1" dirty="0"/>
              <a:t>   </a:t>
            </a:r>
            <a:r>
              <a:rPr lang="pt-PT" b="1" dirty="0" smtClean="0"/>
              <a:t>}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6085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Autenticação Node.js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266928" cy="2285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11</a:t>
            </a:fld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755576" y="2060848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/>
              <a:t>app.use(function </a:t>
            </a:r>
            <a:r>
              <a:rPr lang="pt-PT" b="1" dirty="0"/>
              <a:t>loadCurrentUserIntoRequest(req, res, next) {</a:t>
            </a:r>
          </a:p>
          <a:p>
            <a:r>
              <a:rPr lang="pt-PT" b="1" dirty="0" smtClean="0"/>
              <a:t>	res.locals.login </a:t>
            </a:r>
            <a:r>
              <a:rPr lang="pt-PT" b="1" dirty="0"/>
              <a:t>= false;</a:t>
            </a:r>
          </a:p>
          <a:p>
            <a:r>
              <a:rPr lang="pt-PT" b="1" dirty="0" smtClean="0"/>
              <a:t>	 if(req.session </a:t>
            </a:r>
            <a:r>
              <a:rPr lang="pt-PT" b="1" dirty="0"/>
              <a:t>&amp;&amp; req.session.user)</a:t>
            </a:r>
          </a:p>
          <a:p>
            <a:r>
              <a:rPr lang="pt-PT" b="1" dirty="0" smtClean="0"/>
              <a:t>	   res.locals.login </a:t>
            </a:r>
            <a:r>
              <a:rPr lang="pt-PT" b="1" dirty="0"/>
              <a:t>= true</a:t>
            </a:r>
            <a:r>
              <a:rPr lang="pt-PT" b="1" dirty="0" smtClean="0"/>
              <a:t>;</a:t>
            </a:r>
            <a:endParaRPr lang="pt-PT" b="1" dirty="0"/>
          </a:p>
          <a:p>
            <a:r>
              <a:rPr lang="pt-PT" b="1" dirty="0"/>
              <a:t>    return next();</a:t>
            </a:r>
          </a:p>
          <a:p>
            <a:r>
              <a:rPr lang="pt-PT" b="1" dirty="0"/>
              <a:t>});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1088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Módulos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7159"/>
            <a:ext cx="8229600" cy="4389120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r>
              <a:rPr lang="pt-PT" dirty="0" smtClean="0"/>
              <a:t>Body-parser</a:t>
            </a:r>
          </a:p>
          <a:p>
            <a:r>
              <a:rPr lang="pt-PT" dirty="0" smtClean="0"/>
              <a:t>Express</a:t>
            </a:r>
          </a:p>
          <a:p>
            <a:r>
              <a:rPr lang="pt-PT" dirty="0" smtClean="0"/>
              <a:t>Cookie-parser</a:t>
            </a:r>
          </a:p>
          <a:p>
            <a:r>
              <a:rPr lang="pt-PT" dirty="0" smtClean="0"/>
              <a:t>Ejs</a:t>
            </a:r>
          </a:p>
          <a:p>
            <a:r>
              <a:rPr lang="pt-PT" dirty="0" smtClean="0"/>
              <a:t>Linq</a:t>
            </a:r>
          </a:p>
          <a:p>
            <a:r>
              <a:rPr lang="pt-PT" dirty="0" smtClean="0"/>
              <a:t>Connect-multiparty</a:t>
            </a:r>
          </a:p>
          <a:p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/>
              <a:t>Programação de Internet 2013/2014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2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URIs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/>
              <a:t>Programação de Internet 2013/2014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43608" y="2204864"/>
          <a:ext cx="7332589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990"/>
                <a:gridCol w="612236"/>
                <a:gridCol w="4328363"/>
              </a:tblGrid>
              <a:tr h="225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 dirty="0">
                          <a:effectLst/>
                        </a:rPr>
                        <a:t>URI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 dirty="0">
                          <a:effectLst/>
                        </a:rPr>
                        <a:t>Método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 dirty="0">
                          <a:effectLst/>
                        </a:rPr>
                        <a:t>Descrição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principal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/Inicio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principal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/Sobre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sobre o projecto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/Anuncio/Adicionar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para adicionar um Anuncio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/Anuncio/Adicionar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POST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Guarda um Anuncio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/Anuncio/Pesquisa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de Pesquisa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/Anuncio/Pesquisa?type=&amp;value=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lista dos Anuncios após ser feito Pesquisa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/Anuncio/Detalhe/{id}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um anuncio especificado pelo id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/Anuncio/Editar/{id}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com os dados para serem editados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/Anuncio/Remover/{id}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POST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Remove um determinado anuncio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/Pessoa/Autenticar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para autenticar um utilizador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/Pessoa/Autenticar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POST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Fazer Login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/Pessoa/Registar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para registar um utilizador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/Pessoa/Perfil/{id}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Obtem a página de perfil de um utilizador especificado pelo id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/Pessoa/Sair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Fazer </a:t>
                      </a:r>
                      <a:r>
                        <a:rPr lang="pt-PT" sz="1100" u="none" strike="noStrike" dirty="0" err="1">
                          <a:effectLst/>
                        </a:rPr>
                        <a:t>Logout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Futuras Implementações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2400" dirty="0"/>
          </a:p>
          <a:p>
            <a:r>
              <a:rPr lang="pt-PT" sz="2400" b="1" dirty="0" smtClean="0"/>
              <a:t>Classificação utilizando </a:t>
            </a:r>
            <a:r>
              <a:rPr lang="pt-PT" sz="2400" b="1" dirty="0" smtClean="0"/>
              <a:t>Ajax</a:t>
            </a:r>
            <a:r>
              <a:rPr lang="pt-PT" sz="2400" b="1" dirty="0" smtClean="0"/>
              <a:t>.</a:t>
            </a:r>
          </a:p>
          <a:p>
            <a:endParaRPr lang="pt-PT" sz="2400" dirty="0" smtClean="0"/>
          </a:p>
          <a:p>
            <a:endParaRPr lang="pt-PT" sz="2400" b="1" dirty="0" smtClean="0"/>
          </a:p>
          <a:p>
            <a:r>
              <a:rPr lang="pt-PT" sz="2400" b="1" dirty="0" smtClean="0"/>
              <a:t>Utilização de DatePicker para escolher datas.</a:t>
            </a:r>
          </a:p>
          <a:p>
            <a:endParaRPr lang="pt-PT" sz="2400" b="1" dirty="0" smtClean="0"/>
          </a:p>
          <a:p>
            <a:pPr marL="0" indent="0">
              <a:buNone/>
            </a:pPr>
            <a:r>
              <a:rPr lang="pt-PT" sz="2400" dirty="0"/>
              <a:t>$("#BoxDataStart").datepicker({dateFormat: 'dd-mm-yy</a:t>
            </a:r>
            <a:r>
              <a:rPr lang="pt-PT" sz="2400" dirty="0" smtClean="0"/>
              <a:t>'});</a:t>
            </a:r>
          </a:p>
          <a:p>
            <a:pPr marL="0" indent="0">
              <a:buNone/>
            </a:pPr>
            <a:r>
              <a:rPr lang="pt-PT" sz="2400" dirty="0" smtClean="0"/>
              <a:t>$("#BoxDataStart").keypress(function(event){event.preventDefault();});</a:t>
            </a:r>
          </a:p>
          <a:p>
            <a:pPr marL="0" indent="0">
              <a:buNone/>
            </a:pPr>
            <a:endParaRPr lang="pt-PT" sz="2400" b="1" dirty="0"/>
          </a:p>
          <a:p>
            <a:r>
              <a:rPr lang="pt-PT" sz="2400" b="1" dirty="0" smtClean="0"/>
              <a:t>Funcionalidades obrigatórias do enunciado.</a:t>
            </a:r>
            <a:endParaRPr lang="pt-PT" sz="2400" dirty="0"/>
          </a:p>
          <a:p>
            <a:endParaRPr lang="pt-PT" sz="24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14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52936"/>
            <a:ext cx="187668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2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Futuras Implementações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dirty="0"/>
          </a:p>
          <a:p>
            <a:r>
              <a:rPr lang="pt-PT" sz="2400" b="1" dirty="0" smtClean="0"/>
              <a:t>Paginação utilizado Ajax.</a:t>
            </a:r>
            <a:endParaRPr lang="pt-PT" sz="2400" b="1" dirty="0"/>
          </a:p>
          <a:p>
            <a:endParaRPr lang="pt-PT" sz="24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15</a:t>
            </a:fld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12116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39752" y="5157192"/>
            <a:ext cx="4464496" cy="646331"/>
          </a:xfrm>
          <a:prstGeom prst="rect">
            <a:avLst/>
          </a:prstGeom>
          <a:solidFill>
            <a:schemeClr val="accent2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pt-PT" b="1" dirty="0"/>
              <a:t>/</a:t>
            </a:r>
            <a:r>
              <a:rPr lang="pt-PT" b="1" dirty="0" smtClean="0"/>
              <a:t>Anuncio/</a:t>
            </a:r>
            <a:r>
              <a:rPr lang="pt-PT" b="1" dirty="0" err="1" smtClean="0"/>
              <a:t>Pesquisa?type</a:t>
            </a:r>
            <a:r>
              <a:rPr lang="pt-PT" b="1" dirty="0" smtClean="0"/>
              <a:t>=</a:t>
            </a:r>
            <a:r>
              <a:rPr lang="pt-PT" b="1" dirty="0" err="1" smtClean="0"/>
              <a:t>ano&amp;value</a:t>
            </a:r>
            <a:r>
              <a:rPr lang="pt-PT" b="1" dirty="0" smtClean="0"/>
              <a:t>=2003&amp;value=2015&amp;page=1</a:t>
            </a:r>
            <a:endParaRPr lang="pt-PT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40580"/>
            <a:ext cx="1274851" cy="7614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83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hlinkClick r:id="rId2"/>
              </a:rPr>
              <a:t>http://getbootstrap.com/</a:t>
            </a:r>
          </a:p>
          <a:p>
            <a:r>
              <a:rPr lang="pt-PT" dirty="0">
                <a:hlinkClick r:id="rId2"/>
              </a:rPr>
              <a:t>http</a:t>
            </a:r>
            <a:r>
              <a:rPr lang="pt-PT" dirty="0">
                <a:hlinkClick r:id="rId2"/>
              </a:rPr>
              <a:t>://</a:t>
            </a:r>
            <a:r>
              <a:rPr lang="pt-PT" dirty="0">
                <a:hlinkClick r:id="rId2"/>
              </a:rPr>
              <a:t>www.ascii.cl/htmlcodes.htm</a:t>
            </a:r>
            <a:endParaRPr lang="pt-PT" dirty="0"/>
          </a:p>
          <a:p>
            <a:r>
              <a:rPr lang="pt-PT" dirty="0">
                <a:hlinkClick r:id="rId3"/>
              </a:rPr>
              <a:t>K32 - Desenvolvimento Web com ASP.NET MVC</a:t>
            </a:r>
            <a:endParaRPr lang="pt-PT" dirty="0"/>
          </a:p>
          <a:p>
            <a:r>
              <a:rPr lang="pt-PT" dirty="0">
                <a:hlinkClick r:id="rId4"/>
              </a:rPr>
              <a:t>Slides da disciplina</a:t>
            </a:r>
            <a:endParaRPr lang="es-ES_tradnl" dirty="0">
              <a:hlinkClick r:id="rId4"/>
            </a:endParaRPr>
          </a:p>
          <a:p>
            <a:r>
              <a:rPr lang="es-ES_tradnl" dirty="0">
                <a:hlinkClick r:id="rId4"/>
              </a:rPr>
              <a:t>http</a:t>
            </a:r>
            <a:r>
              <a:rPr lang="es-ES_tradnl" dirty="0">
                <a:hlinkClick r:id="rId4"/>
              </a:rPr>
              <a:t>://</a:t>
            </a:r>
            <a:r>
              <a:rPr lang="es-ES_tradnl" dirty="0">
                <a:hlinkClick r:id="rId4"/>
              </a:rPr>
              <a:t>allthingscs.blogspot.pt/2011/03/mvc-vs-3-tier-pattern.html</a:t>
            </a:r>
            <a:endParaRPr lang="pt-PT" dirty="0"/>
          </a:p>
          <a:p>
            <a:r>
              <a:rPr lang="pt-PT" dirty="0"/>
              <a:t>The Node beginner book, Manuel Kiessling</a:t>
            </a:r>
          </a:p>
          <a:p>
            <a:r>
              <a:rPr lang="pt-PT" dirty="0"/>
              <a:t>nodejs.org</a:t>
            </a:r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/>
              <a:t>Programação de Internet 2013/2014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16</a:t>
            </a:fld>
            <a:endParaRPr lang="pt-PT"/>
          </a:p>
        </p:txBody>
      </p:sp>
      <p:pic>
        <p:nvPicPr>
          <p:cNvPr id="2050" name="Picture 2" descr="http://nodeblog.files.wordpress.com/2011/07/node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84" y="5229200"/>
            <a:ext cx="3168352" cy="108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947" y="1196752"/>
            <a:ext cx="27146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03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Perguntas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701131"/>
            <a:ext cx="2857500" cy="28575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PT" dirty="0"/>
              <a:t>Programação de Internet 2013/2014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12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Clipart\DVD_ART36\Artwork_Imagery\Icons - Illustrations\Internet Clouds web\cloud illustration 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69152" cy="58052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/>
              <a:t>Programação de Internet </a:t>
            </a:r>
            <a:r>
              <a:rPr lang="pt-PT" dirty="0" smtClean="0"/>
              <a:t>2013/2014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568" y="2996952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Aplicação Web que permite obter a </a:t>
            </a:r>
            <a:r>
              <a:rPr lang="pt-PT" dirty="0" smtClean="0"/>
              <a:t>Adição, Listagem, Actualização e Remoção </a:t>
            </a:r>
            <a:r>
              <a:rPr lang="pt-PT" dirty="0" smtClean="0"/>
              <a:t>de anúncios de automóveis e </a:t>
            </a:r>
            <a:r>
              <a:rPr lang="pt-PT" dirty="0" smtClean="0"/>
              <a:t>posteriormente poderem ser classificados.</a:t>
            </a:r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de Implementação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/>
              <a:t>Programação de Internet 2013/2014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3</a:t>
            </a:fld>
            <a:endParaRPr lang="pt-P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780928"/>
            <a:ext cx="91249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5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de Implementação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/>
              <a:t>Programação de Internet 2013/2014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4</a:t>
            </a:fld>
            <a:endParaRPr lang="pt-PT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endParaRPr lang="pt-PT" sz="2400" b="1" dirty="0"/>
          </a:p>
          <a:p>
            <a:endParaRPr lang="pt-PT" sz="2400" b="1" dirty="0" smtClean="0"/>
          </a:p>
          <a:p>
            <a:endParaRPr lang="pt-PT" sz="2400" b="1" dirty="0" smtClean="0"/>
          </a:p>
          <a:p>
            <a:pPr marL="0" indent="0">
              <a:buNone/>
            </a:pPr>
            <a:endParaRPr lang="pt-PT" sz="2400" b="1" dirty="0"/>
          </a:p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endParaRPr lang="pt-PT" sz="2400" dirty="0"/>
          </a:p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7531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Páginas HTML &amp; CSS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endParaRPr lang="pt-PT" sz="2400" b="1" dirty="0" smtClean="0"/>
          </a:p>
          <a:p>
            <a:r>
              <a:rPr lang="pt-PT" sz="2400" b="1" dirty="0" smtClean="0"/>
              <a:t>Páginas desenhadas usando os modelos do </a:t>
            </a:r>
            <a:r>
              <a:rPr lang="pt-PT" sz="2400" b="1" dirty="0" err="1" smtClean="0"/>
              <a:t>Bootstrap</a:t>
            </a:r>
            <a:r>
              <a:rPr lang="pt-PT" sz="2400" b="1" dirty="0" smtClean="0"/>
              <a:t>.</a:t>
            </a:r>
          </a:p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endParaRPr lang="pt-PT" sz="2400" b="1" dirty="0"/>
          </a:p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5</a:t>
            </a:fld>
            <a:endParaRPr lang="pt-PT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1805"/>
              </p:ext>
            </p:extLst>
          </p:nvPr>
        </p:nvGraphicFramePr>
        <p:xfrm>
          <a:off x="1403648" y="34290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Vantagens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Desvantagens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Forma</a:t>
                      </a:r>
                      <a:r>
                        <a:rPr lang="pt-PT" baseline="0" dirty="0" smtClean="0"/>
                        <a:t> mais rápida de fazer um site </a:t>
                      </a:r>
                      <a:r>
                        <a:rPr lang="pt-PT" baseline="0" dirty="0" smtClean="0"/>
                        <a:t>atractivo </a:t>
                      </a:r>
                      <a:r>
                        <a:rPr lang="pt-PT" baseline="0" dirty="0" smtClean="0"/>
                        <a:t>para o cliente.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Pouca</a:t>
                      </a:r>
                      <a:r>
                        <a:rPr lang="pt-PT" baseline="0" dirty="0" smtClean="0"/>
                        <a:t> percepção do </a:t>
                      </a:r>
                      <a:r>
                        <a:rPr lang="pt-PT" baseline="0" dirty="0" smtClean="0"/>
                        <a:t>funcionamento imediato.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8164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Tecnologia </a:t>
            </a:r>
            <a:r>
              <a:rPr lang="pt-PT" dirty="0" smtClean="0"/>
              <a:t>de Visualização (View)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MVC </a:t>
            </a:r>
          </a:p>
          <a:p>
            <a:r>
              <a:rPr lang="pt-PT" dirty="0" smtClean="0"/>
              <a:t>Razor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r>
              <a:rPr lang="pt-PT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Nodejs</a:t>
            </a:r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 smtClean="0"/>
              <a:t>Embedded Javascript (EJS)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27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 Servidor (Vantagens)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MVC </a:t>
            </a:r>
          </a:p>
          <a:p>
            <a:r>
              <a:rPr lang="pt-PT" dirty="0" smtClean="0"/>
              <a:t>Autenticação.</a:t>
            </a:r>
            <a:endParaRPr lang="pt-PT" dirty="0"/>
          </a:p>
          <a:p>
            <a:r>
              <a:rPr lang="pt-PT" dirty="0"/>
              <a:t>Linguagem de </a:t>
            </a:r>
            <a:r>
              <a:rPr lang="pt-PT" dirty="0" smtClean="0"/>
              <a:t>programação </a:t>
            </a:r>
            <a:r>
              <a:rPr lang="pt-PT" dirty="0"/>
              <a:t>mais fácil de </a:t>
            </a:r>
            <a:r>
              <a:rPr lang="pt-PT" dirty="0" smtClean="0"/>
              <a:t>implementar (C#).</a:t>
            </a:r>
          </a:p>
          <a:p>
            <a:r>
              <a:rPr lang="pt-PT" dirty="0" smtClean="0"/>
              <a:t>Type Safety</a:t>
            </a:r>
            <a:r>
              <a:rPr lang="pt-PT" dirty="0" smtClean="0"/>
              <a:t>.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r>
              <a:rPr lang="pt-PT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Nodejs</a:t>
            </a:r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 smtClean="0"/>
              <a:t>Roteamento.</a:t>
            </a:r>
          </a:p>
          <a:p>
            <a:r>
              <a:rPr lang="pt-PT" dirty="0" smtClean="0"/>
              <a:t>Os dados a serem enviados do </a:t>
            </a:r>
            <a:r>
              <a:rPr lang="pt-PT" dirty="0" smtClean="0"/>
              <a:t>servidor para a página </a:t>
            </a:r>
            <a:r>
              <a:rPr lang="pt-PT" dirty="0" smtClean="0"/>
              <a:t>é mais simples de implementar.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7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Autenticação ASP.NET MVC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smtClean="0"/>
              <a:t>É usado um Filtro de Autorização.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8</a:t>
            </a:fld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637220" y="2420888"/>
            <a:ext cx="800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/>
              <a:t>Adição de um novo cookie utilizado para autenticação</a:t>
            </a:r>
          </a:p>
          <a:p>
            <a:r>
              <a:rPr lang="pt-PT" dirty="0" smtClean="0"/>
              <a:t>FormsAuthentication.SetAuthCookie( utilizador.Username </a:t>
            </a:r>
            <a:r>
              <a:rPr lang="pt-PT" dirty="0"/>
              <a:t>, false </a:t>
            </a:r>
            <a:r>
              <a:rPr lang="pt-PT" dirty="0" smtClean="0"/>
              <a:t>);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755576" y="3275628"/>
            <a:ext cx="5404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latin typeface="Inconsolata"/>
              </a:rPr>
              <a:t>Eliminação do cookie de autenticação</a:t>
            </a:r>
            <a:r>
              <a:rPr lang="pt-PT" dirty="0" smtClean="0">
                <a:latin typeface="Inconsolata"/>
              </a:rPr>
              <a:t/>
            </a:r>
            <a:br>
              <a:rPr lang="pt-PT" dirty="0" smtClean="0">
                <a:latin typeface="Inconsolata"/>
              </a:rPr>
            </a:br>
            <a:r>
              <a:rPr lang="pt-PT" dirty="0" smtClean="0">
                <a:latin typeface="Inconsolata"/>
              </a:rPr>
              <a:t>FormsAuthentication.SignOut </a:t>
            </a:r>
            <a:r>
              <a:rPr lang="pt-PT" dirty="0">
                <a:latin typeface="Inconsolata"/>
              </a:rPr>
              <a:t>();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31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Autenticação Node.js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266928" cy="2285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pt-PT" dirty="0" smtClean="0"/>
              <a:t>Programação de Internet 2013/2014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C3DD-4BD6-4BF0-BB86-3831B1DAEB31}" type="slidenum">
              <a:rPr lang="pt-PT" smtClean="0"/>
              <a:t>9</a:t>
            </a:fld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971600" y="1972674"/>
            <a:ext cx="4635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function Autenticar(request,response)</a:t>
            </a:r>
          </a:p>
          <a:p>
            <a:r>
              <a:rPr lang="pt-PT" b="1" dirty="0" smtClean="0"/>
              <a:t>{</a:t>
            </a:r>
            <a:endParaRPr lang="pt-PT" b="1" dirty="0"/>
          </a:p>
          <a:p>
            <a:r>
              <a:rPr lang="pt-PT" b="1" dirty="0" smtClean="0"/>
              <a:t>      var exists = BusinessStandPISEL.Login(request.body.email,request.body.password);</a:t>
            </a:r>
          </a:p>
          <a:p>
            <a:endParaRPr lang="pt-PT" b="1" dirty="0"/>
          </a:p>
          <a:p>
            <a:r>
              <a:rPr lang="pt-PT" b="1" dirty="0" smtClean="0"/>
              <a:t>If(exists){</a:t>
            </a:r>
            <a:endParaRPr lang="pt-PT" b="1" dirty="0"/>
          </a:p>
          <a:p>
            <a:r>
              <a:rPr lang="pt-PT" b="1" dirty="0"/>
              <a:t>        request.session.user = { email: </a:t>
            </a:r>
            <a:r>
              <a:rPr lang="pt-PT" b="1" dirty="0" smtClean="0"/>
              <a:t>		request.body.pessoa.email </a:t>
            </a:r>
            <a:r>
              <a:rPr lang="pt-PT" b="1" dirty="0"/>
              <a:t>};</a:t>
            </a:r>
          </a:p>
          <a:p>
            <a:endParaRPr lang="pt-PT" b="1" dirty="0"/>
          </a:p>
          <a:p>
            <a:r>
              <a:rPr lang="pt-PT" b="1" dirty="0"/>
              <a:t>        response.type('text/html');</a:t>
            </a:r>
          </a:p>
          <a:p>
            <a:r>
              <a:rPr lang="pt-PT" b="1" dirty="0"/>
              <a:t>        response.status(200);</a:t>
            </a:r>
          </a:p>
          <a:p>
            <a:r>
              <a:rPr lang="pt-PT" b="1" dirty="0"/>
              <a:t>        response.redirect('/Inicio</a:t>
            </a:r>
            <a:r>
              <a:rPr lang="pt-PT" b="1" dirty="0" smtClean="0"/>
              <a:t>');</a:t>
            </a:r>
          </a:p>
          <a:p>
            <a:r>
              <a:rPr lang="pt-PT" b="1" dirty="0"/>
              <a:t>}</a:t>
            </a:r>
          </a:p>
          <a:p>
            <a:r>
              <a:rPr lang="pt-PT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1033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752</TotalTime>
  <Words>568</Words>
  <Application>Microsoft Office PowerPoint</Application>
  <PresentationFormat>On-screen Show (4:3)</PresentationFormat>
  <Paragraphs>191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Inconsolata</vt:lpstr>
      <vt:lpstr>Arial</vt:lpstr>
      <vt:lpstr>Calibri</vt:lpstr>
      <vt:lpstr>Constantia</vt:lpstr>
      <vt:lpstr>Wingdings 2</vt:lpstr>
      <vt:lpstr>Flow</vt:lpstr>
      <vt:lpstr>Rent∏Car</vt:lpstr>
      <vt:lpstr>O que é?</vt:lpstr>
      <vt:lpstr>Modelo de Implementação</vt:lpstr>
      <vt:lpstr>Modelo de Implementação</vt:lpstr>
      <vt:lpstr>Páginas HTML &amp; CSS</vt:lpstr>
      <vt:lpstr>Tecnologia de Visualização (View)</vt:lpstr>
      <vt:lpstr>Tecnologia Servidor (Vantagens)</vt:lpstr>
      <vt:lpstr>Autenticação ASP.NET MVC</vt:lpstr>
      <vt:lpstr>Autenticação Node.js</vt:lpstr>
      <vt:lpstr>Autenticação Node.js</vt:lpstr>
      <vt:lpstr>Autenticação Node.js</vt:lpstr>
      <vt:lpstr>Módulos </vt:lpstr>
      <vt:lpstr>URIs</vt:lpstr>
      <vt:lpstr>Futuras Implementações</vt:lpstr>
      <vt:lpstr>Futuras Implementações</vt:lpstr>
      <vt:lpstr>Referências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</dc:title>
  <dc:creator>Paulo Coelho</dc:creator>
  <cp:lastModifiedBy>Paulo</cp:lastModifiedBy>
  <cp:revision>134</cp:revision>
  <dcterms:created xsi:type="dcterms:W3CDTF">2012-05-07T18:05:56Z</dcterms:created>
  <dcterms:modified xsi:type="dcterms:W3CDTF">2014-06-18T21:44:09Z</dcterms:modified>
</cp:coreProperties>
</file>