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Helios" panose="020B0604020202020204" charset="0"/>
      <p:regular r:id="rId15"/>
    </p:embeddedFont>
    <p:embeddedFont>
      <p:font typeface="Helios Bold" panose="020B0604020202020204" charset="0"/>
      <p:regular r:id="rId16"/>
    </p:embeddedFont>
    <p:embeddedFont>
      <p:font typeface="Helios Bold Italics" panose="020B0604020202020204" charset="0"/>
      <p:regular r:id="rId17"/>
    </p:embeddedFont>
    <p:embeddedFont>
      <p:font typeface="Open Sauce" panose="020B0604020202020204" charset="0"/>
      <p:regular r:id="rId18"/>
    </p:embeddedFont>
    <p:embeddedFont>
      <p:font typeface="Open Sauce Bold" panose="020B0604020202020204" charset="0"/>
      <p:regular r:id="rId19"/>
    </p:embeddedFont>
    <p:embeddedFont>
      <p:font typeface="TT Hoves Bold" panose="020B0604020202020204" charset="0"/>
      <p:regular r:id="rId20"/>
    </p:embeddedFont>
    <p:embeddedFont>
      <p:font typeface="TT Hoves Bold Italics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1" d="100"/>
          <a:sy n="31" d="100"/>
        </p:scale>
        <p:origin x="123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7708610" y="-412494"/>
            <a:ext cx="18562305" cy="8555165"/>
            <a:chOff x="0" y="0"/>
            <a:chExt cx="406400" cy="1873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-38100"/>
              <a:ext cx="152400" cy="225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9144000" y="2051466"/>
            <a:ext cx="12503082" cy="10287000"/>
            <a:chOff x="0" y="0"/>
            <a:chExt cx="6184570" cy="50883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184570" cy="5088399"/>
            </a:xfrm>
            <a:custGeom>
              <a:avLst/>
              <a:gdLst/>
              <a:ahLst/>
              <a:cxnLst/>
              <a:rect l="l" t="t" r="r" b="b"/>
              <a:pathLst>
                <a:path w="6184570" h="5088399">
                  <a:moveTo>
                    <a:pt x="3433653" y="2544200"/>
                  </a:moveTo>
                  <a:lnTo>
                    <a:pt x="6184570" y="5088399"/>
                  </a:lnTo>
                  <a:lnTo>
                    <a:pt x="2750917" y="5088399"/>
                  </a:lnTo>
                  <a:lnTo>
                    <a:pt x="0" y="2544200"/>
                  </a:lnTo>
                  <a:lnTo>
                    <a:pt x="2750917" y="0"/>
                  </a:lnTo>
                  <a:lnTo>
                    <a:pt x="6184570" y="0"/>
                  </a:lnTo>
                  <a:lnTo>
                    <a:pt x="3433653" y="2544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6184570" cy="5088399"/>
            </a:xfrm>
            <a:custGeom>
              <a:avLst/>
              <a:gdLst/>
              <a:ahLst/>
              <a:cxnLst/>
              <a:rect l="l" t="t" r="r" b="b"/>
              <a:pathLst>
                <a:path w="6184570" h="5088399">
                  <a:moveTo>
                    <a:pt x="3433653" y="2544200"/>
                  </a:moveTo>
                  <a:lnTo>
                    <a:pt x="6184570" y="5088399"/>
                  </a:lnTo>
                  <a:lnTo>
                    <a:pt x="2750917" y="5088399"/>
                  </a:lnTo>
                  <a:lnTo>
                    <a:pt x="0" y="2544200"/>
                  </a:lnTo>
                  <a:lnTo>
                    <a:pt x="2750917" y="0"/>
                  </a:lnTo>
                  <a:lnTo>
                    <a:pt x="6184570" y="0"/>
                  </a:lnTo>
                  <a:lnTo>
                    <a:pt x="3433653" y="2544200"/>
                  </a:lnTo>
                  <a:close/>
                </a:path>
              </a:pathLst>
            </a:custGeom>
            <a:blipFill>
              <a:blip r:embed="rId2"/>
              <a:stretch>
                <a:fillRect t="-7276" b="-7276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9006848" y="6804594"/>
            <a:ext cx="7555842" cy="3482406"/>
            <a:chOff x="0" y="0"/>
            <a:chExt cx="406400" cy="1873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>
                <a:alpha val="8000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27000" y="-38100"/>
              <a:ext cx="152400" cy="225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26099" y="301309"/>
            <a:ext cx="7282512" cy="7127558"/>
            <a:chOff x="0" y="0"/>
            <a:chExt cx="9710016" cy="9503411"/>
          </a:xfrm>
        </p:grpSpPr>
        <p:sp>
          <p:nvSpPr>
            <p:cNvPr id="12" name="TextBox 12"/>
            <p:cNvSpPr txBox="1"/>
            <p:nvPr/>
          </p:nvSpPr>
          <p:spPr>
            <a:xfrm>
              <a:off x="0" y="8016664"/>
              <a:ext cx="9710016" cy="14867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Amutha Yalini E</a:t>
              </a:r>
            </a:p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211501008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9710016" cy="7772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679"/>
                </a:lnSpc>
              </a:pPr>
              <a:r>
                <a:rPr lang="en-US" sz="6399">
                  <a:solidFill>
                    <a:srgbClr val="2A2E3A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Brain Tumor Classification using </a:t>
              </a:r>
              <a:r>
                <a:rPr lang="en-US" sz="6399">
                  <a:solidFill>
                    <a:srgbClr val="A20E2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SVM and Logistic Regression </a:t>
              </a:r>
              <a:r>
                <a:rPr lang="en-US" sz="6399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and QueryBot.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6693470" cy="10287000"/>
          </a:xfrm>
          <a:custGeom>
            <a:avLst/>
            <a:gdLst/>
            <a:ahLst/>
            <a:cxnLst/>
            <a:rect l="l" t="t" r="r" b="b"/>
            <a:pathLst>
              <a:path w="6693470" h="10287000">
                <a:moveTo>
                  <a:pt x="0" y="0"/>
                </a:moveTo>
                <a:lnTo>
                  <a:pt x="6693470" y="0"/>
                </a:lnTo>
                <a:lnTo>
                  <a:pt x="669347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532" r="-3153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064660" y="216633"/>
            <a:ext cx="7285740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99"/>
              </a:lnSpc>
            </a:pPr>
            <a:r>
              <a:rPr lang="en-US" sz="8499">
                <a:solidFill>
                  <a:srgbClr val="A20E20"/>
                </a:solidFill>
                <a:latin typeface="TT Hoves Bold"/>
                <a:ea typeface="TT Hoves Bold"/>
                <a:cs typeface="TT Hoves Bold"/>
                <a:sym typeface="TT Hoves Bold"/>
              </a:rPr>
              <a:t>Overview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857999" y="1645285"/>
            <a:ext cx="11103214" cy="6929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Backend Setup: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Framework: Built using Flask, a web framework for Python.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Model: Utilizes GPT-2 from the Hugging Face Transformers library.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Key Features:</a:t>
            </a:r>
          </a:p>
          <a:p>
            <a:pPr marL="604519" lvl="1" indent="-302260" algn="just">
              <a:lnSpc>
                <a:spcPts val="3919"/>
              </a:lnSpc>
              <a:buAutoNum type="arabicPeriod"/>
            </a:pPr>
            <a:r>
              <a:rPr lang="en-US" sz="27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Flask Application:</a:t>
            </a:r>
          </a:p>
          <a:p>
            <a:pPr marL="1209039" lvl="2" indent="-403013" algn="just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Homepage (/): Displays the main interface.</a:t>
            </a:r>
          </a:p>
          <a:p>
            <a:pPr marL="1209039" lvl="2" indent="-403013" algn="just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Response Endpoint (/get_response): Processes user queries and returns answers.</a:t>
            </a:r>
          </a:p>
          <a:p>
            <a:pPr marL="604519" lvl="1" indent="-302260" algn="just">
              <a:lnSpc>
                <a:spcPts val="3919"/>
              </a:lnSpc>
              <a:buAutoNum type="arabicPeriod"/>
            </a:pPr>
            <a:r>
              <a:rPr lang="en-US" sz="27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Model Loading:</a:t>
            </a:r>
          </a:p>
          <a:p>
            <a:pPr marL="1209039" lvl="2" indent="-403013" algn="just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Tokenizer &amp; Model: Converts text to tokens for GPT-2 and generates responses.</a:t>
            </a:r>
          </a:p>
          <a:p>
            <a:pPr marL="1209039" lvl="2" indent="-403013" algn="just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Padding Token: Ensures uniform sequence lengths.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028410" y="0"/>
            <a:ext cx="12259590" cy="2566292"/>
          </a:xfrm>
          <a:custGeom>
            <a:avLst/>
            <a:gdLst/>
            <a:ahLst/>
            <a:cxnLst/>
            <a:rect l="l" t="t" r="r" b="b"/>
            <a:pathLst>
              <a:path w="12259590" h="2566292">
                <a:moveTo>
                  <a:pt x="0" y="0"/>
                </a:moveTo>
                <a:lnTo>
                  <a:pt x="12259590" y="0"/>
                </a:lnTo>
                <a:lnTo>
                  <a:pt x="12259590" y="2566292"/>
                </a:lnTo>
                <a:lnTo>
                  <a:pt x="0" y="25662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8576"/>
            </a:stretch>
          </a:blipFill>
        </p:spPr>
      </p:sp>
      <p:grpSp>
        <p:nvGrpSpPr>
          <p:cNvPr id="3" name="Group 3"/>
          <p:cNvGrpSpPr/>
          <p:nvPr/>
        </p:nvGrpSpPr>
        <p:grpSpPr>
          <a:xfrm rot="-10800000">
            <a:off x="-4109936" y="0"/>
            <a:ext cx="13253936" cy="3370693"/>
            <a:chOff x="0" y="0"/>
            <a:chExt cx="736505" cy="187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36505" cy="187305"/>
            </a:xfrm>
            <a:custGeom>
              <a:avLst/>
              <a:gdLst/>
              <a:ahLst/>
              <a:cxnLst/>
              <a:rect l="l" t="t" r="r" b="b"/>
              <a:pathLst>
                <a:path w="736505" h="187305">
                  <a:moveTo>
                    <a:pt x="203200" y="0"/>
                  </a:moveTo>
                  <a:lnTo>
                    <a:pt x="533305" y="0"/>
                  </a:lnTo>
                  <a:lnTo>
                    <a:pt x="736505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27000" y="-38100"/>
              <a:ext cx="482505" cy="225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0" y="0"/>
            <a:ext cx="18288000" cy="3370693"/>
          </a:xfrm>
          <a:custGeom>
            <a:avLst/>
            <a:gdLst/>
            <a:ahLst/>
            <a:cxnLst/>
            <a:rect l="l" t="t" r="r" b="b"/>
            <a:pathLst>
              <a:path w="18288000" h="3370693">
                <a:moveTo>
                  <a:pt x="0" y="0"/>
                </a:moveTo>
                <a:lnTo>
                  <a:pt x="18288000" y="0"/>
                </a:lnTo>
                <a:lnTo>
                  <a:pt x="18288000" y="3370693"/>
                </a:lnTo>
                <a:lnTo>
                  <a:pt x="0" y="33706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59744" b="-51612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08719" y="589971"/>
            <a:ext cx="4669373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Workflow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50971" y="3534787"/>
            <a:ext cx="17586058" cy="6415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Response Generation: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Tokenization: Converts user input into model-readable tokens.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Text Generation: GPT-2 generates a response with settings like:</a:t>
            </a:r>
          </a:p>
          <a:p>
            <a:pPr marL="1036320" lvl="2" indent="-345440" algn="just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max_length (200 tokens)</a:t>
            </a:r>
          </a:p>
          <a:p>
            <a:pPr marL="1036320" lvl="2" indent="-345440" algn="just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temperature (0.7 for randomness)</a:t>
            </a:r>
          </a:p>
          <a:p>
            <a:pPr marL="1036320" lvl="2" indent="-345440" algn="just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top_k and top_p (sampling strategies)</a:t>
            </a:r>
          </a:p>
          <a:p>
            <a:pPr marL="1036320" lvl="2" indent="-345440" algn="just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no_repeat_ngram_size (prevents repetition)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Processing: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Avoids Repetition: Removes repeated questions from responses.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Proper Ending: Ensures responses end with punctuation.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Workflow:</a:t>
            </a:r>
          </a:p>
          <a:p>
            <a:pPr marL="518160" lvl="1" indent="-259080" algn="just">
              <a:lnSpc>
                <a:spcPts val="3359"/>
              </a:lnSpc>
              <a:buAutoNum type="arabicPeriod"/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Request: User submits a query via the frontend.</a:t>
            </a:r>
          </a:p>
          <a:p>
            <a:pPr marL="518160" lvl="1" indent="-259080" algn="just">
              <a:lnSpc>
                <a:spcPts val="3359"/>
              </a:lnSpc>
              <a:buAutoNum type="arabicPeriod"/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Processing: Query is tokenized, and GPT-2 generates a response.</a:t>
            </a:r>
          </a:p>
          <a:p>
            <a:pPr marL="518160" lvl="1" indent="-259080" algn="just">
              <a:lnSpc>
                <a:spcPts val="3359"/>
              </a:lnSpc>
              <a:buAutoNum type="arabicPeriod"/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Delivery: Cleaned response is sent back to the frontend in JSON format.</a:t>
            </a:r>
          </a:p>
          <a:p>
            <a:pPr algn="just">
              <a:lnSpc>
                <a:spcPts val="4480"/>
              </a:lnSpc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4477382" cy="10287000"/>
          </a:xfrm>
          <a:custGeom>
            <a:avLst/>
            <a:gdLst/>
            <a:ahLst/>
            <a:cxnLst/>
            <a:rect l="l" t="t" r="r" b="b"/>
            <a:pathLst>
              <a:path w="4477382" h="10287000">
                <a:moveTo>
                  <a:pt x="0" y="0"/>
                </a:moveTo>
                <a:lnTo>
                  <a:pt x="4477382" y="0"/>
                </a:lnTo>
                <a:lnTo>
                  <a:pt x="447738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886" r="-7188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782060" y="560957"/>
            <a:ext cx="11256117" cy="6580631"/>
          </a:xfrm>
          <a:custGeom>
            <a:avLst/>
            <a:gdLst/>
            <a:ahLst/>
            <a:cxnLst/>
            <a:rect l="l" t="t" r="r" b="b"/>
            <a:pathLst>
              <a:path w="11256117" h="6580631">
                <a:moveTo>
                  <a:pt x="0" y="0"/>
                </a:moveTo>
                <a:lnTo>
                  <a:pt x="11256117" y="0"/>
                </a:lnTo>
                <a:lnTo>
                  <a:pt x="11256117" y="6580632"/>
                </a:lnTo>
                <a:lnTo>
                  <a:pt x="0" y="65806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841" b="-784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1336" y="179097"/>
            <a:ext cx="4326046" cy="2914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Result </a:t>
            </a:r>
          </a:p>
          <a:p>
            <a:pPr algn="l">
              <a:lnSpc>
                <a:spcPts val="7679"/>
              </a:lnSpc>
            </a:pPr>
            <a:r>
              <a:rPr lang="en-US" sz="6399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and </a:t>
            </a:r>
          </a:p>
          <a:p>
            <a:pPr algn="l">
              <a:lnSpc>
                <a:spcPts val="7679"/>
              </a:lnSpc>
            </a:pPr>
            <a:r>
              <a:rPr lang="en-US" sz="6399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Evaluation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269575" y="7536380"/>
            <a:ext cx="6281086" cy="2091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Response Accuracy: 85%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Response Quality: 8.1/10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Response Time: 434 milliseconds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Repetition Handling: 90%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12262" y="3072577"/>
            <a:ext cx="5263476" cy="4141845"/>
            <a:chOff x="0" y="0"/>
            <a:chExt cx="1298489" cy="10217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98489" cy="1021785"/>
            </a:xfrm>
            <a:custGeom>
              <a:avLst/>
              <a:gdLst/>
              <a:ahLst/>
              <a:cxnLst/>
              <a:rect l="l" t="t" r="r" b="b"/>
              <a:pathLst>
                <a:path w="1298489" h="1021785">
                  <a:moveTo>
                    <a:pt x="649245" y="0"/>
                  </a:moveTo>
                  <a:lnTo>
                    <a:pt x="1298489" y="203200"/>
                  </a:lnTo>
                  <a:lnTo>
                    <a:pt x="1298489" y="818585"/>
                  </a:lnTo>
                  <a:lnTo>
                    <a:pt x="649245" y="1021785"/>
                  </a:lnTo>
                  <a:lnTo>
                    <a:pt x="0" y="818585"/>
                  </a:lnTo>
                  <a:lnTo>
                    <a:pt x="0" y="203200"/>
                  </a:lnTo>
                  <a:lnTo>
                    <a:pt x="649245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11125"/>
              <a:ext cx="1298489" cy="770960"/>
            </a:xfrm>
            <a:prstGeom prst="rect">
              <a:avLst/>
            </a:prstGeom>
          </p:spPr>
          <p:txBody>
            <a:bodyPr lIns="40519" tIns="40519" rIns="40519" bIns="40519" rtlCol="0" anchor="ctr"/>
            <a:lstStyle/>
            <a:p>
              <a:pPr algn="ctr">
                <a:lnSpc>
                  <a:spcPts val="167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777" b="-3377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296181" y="4662487"/>
            <a:ext cx="3695637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Helios Bold"/>
                <a:ea typeface="Helios Bold"/>
                <a:cs typeface="Helios Bold"/>
                <a:sym typeface="Helios Bold"/>
              </a:rPr>
              <a:t>Thank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071194" cy="10287000"/>
            <a:chOff x="0" y="0"/>
            <a:chExt cx="159899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98998" cy="2709333"/>
            </a:xfrm>
            <a:custGeom>
              <a:avLst/>
              <a:gdLst/>
              <a:ahLst/>
              <a:cxnLst/>
              <a:rect l="l" t="t" r="r" b="b"/>
              <a:pathLst>
                <a:path w="1598998" h="2709333">
                  <a:moveTo>
                    <a:pt x="0" y="0"/>
                  </a:moveTo>
                  <a:lnTo>
                    <a:pt x="1598998" y="0"/>
                  </a:lnTo>
                  <a:lnTo>
                    <a:pt x="15989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598998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57816" y="387365"/>
            <a:ext cx="5555562" cy="191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TT Hoves Bold Italics"/>
                <a:ea typeface="TT Hoves Bold Italics"/>
                <a:cs typeface="TT Hoves Bold Italics"/>
                <a:sym typeface="TT Hoves Bold Italics"/>
              </a:rPr>
              <a:t>Classification using SVM and Logistic Regression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67628" y="2635160"/>
            <a:ext cx="5335938" cy="7315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Helios Bold"/>
                <a:ea typeface="Helios Bold"/>
                <a:cs typeface="Helios Bold"/>
                <a:sym typeface="Helios Bold"/>
              </a:rPr>
              <a:t>Objective:</a:t>
            </a:r>
            <a:r>
              <a:rPr lang="en-US" sz="3200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 To classify brain tumors into four categories using machine learning models.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Tumor Classes: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Glioma Tumor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Meningioma Tumor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No Tumor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Pituitary Tumor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Helios Bold"/>
                <a:ea typeface="Helios Bold"/>
                <a:cs typeface="Helios Bold"/>
                <a:sym typeface="Helios Bold"/>
              </a:rPr>
              <a:t>Approach:</a:t>
            </a:r>
            <a:r>
              <a:rPr lang="en-US" sz="3200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 Utilize SVM and Logistic Regression with PCA for dimensionality reduction.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370849" y="660407"/>
            <a:ext cx="11405233" cy="8918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6"/>
              </a:lnSpc>
            </a:pPr>
            <a:r>
              <a:rPr lang="en-US" sz="2325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Support Vector Machine (SVM):</a:t>
            </a:r>
          </a:p>
          <a:p>
            <a:pPr marL="502175" lvl="1" indent="-251087" algn="l">
              <a:lnSpc>
                <a:spcPts val="3256"/>
              </a:lnSpc>
              <a:buFont typeface="Arial"/>
              <a:buChar char="•"/>
            </a:pPr>
            <a:r>
              <a:rPr lang="en-US" sz="2325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Definition: SVM is a supervised learning algorithm used for classification and regression tasks. It works by finding the hyperplane that best separates the classes in the feature space.</a:t>
            </a:r>
          </a:p>
          <a:p>
            <a:pPr algn="l">
              <a:lnSpc>
                <a:spcPts val="3256"/>
              </a:lnSpc>
            </a:pPr>
            <a:r>
              <a:rPr lang="en-US" sz="2325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Key Features: </a:t>
            </a:r>
          </a:p>
          <a:p>
            <a:pPr marL="502175" lvl="1" indent="-251087" algn="l">
              <a:lnSpc>
                <a:spcPts val="3256"/>
              </a:lnSpc>
              <a:buFont typeface="Arial"/>
              <a:buChar char="•"/>
            </a:pPr>
            <a:r>
              <a:rPr lang="en-US" sz="2325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Versatility: SVM is effective in high-dimensional spaces and is often used in scenarios with many features.</a:t>
            </a:r>
          </a:p>
          <a:p>
            <a:pPr marL="502175" lvl="1" indent="-251087" algn="l">
              <a:lnSpc>
                <a:spcPts val="3256"/>
              </a:lnSpc>
              <a:buFont typeface="Arial"/>
              <a:buChar char="•"/>
            </a:pPr>
            <a:r>
              <a:rPr lang="en-US" sz="2325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Performance: SVM performs well with limited data, especially when there's a clear margin of separation between classes.</a:t>
            </a:r>
          </a:p>
          <a:p>
            <a:pPr algn="l">
              <a:lnSpc>
                <a:spcPts val="3256"/>
              </a:lnSpc>
            </a:pPr>
            <a:endParaRPr lang="en-US" sz="2325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  <a:p>
            <a:pPr algn="l">
              <a:lnSpc>
                <a:spcPts val="3256"/>
              </a:lnSpc>
            </a:pPr>
            <a:r>
              <a:rPr lang="en-US" sz="2325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Logistic Regression:</a:t>
            </a:r>
          </a:p>
          <a:p>
            <a:pPr marL="502175" lvl="1" indent="-251087" algn="l">
              <a:lnSpc>
                <a:spcPts val="3256"/>
              </a:lnSpc>
              <a:buFont typeface="Arial"/>
              <a:buChar char="•"/>
            </a:pPr>
            <a:r>
              <a:rPr lang="en-US" sz="2325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Definition: Logistic Regression is a statistical model that is primarily used for binary classification tasks. It models the probability of a binary outcome based on one or more predictor variables.</a:t>
            </a:r>
          </a:p>
          <a:p>
            <a:pPr algn="l">
              <a:lnSpc>
                <a:spcPts val="3256"/>
              </a:lnSpc>
            </a:pPr>
            <a:r>
              <a:rPr lang="en-US" sz="2325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Key Features:</a:t>
            </a:r>
          </a:p>
          <a:p>
            <a:pPr marL="502175" lvl="1" indent="-251087" algn="l">
              <a:lnSpc>
                <a:spcPts val="3256"/>
              </a:lnSpc>
              <a:buFont typeface="Arial"/>
              <a:buChar char="•"/>
            </a:pPr>
            <a:r>
              <a:rPr lang="en-US" sz="2325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Simplicity: Logistic Regression is easy to implement and interpret, making it ideal for both binary and multiclass classification tasks.</a:t>
            </a:r>
          </a:p>
          <a:p>
            <a:pPr marL="502175" lvl="1" indent="-251087" algn="l">
              <a:lnSpc>
                <a:spcPts val="3256"/>
              </a:lnSpc>
              <a:buFont typeface="Arial"/>
              <a:buChar char="•"/>
            </a:pPr>
            <a:r>
              <a:rPr lang="en-US" sz="2325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Probabilistic Interpretation: The output of Logistic Regression can be interpreted as the probability of a certain class.</a:t>
            </a:r>
          </a:p>
          <a:p>
            <a:pPr algn="l">
              <a:lnSpc>
                <a:spcPts val="2505"/>
              </a:lnSpc>
              <a:spcBef>
                <a:spcPct val="0"/>
              </a:spcBef>
            </a:pPr>
            <a:endParaRPr lang="en-US" sz="2325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  <a:p>
            <a:pPr algn="l">
              <a:lnSpc>
                <a:spcPts val="3340"/>
              </a:lnSpc>
              <a:spcBef>
                <a:spcPct val="0"/>
              </a:spcBef>
            </a:pPr>
            <a:endParaRPr lang="en-US" sz="2325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  <a:p>
            <a:pPr algn="l">
              <a:lnSpc>
                <a:spcPts val="3889"/>
              </a:lnSpc>
              <a:spcBef>
                <a:spcPct val="0"/>
              </a:spcBef>
            </a:pPr>
            <a:endParaRPr lang="en-US" sz="2325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4196735" cy="10287000"/>
            <a:chOff x="0" y="0"/>
            <a:chExt cx="110531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5313" cy="2709333"/>
            </a:xfrm>
            <a:custGeom>
              <a:avLst/>
              <a:gdLst/>
              <a:ahLst/>
              <a:cxnLst/>
              <a:rect l="l" t="t" r="r" b="b"/>
              <a:pathLst>
                <a:path w="1105313" h="2709333">
                  <a:moveTo>
                    <a:pt x="0" y="0"/>
                  </a:moveTo>
                  <a:lnTo>
                    <a:pt x="1105313" y="0"/>
                  </a:lnTo>
                  <a:lnTo>
                    <a:pt x="11053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105313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66138" y="356306"/>
            <a:ext cx="13515364" cy="9425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Data Overview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Dataset Source: Brain Tumor Classification MRI dataset from Kaggle.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Classes: Glioma, Meningioma, No Tumor, Pituitary Tumor.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Data Preparation:</a:t>
            </a:r>
          </a:p>
          <a:p>
            <a:pPr marL="1036320" lvl="2" indent="-345440" algn="l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Images resized to 200x200 pixels.</a:t>
            </a:r>
          </a:p>
          <a:p>
            <a:pPr marL="1036320" lvl="2" indent="-345440" algn="l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Grayscale conversion.</a:t>
            </a:r>
          </a:p>
          <a:p>
            <a:pPr marL="1036320" lvl="2" indent="-345440" algn="l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Flattened to 1D arrays.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Preprocessing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Data Splitting: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                           Train/Test split: 80% train, 20% test.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Normalization: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                            Feature scaling: Dividing pixel values by 255.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PCA Application: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                               Dimensionality reduction retaining 98% variance.   </a:t>
            </a:r>
          </a:p>
          <a:p>
            <a:pPr algn="l">
              <a:lnSpc>
                <a:spcPts val="3391"/>
              </a:lnSpc>
            </a:pPr>
            <a:endParaRPr lang="en-US" sz="240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  <a:p>
            <a:pPr algn="l">
              <a:lnSpc>
                <a:spcPts val="3391"/>
              </a:lnSpc>
            </a:pPr>
            <a:endParaRPr lang="en-US" sz="240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  <a:p>
            <a:pPr algn="l">
              <a:lnSpc>
                <a:spcPts val="3391"/>
              </a:lnSpc>
            </a:pPr>
            <a:endParaRPr lang="en-US" sz="240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  <a:p>
            <a:pPr algn="l">
              <a:lnSpc>
                <a:spcPts val="3391"/>
              </a:lnSpc>
            </a:pPr>
            <a:endParaRPr lang="en-US" sz="240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  <a:p>
            <a:pPr algn="l">
              <a:lnSpc>
                <a:spcPts val="3391"/>
              </a:lnSpc>
            </a:pPr>
            <a:endParaRPr lang="en-US" sz="240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  <a:p>
            <a:pPr algn="l">
              <a:lnSpc>
                <a:spcPts val="3972"/>
              </a:lnSpc>
            </a:pPr>
            <a:endParaRPr lang="en-US" sz="240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  <a:p>
            <a:pPr algn="l">
              <a:lnSpc>
                <a:spcPts val="7646"/>
              </a:lnSpc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262324" y="2914827"/>
            <a:ext cx="3672088" cy="6469125"/>
          </a:xfrm>
          <a:custGeom>
            <a:avLst/>
            <a:gdLst/>
            <a:ahLst/>
            <a:cxnLst/>
            <a:rect l="l" t="t" r="r" b="b"/>
            <a:pathLst>
              <a:path w="3672088" h="6469125">
                <a:moveTo>
                  <a:pt x="0" y="0"/>
                </a:moveTo>
                <a:lnTo>
                  <a:pt x="3672088" y="0"/>
                </a:lnTo>
                <a:lnTo>
                  <a:pt x="3672088" y="6469125"/>
                </a:lnTo>
                <a:lnTo>
                  <a:pt x="0" y="64691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715023" y="6640223"/>
            <a:ext cx="8637433" cy="1819352"/>
          </a:xfrm>
          <a:custGeom>
            <a:avLst/>
            <a:gdLst/>
            <a:ahLst/>
            <a:cxnLst/>
            <a:rect l="l" t="t" r="r" b="b"/>
            <a:pathLst>
              <a:path w="8637433" h="1819352">
                <a:moveTo>
                  <a:pt x="0" y="0"/>
                </a:moveTo>
                <a:lnTo>
                  <a:pt x="8637433" y="0"/>
                </a:lnTo>
                <a:lnTo>
                  <a:pt x="8637433" y="1819353"/>
                </a:lnTo>
                <a:lnTo>
                  <a:pt x="0" y="1819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705" b="-1705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3796702" y="1449271"/>
            <a:ext cx="3929568" cy="4042272"/>
          </a:xfrm>
          <a:custGeom>
            <a:avLst/>
            <a:gdLst/>
            <a:ahLst/>
            <a:cxnLst/>
            <a:rect l="l" t="t" r="r" b="b"/>
            <a:pathLst>
              <a:path w="3929568" h="4042272">
                <a:moveTo>
                  <a:pt x="0" y="0"/>
                </a:moveTo>
                <a:lnTo>
                  <a:pt x="3929568" y="0"/>
                </a:lnTo>
                <a:lnTo>
                  <a:pt x="3929568" y="4042271"/>
                </a:lnTo>
                <a:lnTo>
                  <a:pt x="0" y="40422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8853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870744" y="5715847"/>
            <a:ext cx="3855526" cy="3668104"/>
          </a:xfrm>
          <a:custGeom>
            <a:avLst/>
            <a:gdLst/>
            <a:ahLst/>
            <a:cxnLst/>
            <a:rect l="l" t="t" r="r" b="b"/>
            <a:pathLst>
              <a:path w="3855526" h="3668104">
                <a:moveTo>
                  <a:pt x="0" y="0"/>
                </a:moveTo>
                <a:lnTo>
                  <a:pt x="3855526" y="0"/>
                </a:lnTo>
                <a:lnTo>
                  <a:pt x="3855526" y="3668105"/>
                </a:lnTo>
                <a:lnTo>
                  <a:pt x="0" y="36681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67391" y="525346"/>
            <a:ext cx="2861953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TT Hoves Bold Italics"/>
                <a:ea typeface="TT Hoves Bold Italics"/>
                <a:cs typeface="TT Hoves Bold Italics"/>
                <a:sym typeface="TT Hoves Bold Italics"/>
              </a:rPr>
              <a:t>About dataset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3854162" cy="10287000"/>
            <a:chOff x="0" y="0"/>
            <a:chExt cx="101508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15088" cy="2709333"/>
            </a:xfrm>
            <a:custGeom>
              <a:avLst/>
              <a:gdLst/>
              <a:ahLst/>
              <a:cxnLst/>
              <a:rect l="l" t="t" r="r" b="b"/>
              <a:pathLst>
                <a:path w="1015088" h="2709333">
                  <a:moveTo>
                    <a:pt x="0" y="0"/>
                  </a:moveTo>
                  <a:lnTo>
                    <a:pt x="1015088" y="0"/>
                  </a:lnTo>
                  <a:lnTo>
                    <a:pt x="10150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015088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854162" y="339090"/>
            <a:ext cx="14433838" cy="9086773"/>
          </a:xfrm>
          <a:custGeom>
            <a:avLst/>
            <a:gdLst/>
            <a:ahLst/>
            <a:cxnLst/>
            <a:rect l="l" t="t" r="r" b="b"/>
            <a:pathLst>
              <a:path w="14433838" h="9086773">
                <a:moveTo>
                  <a:pt x="0" y="0"/>
                </a:moveTo>
                <a:lnTo>
                  <a:pt x="14433838" y="0"/>
                </a:lnTo>
                <a:lnTo>
                  <a:pt x="14433838" y="9086773"/>
                </a:lnTo>
                <a:lnTo>
                  <a:pt x="0" y="90867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798" b="-830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94152" y="253365"/>
            <a:ext cx="3065857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Helios Bold Italics"/>
                <a:ea typeface="Helios Bold Italics"/>
                <a:cs typeface="Helios Bold Italics"/>
                <a:sym typeface="Helios Bold Italics"/>
              </a:rPr>
              <a:t>Evaluation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4014" y="1415345"/>
            <a:ext cx="3626134" cy="8300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Training Score (SVM):</a:t>
            </a:r>
            <a:r>
              <a:rPr lang="en-US" sz="2799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 0.962979094076655</a:t>
            </a:r>
          </a:p>
          <a:p>
            <a:pPr algn="ctr">
              <a:lnSpc>
                <a:spcPts val="3919"/>
              </a:lnSpc>
            </a:pPr>
            <a:endParaRPr lang="en-US" sz="2799">
              <a:solidFill>
                <a:srgbClr val="FFFFFF"/>
              </a:solidFill>
              <a:latin typeface="Helios"/>
              <a:ea typeface="Helios"/>
              <a:cs typeface="Helios"/>
              <a:sym typeface="Helios"/>
            </a:endParaRP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Testing Score (SVM):</a:t>
            </a:r>
            <a:r>
              <a:rPr lang="en-US" sz="2799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 0.8344947735191638</a:t>
            </a:r>
          </a:p>
          <a:p>
            <a:pPr algn="ctr">
              <a:lnSpc>
                <a:spcPts val="3919"/>
              </a:lnSpc>
            </a:pPr>
            <a:endParaRPr lang="en-US" sz="2799">
              <a:solidFill>
                <a:srgbClr val="FFFFFF"/>
              </a:solidFill>
              <a:latin typeface="Helios"/>
              <a:ea typeface="Helios"/>
              <a:cs typeface="Helios"/>
              <a:sym typeface="Helios"/>
            </a:endParaRP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Training Score (Logistic Regression):</a:t>
            </a:r>
            <a:r>
              <a:rPr lang="en-US" sz="2799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 0.9982578397212544</a:t>
            </a:r>
          </a:p>
          <a:p>
            <a:pPr algn="ctr">
              <a:lnSpc>
                <a:spcPts val="3919"/>
              </a:lnSpc>
            </a:pPr>
            <a:endParaRPr lang="en-US" sz="2799">
              <a:solidFill>
                <a:srgbClr val="FFFFFF"/>
              </a:solidFill>
              <a:latin typeface="Helios"/>
              <a:ea typeface="Helios"/>
              <a:cs typeface="Helios"/>
              <a:sym typeface="Helios"/>
            </a:endParaRP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Testing Score (Logistic Regression):</a:t>
            </a:r>
            <a:r>
              <a:rPr lang="en-US" sz="2799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 0.8275261324041812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endParaRPr lang="en-US" sz="2799">
              <a:solidFill>
                <a:srgbClr val="FFFFFF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24259" y="-2727870"/>
            <a:ext cx="21853498" cy="5455740"/>
            <a:chOff x="0" y="0"/>
            <a:chExt cx="1012092" cy="2526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12092" cy="252670"/>
            </a:xfrm>
            <a:custGeom>
              <a:avLst/>
              <a:gdLst/>
              <a:ahLst/>
              <a:cxnLst/>
              <a:rect l="l" t="t" r="r" b="b"/>
              <a:pathLst>
                <a:path w="1012092" h="252670">
                  <a:moveTo>
                    <a:pt x="203200" y="0"/>
                  </a:moveTo>
                  <a:lnTo>
                    <a:pt x="808892" y="0"/>
                  </a:lnTo>
                  <a:lnTo>
                    <a:pt x="1012092" y="252670"/>
                  </a:lnTo>
                  <a:lnTo>
                    <a:pt x="0" y="25267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-38100"/>
              <a:ext cx="758092" cy="2907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-6258005" y="-88241"/>
            <a:ext cx="15118279" cy="3185392"/>
            <a:chOff x="0" y="0"/>
            <a:chExt cx="1216146" cy="2562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16146" cy="256240"/>
            </a:xfrm>
            <a:custGeom>
              <a:avLst/>
              <a:gdLst/>
              <a:ahLst/>
              <a:cxnLst/>
              <a:rect l="l" t="t" r="r" b="b"/>
              <a:pathLst>
                <a:path w="1216146" h="256240">
                  <a:moveTo>
                    <a:pt x="203200" y="0"/>
                  </a:moveTo>
                  <a:lnTo>
                    <a:pt x="1012946" y="0"/>
                  </a:lnTo>
                  <a:lnTo>
                    <a:pt x="1216146" y="256240"/>
                  </a:lnTo>
                  <a:lnTo>
                    <a:pt x="0" y="25624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-38100"/>
              <a:ext cx="962146" cy="294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01134" y="3457258"/>
            <a:ext cx="5070039" cy="5071653"/>
            <a:chOff x="0" y="0"/>
            <a:chExt cx="1335319" cy="133574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35319" cy="1335744"/>
            </a:xfrm>
            <a:custGeom>
              <a:avLst/>
              <a:gdLst/>
              <a:ahLst/>
              <a:cxnLst/>
              <a:rect l="l" t="t" r="r" b="b"/>
              <a:pathLst>
                <a:path w="1335319" h="1335744">
                  <a:moveTo>
                    <a:pt x="0" y="0"/>
                  </a:moveTo>
                  <a:lnTo>
                    <a:pt x="1335319" y="0"/>
                  </a:lnTo>
                  <a:lnTo>
                    <a:pt x="1335319" y="1335744"/>
                  </a:lnTo>
                  <a:lnTo>
                    <a:pt x="0" y="1335744"/>
                  </a:lnTo>
                  <a:close/>
                </a:path>
              </a:pathLst>
            </a:custGeom>
            <a:solidFill>
              <a:srgbClr val="E4E4E4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335319" cy="1373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57662" y="882901"/>
            <a:ext cx="6211801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99"/>
              </a:lnSpc>
            </a:pPr>
            <a:r>
              <a:rPr lang="en-US" sz="8499">
                <a:solidFill>
                  <a:srgbClr val="FFFFFF"/>
                </a:solidFill>
                <a:latin typeface="TT Hoves Bold Italics"/>
                <a:ea typeface="TT Hoves Bold Italics"/>
                <a:cs typeface="TT Hoves Bold Italics"/>
                <a:sym typeface="TT Hoves Bold Italics"/>
              </a:rPr>
              <a:t>Metrics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473410" y="4003584"/>
            <a:ext cx="4656601" cy="2721703"/>
            <a:chOff x="0" y="0"/>
            <a:chExt cx="6208801" cy="3628937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9525"/>
              <a:ext cx="6208801" cy="7054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07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SVM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59067"/>
              <a:ext cx="6208801" cy="2769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Mean Average Precision: 0.7752727847507274</a:t>
              </a: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Recall: 0.7485769264876706</a:t>
              </a: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MAP: 0.792381680933852</a:t>
              </a:r>
            </a:p>
            <a:p>
              <a:pPr algn="l">
                <a:lnSpc>
                  <a:spcPts val="3359"/>
                </a:lnSpc>
              </a:pPr>
              <a:endParaRPr lang="en-US" sz="24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626693" y="3457258"/>
            <a:ext cx="5070039" cy="5071653"/>
            <a:chOff x="0" y="0"/>
            <a:chExt cx="1335319" cy="133574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35319" cy="1335744"/>
            </a:xfrm>
            <a:custGeom>
              <a:avLst/>
              <a:gdLst/>
              <a:ahLst/>
              <a:cxnLst/>
              <a:rect l="l" t="t" r="r" b="b"/>
              <a:pathLst>
                <a:path w="1335319" h="1335744">
                  <a:moveTo>
                    <a:pt x="0" y="0"/>
                  </a:moveTo>
                  <a:lnTo>
                    <a:pt x="1335319" y="0"/>
                  </a:lnTo>
                  <a:lnTo>
                    <a:pt x="1335319" y="1335744"/>
                  </a:lnTo>
                  <a:lnTo>
                    <a:pt x="0" y="1335744"/>
                  </a:lnTo>
                  <a:close/>
                </a:path>
              </a:pathLst>
            </a:custGeom>
            <a:solidFill>
              <a:srgbClr val="E4E4E4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335319" cy="1373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856375" y="4003584"/>
            <a:ext cx="4656601" cy="3559903"/>
            <a:chOff x="0" y="0"/>
            <a:chExt cx="6208801" cy="4746537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9525"/>
              <a:ext cx="6208801" cy="7054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07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Logistic Regression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859067"/>
              <a:ext cx="6208801" cy="38874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Mean Average Precision: 0.7791010806490843</a:t>
              </a: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Logistic Regression Recall: 0.7507633131222178</a:t>
              </a: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Logistic Regression MAP: 0.7755651505625953</a:t>
              </a:r>
            </a:p>
            <a:p>
              <a:pPr algn="l">
                <a:lnSpc>
                  <a:spcPts val="3359"/>
                </a:lnSpc>
              </a:pPr>
              <a:endParaRPr lang="en-US" sz="24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3814230" y="9258300"/>
            <a:ext cx="5765006" cy="1028700"/>
            <a:chOff x="0" y="0"/>
            <a:chExt cx="1049690" cy="18730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49690" cy="187305"/>
            </a:xfrm>
            <a:custGeom>
              <a:avLst/>
              <a:gdLst/>
              <a:ahLst/>
              <a:cxnLst/>
              <a:rect l="l" t="t" r="r" b="b"/>
              <a:pathLst>
                <a:path w="1049690" h="187305">
                  <a:moveTo>
                    <a:pt x="203200" y="0"/>
                  </a:moveTo>
                  <a:lnTo>
                    <a:pt x="846490" y="0"/>
                  </a:lnTo>
                  <a:lnTo>
                    <a:pt x="104969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127000" y="-38100"/>
              <a:ext cx="795690" cy="225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708837" cy="10287000"/>
            <a:chOff x="0" y="0"/>
            <a:chExt cx="71343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13439" cy="2709333"/>
            </a:xfrm>
            <a:custGeom>
              <a:avLst/>
              <a:gdLst/>
              <a:ahLst/>
              <a:cxnLst/>
              <a:rect l="l" t="t" r="r" b="b"/>
              <a:pathLst>
                <a:path w="713439" h="2709333">
                  <a:moveTo>
                    <a:pt x="0" y="0"/>
                  </a:moveTo>
                  <a:lnTo>
                    <a:pt x="713439" y="0"/>
                  </a:lnTo>
                  <a:lnTo>
                    <a:pt x="71343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713439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3920" y="336058"/>
            <a:ext cx="2789295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TT Hoves Bold Italics"/>
                <a:ea typeface="TT Hoves Bold Italics"/>
                <a:cs typeface="TT Hoves Bold Italics"/>
                <a:sym typeface="TT Hoves Bold Italics"/>
              </a:rPr>
              <a:t>Features</a:t>
            </a:r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2943216" y="253115"/>
          <a:ext cx="14860867" cy="9780771"/>
        </p:xfrm>
        <a:graphic>
          <a:graphicData uri="http://schemas.openxmlformats.org/drawingml/2006/table">
            <a:tbl>
              <a:tblPr/>
              <a:tblGrid>
                <a:gridCol w="7739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44319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2A2E3A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lg = LogisticRegression(C=0.1)</a:t>
                      </a:r>
                      <a:endParaRPr lang="en-US" sz="1100"/>
                    </a:p>
                    <a:p>
                      <a:pPr algn="ctr">
                        <a:lnSpc>
                          <a:spcPts val="3919"/>
                        </a:lnSpc>
                      </a:pPr>
                      <a:r>
                        <a:rPr lang="en-US" sz="2799">
                          <a:solidFill>
                            <a:srgbClr val="2A2E3A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lg.fit(pca_train, ytrain). 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endParaRPr lang="en-US" sz="2799">
                        <a:solidFill>
                          <a:srgbClr val="2A2E3A"/>
                        </a:solidFill>
                        <a:latin typeface="Helios Bold"/>
                        <a:ea typeface="Helios Bold"/>
                        <a:cs typeface="Helios Bold"/>
                        <a:sym typeface="Helios Bold"/>
                      </a:endParaRPr>
                    </a:p>
                    <a:p>
                      <a:pPr marL="604519" lvl="1" indent="-302260" algn="l">
                        <a:lnSpc>
                          <a:spcPts val="3919"/>
                        </a:lnSpc>
                        <a:buFont typeface="Arial"/>
                        <a:buChar char="•"/>
                      </a:pPr>
                      <a:r>
                        <a:rPr lang="en-US" sz="27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The default penalty in LogisticRegression is L2 regularization.</a:t>
                      </a:r>
                    </a:p>
                    <a:p>
                      <a:pPr marL="604519" lvl="1" indent="-302260" algn="l">
                        <a:lnSpc>
                          <a:spcPts val="3919"/>
                        </a:lnSpc>
                        <a:buFont typeface="Arial"/>
                        <a:buChar char="•"/>
                      </a:pPr>
                      <a:r>
                        <a:rPr lang="en-US" sz="27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L2 regularization penalizes large coefficients by adding a term to the loss function that is proportional to the sum of the squared coefficients.</a:t>
                      </a:r>
                    </a:p>
                    <a:p>
                      <a:pPr marL="604519" lvl="1" indent="-302260" algn="l">
                        <a:lnSpc>
                          <a:spcPts val="3919"/>
                        </a:lnSpc>
                        <a:buFont typeface="Arial"/>
                        <a:buChar char="•"/>
                      </a:pPr>
                      <a:r>
                        <a:rPr lang="en-US" sz="27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Logistic Regression with L2 regularization assigns weights to features and includes a penalty proportional to the square of the weights to prevent overfitting, which helps the model generalize better and perform well on unseen data by discouraging excessively large coefficients.</a:t>
                      </a:r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3920"/>
                        </a:lnSpc>
                      </a:pPr>
                      <a:r>
                        <a:rPr lang="en-US" sz="2800">
                          <a:solidFill>
                            <a:srgbClr val="2A2E3A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SVC()</a:t>
                      </a:r>
                    </a:p>
                    <a:p>
                      <a:pPr algn="ctr">
                        <a:lnSpc>
                          <a:spcPts val="3920"/>
                        </a:lnSpc>
                      </a:pPr>
                      <a:endParaRPr lang="en-US" sz="2800">
                        <a:solidFill>
                          <a:srgbClr val="2A2E3A"/>
                        </a:solidFill>
                        <a:latin typeface="Helios Bold"/>
                        <a:ea typeface="Helios Bold"/>
                        <a:cs typeface="Helios Bold"/>
                        <a:sym typeface="Helios Bold"/>
                      </a:endParaRPr>
                    </a:p>
                    <a:p>
                      <a:pPr marL="604521" lvl="1" indent="-302261" algn="l">
                        <a:lnSpc>
                          <a:spcPts val="3920"/>
                        </a:lnSpc>
                        <a:buFont typeface="Arial"/>
                        <a:buChar char="•"/>
                      </a:pPr>
                      <a:r>
                        <a:rPr lang="en-US" sz="280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Probability Estimates: Not included in the base SVM model (only used in the first version with probability=True).</a:t>
                      </a:r>
                    </a:p>
                    <a:p>
                      <a:pPr marL="604521" lvl="1" indent="-302261" algn="l">
                        <a:lnSpc>
                          <a:spcPts val="3920"/>
                        </a:lnSpc>
                        <a:buFont typeface="Arial"/>
                        <a:buChar char="•"/>
                      </a:pPr>
                      <a:r>
                        <a:rPr lang="en-US" sz="280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Kernel: Default is a radial basis function (RBF) kernel.</a:t>
                      </a:r>
                    </a:p>
                    <a:p>
                      <a:pPr marL="604521" lvl="1" indent="-302261" algn="l">
                        <a:lnSpc>
                          <a:spcPts val="3920"/>
                        </a:lnSpc>
                        <a:buFont typeface="Arial"/>
                        <a:buChar char="•"/>
                      </a:pPr>
                      <a:r>
                        <a:rPr lang="en-US" sz="280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Hyperparameters:</a:t>
                      </a:r>
                    </a:p>
                    <a:p>
                      <a:pPr algn="l">
                        <a:lnSpc>
                          <a:spcPts val="3920"/>
                        </a:lnSpc>
                      </a:pPr>
                      <a:r>
                        <a:rPr lang="en-US" sz="280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             C: Regularization parameter. Default is 1.0.</a:t>
                      </a:r>
                    </a:p>
                    <a:p>
                      <a:pPr algn="l">
                        <a:lnSpc>
                          <a:spcPts val="3920"/>
                        </a:lnSpc>
                      </a:pPr>
                      <a:endParaRPr lang="en-US" sz="2800">
                        <a:solidFill>
                          <a:srgbClr val="2A2E3A"/>
                        </a:solidFill>
                        <a:latin typeface="Helios"/>
                        <a:ea typeface="Helios"/>
                        <a:cs typeface="Helios"/>
                        <a:sym typeface="Helios"/>
                      </a:endParaRPr>
                    </a:p>
                    <a:p>
                      <a:pPr algn="l">
                        <a:lnSpc>
                          <a:spcPts val="3920"/>
                        </a:lnSpc>
                      </a:pPr>
                      <a:endParaRPr lang="en-US" sz="2800">
                        <a:solidFill>
                          <a:srgbClr val="2A2E3A"/>
                        </a:solidFill>
                        <a:latin typeface="Helios"/>
                        <a:ea typeface="Helios"/>
                        <a:cs typeface="Helios"/>
                        <a:sym typeface="Helios"/>
                      </a:endParaRPr>
                    </a:p>
                    <a:p>
                      <a:pPr algn="ctr">
                        <a:lnSpc>
                          <a:spcPts val="3920"/>
                        </a:lnSpc>
                      </a:pPr>
                      <a:endParaRPr lang="en-US" sz="2800">
                        <a:solidFill>
                          <a:srgbClr val="2A2E3A"/>
                        </a:solidFill>
                        <a:latin typeface="Helios"/>
                        <a:ea typeface="Helios"/>
                        <a:cs typeface="Helios"/>
                        <a:sym typeface="Helios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479889" cy="10287000"/>
            <a:chOff x="0" y="0"/>
            <a:chExt cx="170663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6637" cy="2709333"/>
            </a:xfrm>
            <a:custGeom>
              <a:avLst/>
              <a:gdLst/>
              <a:ahLst/>
              <a:cxnLst/>
              <a:rect l="l" t="t" r="r" b="b"/>
              <a:pathLst>
                <a:path w="1706637" h="2709333">
                  <a:moveTo>
                    <a:pt x="0" y="0"/>
                  </a:moveTo>
                  <a:lnTo>
                    <a:pt x="1706637" y="0"/>
                  </a:lnTo>
                  <a:lnTo>
                    <a:pt x="170663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706637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64777" y="1019175"/>
            <a:ext cx="5350335" cy="275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TT Hoves Bold Italics"/>
                <a:ea typeface="TT Hoves Bold Italics"/>
                <a:cs typeface="TT Hoves Bold Italics"/>
                <a:sym typeface="TT Hoves Bold Italics"/>
              </a:rPr>
              <a:t>PCA in SVM and Logistic Regression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782015" y="470928"/>
            <a:ext cx="10754362" cy="9020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84"/>
              </a:lnSpc>
            </a:pPr>
            <a:endParaRPr/>
          </a:p>
          <a:p>
            <a:pPr algn="l">
              <a:lnSpc>
                <a:spcPts val="3175"/>
              </a:lnSpc>
            </a:pPr>
            <a:endParaRPr/>
          </a:p>
          <a:p>
            <a:pPr algn="l">
              <a:lnSpc>
                <a:spcPts val="3175"/>
              </a:lnSpc>
            </a:pPr>
            <a:r>
              <a:rPr lang="en-US" sz="226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Dimensionality Reduction: PCA transforms high-dimensional data into a lower-dimensional space, retaining 98% of the variance (`PCA(0.98)`).</a:t>
            </a:r>
          </a:p>
          <a:p>
            <a:pPr algn="l">
              <a:lnSpc>
                <a:spcPts val="3175"/>
              </a:lnSpc>
            </a:pPr>
            <a:r>
              <a:rPr lang="en-US" sz="226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 </a:t>
            </a:r>
          </a:p>
          <a:p>
            <a:pPr algn="l">
              <a:lnSpc>
                <a:spcPts val="3175"/>
              </a:lnSpc>
            </a:pPr>
            <a:r>
              <a:rPr lang="en-US" sz="226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Application: Both SVM and Logistic Regression are trained and tested on the PCA-transformed data (`pca_train` and `pca_test`).</a:t>
            </a:r>
          </a:p>
          <a:p>
            <a:pPr algn="l">
              <a:lnSpc>
                <a:spcPts val="3175"/>
              </a:lnSpc>
            </a:pPr>
            <a:endParaRPr lang="en-US" sz="2268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3175"/>
              </a:lnSpc>
            </a:pPr>
            <a:r>
              <a:rPr lang="en-US" sz="226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Benefits:</a:t>
            </a:r>
          </a:p>
          <a:p>
            <a:pPr marL="489741" lvl="1" indent="-244870" algn="l">
              <a:lnSpc>
                <a:spcPts val="3175"/>
              </a:lnSpc>
              <a:buFont typeface="Arial"/>
              <a:buChar char="•"/>
            </a:pPr>
            <a:r>
              <a:rPr lang="en-US" sz="226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 Simplifies the dataset, reducing computational complexity.</a:t>
            </a:r>
          </a:p>
          <a:p>
            <a:pPr marL="489741" lvl="1" indent="-244870" algn="l">
              <a:lnSpc>
                <a:spcPts val="3175"/>
              </a:lnSpc>
              <a:buFont typeface="Arial"/>
              <a:buChar char="•"/>
            </a:pPr>
            <a:r>
              <a:rPr lang="en-US" sz="226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 Helps prevent overfitting by focusing on the most significant features.</a:t>
            </a:r>
          </a:p>
          <a:p>
            <a:pPr marL="489741" lvl="1" indent="-244870" algn="l">
              <a:lnSpc>
                <a:spcPts val="3175"/>
              </a:lnSpc>
              <a:buFont typeface="Arial"/>
              <a:buChar char="•"/>
            </a:pPr>
            <a:r>
              <a:rPr lang="en-US" sz="226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 Improves model efficiency and generalization.</a:t>
            </a:r>
          </a:p>
          <a:p>
            <a:pPr algn="l">
              <a:lnSpc>
                <a:spcPts val="3175"/>
              </a:lnSpc>
            </a:pPr>
            <a:r>
              <a:rPr lang="en-US" sz="226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SVM:</a:t>
            </a:r>
          </a:p>
          <a:p>
            <a:pPr marL="489741" lvl="1" indent="-244870" algn="l">
              <a:lnSpc>
                <a:spcPts val="3175"/>
              </a:lnSpc>
              <a:buFont typeface="Arial"/>
              <a:buChar char="•"/>
            </a:pPr>
            <a:r>
              <a:rPr lang="en-US" sz="226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sv.fit(pca_train, ytrain)</a:t>
            </a:r>
          </a:p>
          <a:p>
            <a:pPr algn="l">
              <a:lnSpc>
                <a:spcPts val="3175"/>
              </a:lnSpc>
            </a:pPr>
            <a:endParaRPr lang="en-US" sz="2268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3175"/>
              </a:lnSpc>
            </a:pPr>
            <a:r>
              <a:rPr lang="en-US" sz="226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Logistic Regression: </a:t>
            </a:r>
          </a:p>
          <a:p>
            <a:pPr marL="489741" lvl="1" indent="-244870" algn="l">
              <a:lnSpc>
                <a:spcPts val="3175"/>
              </a:lnSpc>
              <a:buFont typeface="Arial"/>
              <a:buChar char="•"/>
            </a:pPr>
            <a:r>
              <a:rPr lang="en-US" sz="226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lg.fit(pca_train, ytrain)</a:t>
            </a:r>
          </a:p>
          <a:p>
            <a:pPr algn="l">
              <a:lnSpc>
                <a:spcPts val="3175"/>
              </a:lnSpc>
            </a:pPr>
            <a:endParaRPr lang="en-US" sz="2268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3175"/>
              </a:lnSpc>
            </a:pPr>
            <a:endParaRPr lang="en-US" sz="2268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3175"/>
              </a:lnSpc>
            </a:pPr>
            <a:endParaRPr lang="en-US" sz="2268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3175"/>
              </a:lnSpc>
            </a:pPr>
            <a:endParaRPr lang="en-US" sz="2268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3175"/>
              </a:lnSpc>
            </a:pPr>
            <a:endParaRPr lang="en-US" sz="2268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3175"/>
              </a:lnSpc>
            </a:pPr>
            <a:endParaRPr lang="en-US" sz="2268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77942" cy="10287000"/>
            <a:chOff x="0" y="0"/>
            <a:chExt cx="59995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9952" cy="2709333"/>
            </a:xfrm>
            <a:custGeom>
              <a:avLst/>
              <a:gdLst/>
              <a:ahLst/>
              <a:cxnLst/>
              <a:rect l="l" t="t" r="r" b="b"/>
              <a:pathLst>
                <a:path w="599952" h="2709333">
                  <a:moveTo>
                    <a:pt x="0" y="0"/>
                  </a:moveTo>
                  <a:lnTo>
                    <a:pt x="599952" y="0"/>
                  </a:lnTo>
                  <a:lnTo>
                    <a:pt x="5999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99952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4323" y="259098"/>
            <a:ext cx="424723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TT Hoves Bold Italics"/>
                <a:ea typeface="TT Hoves Bold Italics"/>
                <a:cs typeface="TT Hoves Bold Italics"/>
                <a:sym typeface="TT Hoves Bold Italics"/>
              </a:rPr>
              <a:t>Challenges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13218" y="211473"/>
            <a:ext cx="15492645" cy="9802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endParaRPr/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Dataset: Brain Tumor MRI from Kaggle (Training: 3,264 Files, Testing: 394 Files) 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# Preprocessing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img_flattened = cv2.resize(cv2.imread(image_path, cv2.IMREAD_GRAYSCALE), (200, 200)).flatten()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# Classification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svm = SVC(kernel='linear').fit(X_train, y_train)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y_pred_svm = svm.predict(X_test)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log_reg = LogisticRegression().fit(X_train, y_train)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y_pred_log_reg = log_reg.predict(X_test) 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Disadvantages: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No Detection Capability: Only classifies, cannot localize tumors.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Scalability Issues: Requires extensive preprocessing and is less efficient with larger datasets.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# Model Initialization and Training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model = YOLOv5('yolov5s.pt', device='cuda')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model.train(data='yolo_data.yaml', epochs=100, batch_size=16)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# Prediction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results = model.predict('test_image.jpg')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Advantages: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Integrated Detection &amp; Classification: Simultaneously detects and classifies tumors in real-time.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Scalable and Efficient: Handles large datasets with minimal preprocessing, optimized for performance.</a:t>
            </a:r>
          </a:p>
          <a:p>
            <a:pPr algn="l">
              <a:lnSpc>
                <a:spcPts val="2290"/>
              </a:lnSpc>
            </a:pPr>
            <a:endParaRPr lang="en-US" sz="200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87253" y="9607868"/>
            <a:ext cx="2023714" cy="30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40"/>
              </a:lnSpc>
              <a:spcBef>
                <a:spcPct val="0"/>
              </a:spcBef>
            </a:pPr>
            <a:endParaRPr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0539587" y="15541"/>
            <a:ext cx="15080946" cy="10271459"/>
            <a:chOff x="0" y="0"/>
            <a:chExt cx="5475623" cy="372938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75623" cy="3729384"/>
            </a:xfrm>
            <a:custGeom>
              <a:avLst/>
              <a:gdLst/>
              <a:ahLst/>
              <a:cxnLst/>
              <a:rect l="l" t="t" r="r" b="b"/>
              <a:pathLst>
                <a:path w="5475623" h="3729384">
                  <a:moveTo>
                    <a:pt x="3322462" y="3729384"/>
                  </a:moveTo>
                  <a:lnTo>
                    <a:pt x="0" y="3729384"/>
                  </a:lnTo>
                  <a:lnTo>
                    <a:pt x="2153161" y="0"/>
                  </a:lnTo>
                  <a:lnTo>
                    <a:pt x="5475623" y="0"/>
                  </a:lnTo>
                  <a:lnTo>
                    <a:pt x="3322462" y="3729384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5475623" cy="3729384"/>
            </a:xfrm>
            <a:custGeom>
              <a:avLst/>
              <a:gdLst/>
              <a:ahLst/>
              <a:cxnLst/>
              <a:rect l="l" t="t" r="r" b="b"/>
              <a:pathLst>
                <a:path w="5475623" h="3729384">
                  <a:moveTo>
                    <a:pt x="3322462" y="3729384"/>
                  </a:moveTo>
                  <a:lnTo>
                    <a:pt x="0" y="3729384"/>
                  </a:lnTo>
                  <a:lnTo>
                    <a:pt x="2153161" y="0"/>
                  </a:lnTo>
                  <a:lnTo>
                    <a:pt x="5475623" y="0"/>
                  </a:lnTo>
                  <a:lnTo>
                    <a:pt x="3322462" y="3729384"/>
                  </a:lnTo>
                  <a:close/>
                </a:path>
              </a:pathLst>
            </a:custGeom>
            <a:blipFill>
              <a:blip r:embed="rId2"/>
              <a:stretch>
                <a:fillRect t="-19190" b="-19190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1439135"/>
            <a:ext cx="12627597" cy="2093754"/>
            <a:chOff x="0" y="0"/>
            <a:chExt cx="16836795" cy="2791672"/>
          </a:xfrm>
        </p:grpSpPr>
        <p:sp>
          <p:nvSpPr>
            <p:cNvPr id="7" name="TextBox 7"/>
            <p:cNvSpPr txBox="1"/>
            <p:nvPr/>
          </p:nvSpPr>
          <p:spPr>
            <a:xfrm>
              <a:off x="0" y="0"/>
              <a:ext cx="16836795" cy="1714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0199"/>
                </a:lnSpc>
              </a:pPr>
              <a:r>
                <a:rPr lang="en-US" sz="8499">
                  <a:solidFill>
                    <a:srgbClr val="A20E2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Brain Tumor </a:t>
              </a:r>
              <a:r>
                <a:rPr lang="en-US" sz="8499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QueryBot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030518"/>
              <a:ext cx="13798468" cy="76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10800000">
            <a:off x="14447117" y="-331087"/>
            <a:ext cx="7681766" cy="3540443"/>
            <a:chOff x="0" y="0"/>
            <a:chExt cx="406400" cy="18730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>
                <a:alpha val="8000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27000" y="-38100"/>
              <a:ext cx="152400" cy="225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76000" y="4097571"/>
            <a:ext cx="12445040" cy="3928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 chatbot that offers preliminary guidance and insights into terms related to brain tumor.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Provides prognosis and statistics.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Clears misconceptions of being affected by tumors. </a:t>
            </a: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1099</Words>
  <Application>Microsoft Office PowerPoint</Application>
  <PresentationFormat>Custom</PresentationFormat>
  <Paragraphs>162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TT Hoves Bold Italics</vt:lpstr>
      <vt:lpstr>Open Sauce Bold</vt:lpstr>
      <vt:lpstr>Helios</vt:lpstr>
      <vt:lpstr>Helios Bold</vt:lpstr>
      <vt:lpstr>Open Sauce</vt:lpstr>
      <vt:lpstr>TT Hoves Bold</vt:lpstr>
      <vt:lpstr>Arial</vt:lpstr>
      <vt:lpstr>Helios Bold Italics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Yal_NPN</dc:title>
  <dc:creator>YAL YAL</dc:creator>
  <cp:lastModifiedBy>YAL YAL</cp:lastModifiedBy>
  <cp:revision>2</cp:revision>
  <dcterms:created xsi:type="dcterms:W3CDTF">2006-08-16T00:00:00Z</dcterms:created>
  <dcterms:modified xsi:type="dcterms:W3CDTF">2024-09-02T06:31:21Z</dcterms:modified>
  <dc:identifier>DAGOvI52028</dc:identifier>
</cp:coreProperties>
</file>