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8" r:id="rId4"/>
    <p:sldId id="261" r:id="rId5"/>
    <p:sldId id="262" r:id="rId6"/>
    <p:sldId id="263" r:id="rId7"/>
    <p:sldId id="264" r:id="rId8"/>
    <p:sldId id="265" r:id="rId9"/>
    <p:sldId id="266" r:id="rId10"/>
    <p:sldId id="267" r:id="rId11"/>
    <p:sldId id="268" r:id="rId12"/>
    <p:sldId id="269"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6/25/2018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ndex.php?title=Christopher_Meyer_(autor)&amp;action=edit&amp;redlink=1" TargetMode="External"/><Relationship Id="rId2" Type="http://schemas.openxmlformats.org/officeDocument/2006/relationships/hyperlink" Target="https://web.archive.org/web/20110713192610/http:/www.leader-values.com/Downloads/CBI/Journal_Issue_5.pd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84629" y="3093929"/>
            <a:ext cx="10238484" cy="1252603"/>
          </a:xfrm>
        </p:spPr>
        <p:txBody>
          <a:bodyPr/>
          <a:lstStyle/>
          <a:p>
            <a:r>
              <a:rPr lang="es-GT" dirty="0" smtClean="0"/>
              <a:t>Línea de tiempo de </a:t>
            </a:r>
            <a:r>
              <a:rPr lang="es-GT" dirty="0" err="1" smtClean="0"/>
              <a:t>capgemini</a:t>
            </a:r>
            <a:endParaRPr lang="es-GT" dirty="0"/>
          </a:p>
        </p:txBody>
      </p:sp>
      <p:pic>
        <p:nvPicPr>
          <p:cNvPr id="4" name="Imagen 3"/>
          <p:cNvPicPr>
            <a:picLocks noChangeAspect="1"/>
          </p:cNvPicPr>
          <p:nvPr/>
        </p:nvPicPr>
        <p:blipFill>
          <a:blip r:embed="rId2"/>
          <a:stretch>
            <a:fillRect/>
          </a:stretch>
        </p:blipFill>
        <p:spPr>
          <a:xfrm>
            <a:off x="353752" y="655138"/>
            <a:ext cx="3815933" cy="847985"/>
          </a:xfrm>
          <a:prstGeom prst="rect">
            <a:avLst/>
          </a:prstGeom>
        </p:spPr>
      </p:pic>
    </p:spTree>
    <p:extLst>
      <p:ext uri="{BB962C8B-B14F-4D97-AF65-F5344CB8AC3E}">
        <p14:creationId xmlns:p14="http://schemas.microsoft.com/office/powerpoint/2010/main" val="36035119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ube 2"/>
          <p:cNvSpPr/>
          <p:nvPr/>
        </p:nvSpPr>
        <p:spPr>
          <a:xfrm>
            <a:off x="1114816" y="350728"/>
            <a:ext cx="3056351" cy="26930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En 1995</a:t>
            </a:r>
          </a:p>
          <a:p>
            <a:pPr algn="ctr"/>
            <a:endParaRPr lang="es-GT" dirty="0"/>
          </a:p>
        </p:txBody>
      </p:sp>
      <p:sp>
        <p:nvSpPr>
          <p:cNvPr id="4" name="Rectángulo redondeado 3"/>
          <p:cNvSpPr/>
          <p:nvPr/>
        </p:nvSpPr>
        <p:spPr>
          <a:xfrm>
            <a:off x="4559474" y="2179528"/>
            <a:ext cx="6313118" cy="2267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 el </a:t>
            </a:r>
            <a:r>
              <a:rPr lang="es-GT" dirty="0">
                <a:solidFill>
                  <a:schemeClr val="tx1"/>
                </a:solidFill>
                <a:hlinkClick r:id="rId2"/>
              </a:rPr>
              <a:t>Center </a:t>
            </a:r>
            <a:r>
              <a:rPr lang="es-GT" dirty="0" err="1">
                <a:solidFill>
                  <a:schemeClr val="tx1"/>
                </a:solidFill>
                <a:hlinkClick r:id="rId2"/>
              </a:rPr>
              <a:t>for</a:t>
            </a:r>
            <a:r>
              <a:rPr lang="es-GT" dirty="0">
                <a:solidFill>
                  <a:schemeClr val="tx1"/>
                </a:solidFill>
                <a:hlinkClick r:id="rId2"/>
              </a:rPr>
              <a:t> Business </a:t>
            </a:r>
            <a:r>
              <a:rPr lang="es-GT" dirty="0" err="1">
                <a:solidFill>
                  <a:schemeClr val="tx1"/>
                </a:solidFill>
                <a:hlinkClick r:id="rId2"/>
              </a:rPr>
              <a:t>Innovation</a:t>
            </a:r>
            <a:r>
              <a:rPr lang="es-GT" dirty="0">
                <a:solidFill>
                  <a:schemeClr val="tx1"/>
                </a:solidFill>
              </a:rPr>
              <a:t> </a:t>
            </a:r>
            <a:r>
              <a:rPr lang="es-GT" dirty="0"/>
              <a:t>de Cap Gemini se transformó de un modelo universitario institucional para una capacidad de investigación en red bajo el liderazgo de su director </a:t>
            </a:r>
            <a:r>
              <a:rPr lang="es-GT" dirty="0">
                <a:hlinkClick r:id="rId3" tooltip="Christopher Meyer (autor) (aún no redactado)"/>
              </a:rPr>
              <a:t>Christopher Meyer (autor)</a:t>
            </a:r>
            <a:endParaRPr lang="es-GT" dirty="0"/>
          </a:p>
        </p:txBody>
      </p:sp>
    </p:spTree>
    <p:extLst>
      <p:ext uri="{BB962C8B-B14F-4D97-AF65-F5344CB8AC3E}">
        <p14:creationId xmlns:p14="http://schemas.microsoft.com/office/powerpoint/2010/main" val="1212899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4" presetClass="exit" presetSubtype="10" fill="hold" grpId="0" nodeType="clickEffect">
                                  <p:stCondLst>
                                    <p:cond delay="0"/>
                                  </p:stCondLst>
                                  <p:childTnLst>
                                    <p:animEffect transition="out" filter="randombar(horizontal)">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razón 1"/>
          <p:cNvSpPr/>
          <p:nvPr/>
        </p:nvSpPr>
        <p:spPr>
          <a:xfrm>
            <a:off x="1903956" y="977030"/>
            <a:ext cx="2492680" cy="189143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En 1996</a:t>
            </a:r>
            <a:endParaRPr lang="es-GT" dirty="0"/>
          </a:p>
        </p:txBody>
      </p:sp>
      <p:sp>
        <p:nvSpPr>
          <p:cNvPr id="3" name="Rectángulo 2"/>
          <p:cNvSpPr/>
          <p:nvPr/>
        </p:nvSpPr>
        <p:spPr>
          <a:xfrm>
            <a:off x="4797468" y="2718148"/>
            <a:ext cx="6187858"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el nombre fue simplificado a Cap Gemini con un nuevo logotipo del grupo. Todas las empresas que operan en todo el mundo fueron re-marca para operar como Cap Gemini.</a:t>
            </a:r>
          </a:p>
        </p:txBody>
      </p:sp>
    </p:spTree>
    <p:extLst>
      <p:ext uri="{BB962C8B-B14F-4D97-AF65-F5344CB8AC3E}">
        <p14:creationId xmlns:p14="http://schemas.microsoft.com/office/powerpoint/2010/main" val="1979135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grpId="0" nodeType="clickEffect">
                                  <p:stCondLst>
                                    <p:cond delay="0"/>
                                  </p:stCondLst>
                                  <p:childTnLst>
                                    <p:animEffect transition="out" filter="randombar(horizontal)">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nja diagonal 1"/>
          <p:cNvSpPr/>
          <p:nvPr/>
        </p:nvSpPr>
        <p:spPr>
          <a:xfrm>
            <a:off x="0" y="0"/>
            <a:ext cx="4747365" cy="2855934"/>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solidFill>
                  <a:schemeClr val="tx1"/>
                </a:solidFill>
              </a:rPr>
              <a:t>desde </a:t>
            </a:r>
          </a:p>
          <a:p>
            <a:pPr algn="ctr"/>
            <a:r>
              <a:rPr lang="es-GT" dirty="0" smtClean="0">
                <a:solidFill>
                  <a:schemeClr val="tx1"/>
                </a:solidFill>
              </a:rPr>
              <a:t>2000</a:t>
            </a:r>
          </a:p>
          <a:p>
            <a:pPr algn="ctr"/>
            <a:r>
              <a:rPr lang="es-GT" dirty="0" smtClean="0">
                <a:solidFill>
                  <a:schemeClr val="tx1"/>
                </a:solidFill>
              </a:rPr>
              <a:t>A </a:t>
            </a:r>
          </a:p>
          <a:p>
            <a:pPr algn="ctr"/>
            <a:r>
              <a:rPr lang="es-GT" dirty="0" smtClean="0">
                <a:solidFill>
                  <a:schemeClr val="tx1"/>
                </a:solidFill>
              </a:rPr>
              <a:t>2010</a:t>
            </a:r>
          </a:p>
        </p:txBody>
      </p:sp>
      <p:sp>
        <p:nvSpPr>
          <p:cNvPr id="4" name="Pergamino vertical 3"/>
          <p:cNvSpPr/>
          <p:nvPr/>
        </p:nvSpPr>
        <p:spPr>
          <a:xfrm>
            <a:off x="3732758" y="0"/>
            <a:ext cx="7052152" cy="68580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900" dirty="0"/>
              <a:t>´capGemini Ernst &amp; Young adquirió Consulting. Al mismo tiempo se integra Gemini Consulting para formar Cap Gemini Ernst &amp; Young.14​</a:t>
            </a:r>
          </a:p>
          <a:p>
            <a:pPr algn="ctr"/>
            <a:r>
              <a:rPr lang="es-GT" sz="900" dirty="0"/>
              <a:t>En 2002, Cap Gemini relanzó su marca Sogeti, la creación de una nueva entidad jurídica que lleva el nombre original de la compañía, con sede en Bruselas, Bélgica. La nueva compañía se centra en la entrega de servicios de TI a un rango más limitado de mercados.</a:t>
            </a:r>
          </a:p>
          <a:p>
            <a:pPr algn="ctr"/>
            <a:r>
              <a:rPr lang="es-GT" sz="900" dirty="0"/>
              <a:t>En 2003, la empresa adquirió Transiciel y fusionó las dos prácticas en Sogeti-Transiciel (posteriormente consolidado dentro Sogeti en 2006).15​</a:t>
            </a:r>
          </a:p>
          <a:p>
            <a:pPr algn="ctr"/>
            <a:r>
              <a:rPr lang="es-GT" sz="900" dirty="0"/>
              <a:t>En abril de 2004, el Grupo volvió a Capgemini (su nombre actual).16​</a:t>
            </a:r>
          </a:p>
          <a:p>
            <a:pPr algn="ctr"/>
            <a:r>
              <a:rPr lang="es-GT" sz="900" dirty="0"/>
              <a:t>En el verano de 2005, debido a las grandes pérdidas financieras, Capgemini vendió su práctica de consultoría de la salud de América del Norte, incluyendo tanto las prácticas de pagadores y proveedores, a Accenture, pero conserva su práctica ciencias de la vida.17​</a:t>
            </a:r>
          </a:p>
          <a:p>
            <a:pPr algn="ctr"/>
            <a:r>
              <a:rPr lang="es-GT" sz="900" dirty="0"/>
              <a:t>En agosto de 2006, Capgemini adquirió Futuro Ingeniería.18​</a:t>
            </a:r>
          </a:p>
          <a:p>
            <a:pPr algn="ctr"/>
            <a:r>
              <a:rPr lang="es-GT" sz="900" dirty="0"/>
              <a:t>En septiembre de 2006, Capgemini adquirió una participación del 51% en Unilever India Shared Services Limited (Indigo), un proveedor de servicios financieros compartidos y servicios de cumplimiento de Sarbanes-Oxley al Grupo mundial Unilever. Indigo cuenta con centros operativos en Bangalore y Chennai y emplea a aproximadamente 600 personas.19​</a:t>
            </a:r>
          </a:p>
          <a:p>
            <a:pPr algn="ctr"/>
            <a:r>
              <a:rPr lang="es-GT" sz="900" dirty="0"/>
              <a:t>En octubre de 2006, Capgemini acordó adquirir Kanbay Internacional por US $ 1.2 mil millones en efectivo ($ 29 por acción). La adquisición aumentó el personal de Capgemini India de 12.000 (que se cultiva a 26.000+ en sólo 4 años de tiempo) empleados. La fuerza actual empleado la India el 23 de octubre 2012 es de 40.00020​ La adquisición se completó el 8 de febrero de 2007.</a:t>
            </a:r>
          </a:p>
          <a:p>
            <a:pPr algn="ctr"/>
            <a:r>
              <a:rPr lang="es-GT" sz="900" dirty="0"/>
              <a:t>El 8 de febrero de 2007, Capgemini ha anunciado la adquisición de Arquitectos de Software, una empresa de consultoría con sede en EE.UU., para expandir su negocio en Estados Unidos.21​</a:t>
            </a:r>
          </a:p>
          <a:p>
            <a:pPr algn="ctr"/>
            <a:r>
              <a:rPr lang="es-GT" sz="900" dirty="0"/>
              <a:t>El 25 de julio de 2008, Capgemini ha anunciado la adquisición de Getronics Aplicaciones PinkRoccade negocio Services BV22​ de los Países Bajos. La adquisición ascendió a un valor patrimonial de € 255 millones pagados en efectivo.</a:t>
            </a:r>
          </a:p>
          <a:p>
            <a:pPr algn="ctr"/>
            <a:r>
              <a:rPr lang="es-GT" sz="900" dirty="0"/>
              <a:t>En octubre de 2008, Capgemini adquiere especialista Prueba UK Vizuri.23​</a:t>
            </a:r>
          </a:p>
          <a:p>
            <a:pPr algn="ctr"/>
            <a:r>
              <a:rPr lang="es-GT" sz="900" dirty="0"/>
              <a:t>En noviembre de 2008, Capgemini adquiere Imperio y Sophia Soluciones para reforzar su presencia en Europa del Este.24​</a:t>
            </a:r>
          </a:p>
          <a:p>
            <a:pPr algn="ctr"/>
            <a:r>
              <a:rPr lang="es-GT" sz="900" dirty="0"/>
              <a:t>En septiembre de 2009, Capgemini Australia adquiere Soluciones Nu; refuerza la experiencia de pruebas de software.25​</a:t>
            </a:r>
          </a:p>
          <a:p>
            <a:pPr algn="ctr"/>
            <a:r>
              <a:rPr lang="es-GT" sz="900" dirty="0"/>
              <a:t>En febrero de 2010, Capgemini ha anunciado la adquisición de IBX.26​</a:t>
            </a:r>
          </a:p>
          <a:p>
            <a:pPr algn="ctr"/>
            <a:r>
              <a:rPr lang="es-GT" sz="900" dirty="0"/>
              <a:t>En junio de 2010, Capgemini ha anunciado la adquisición de Sistemas Estratégicos Solutions, una pequeña empresa especializada en el mercado de capitales.27​</a:t>
            </a:r>
          </a:p>
          <a:p>
            <a:pPr algn="ctr"/>
            <a:r>
              <a:rPr lang="es-GT" sz="900" dirty="0"/>
              <a:t>En junio de 2010, Capgemini ha anunciado la adquisición de Plaisir de Informática, una empresa francesa especializada en migraciones de datos complejos en el sector bancario y de seguros.28​</a:t>
            </a:r>
          </a:p>
          <a:p>
            <a:pPr algn="ctr"/>
            <a:r>
              <a:rPr lang="es-GT" sz="900" dirty="0"/>
              <a:t>En septiembre de 2010, Capgemini ha anunciado la adquisición de CPM Braxis, la mayor empresa consultora brasileña de TI.29​</a:t>
            </a:r>
          </a:p>
          <a:p>
            <a:pPr algn="ctr"/>
            <a:r>
              <a:rPr lang="es-GT" sz="900" dirty="0"/>
              <a:t>En noviembre de 2010, Capgemini ha anunciado que ha adquirido la empresa de servicios de TI con sede en India, Thesys Technologies Private Limited ("Thesys"), un socio de Servicios de Certificación-</a:t>
            </a:r>
            <a:r>
              <a:rPr lang="es-GT" sz="900" dirty="0" err="1"/>
              <a:t>Temenos</a:t>
            </a:r>
            <a:r>
              <a:rPr lang="es-GT" sz="900" dirty="0"/>
              <a:t> que proporciona soluciones de implementación bancario para la industria global de servicios financieros.30​</a:t>
            </a:r>
          </a:p>
          <a:p>
            <a:pPr algn="ctr"/>
            <a:r>
              <a:rPr lang="es-GT" sz="900" dirty="0"/>
              <a:t>En diciembre de 2010, Capgemini adquiere proveedor de IT-Services alemán CS Consulting GmbH</a:t>
            </a:r>
            <a:r>
              <a:rPr lang="es-GT" sz="900" dirty="0" smtClean="0"/>
              <a:t>.</a:t>
            </a:r>
          </a:p>
          <a:p>
            <a:pPr algn="ctr"/>
            <a:endParaRPr lang="es-GT" sz="900" dirty="0"/>
          </a:p>
        </p:txBody>
      </p:sp>
    </p:spTree>
    <p:extLst>
      <p:ext uri="{BB962C8B-B14F-4D97-AF65-F5344CB8AC3E}">
        <p14:creationId xmlns:p14="http://schemas.microsoft.com/office/powerpoint/2010/main" val="36831332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anja diagonal 2"/>
          <p:cNvSpPr/>
          <p:nvPr/>
        </p:nvSpPr>
        <p:spPr>
          <a:xfrm>
            <a:off x="0" y="0"/>
            <a:ext cx="6225436" cy="402085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solidFill>
                  <a:schemeClr val="tx1"/>
                </a:solidFill>
              </a:rPr>
              <a:t>Desde</a:t>
            </a:r>
          </a:p>
          <a:p>
            <a:pPr algn="ctr"/>
            <a:r>
              <a:rPr lang="es-GT" dirty="0" smtClean="0">
                <a:solidFill>
                  <a:schemeClr val="tx1"/>
                </a:solidFill>
              </a:rPr>
              <a:t> 2010</a:t>
            </a:r>
          </a:p>
          <a:p>
            <a:pPr algn="ctr"/>
            <a:r>
              <a:rPr lang="es-GT" dirty="0" smtClean="0">
                <a:solidFill>
                  <a:schemeClr val="tx1"/>
                </a:solidFill>
              </a:rPr>
              <a:t>A  </a:t>
            </a:r>
          </a:p>
          <a:p>
            <a:pPr algn="ctr"/>
            <a:r>
              <a:rPr lang="es-GT" dirty="0" smtClean="0">
                <a:solidFill>
                  <a:schemeClr val="tx1"/>
                </a:solidFill>
              </a:rPr>
              <a:t>2014</a:t>
            </a:r>
          </a:p>
          <a:p>
            <a:pPr algn="ctr"/>
            <a:endParaRPr lang="es-GT" dirty="0" smtClean="0">
              <a:solidFill>
                <a:schemeClr val="tx1"/>
              </a:solidFill>
            </a:endParaRPr>
          </a:p>
          <a:p>
            <a:pPr algn="ctr"/>
            <a:endParaRPr lang="es-GT" dirty="0">
              <a:solidFill>
                <a:schemeClr val="tx1"/>
              </a:solidFill>
            </a:endParaRPr>
          </a:p>
        </p:txBody>
      </p:sp>
      <p:sp>
        <p:nvSpPr>
          <p:cNvPr id="4" name="Pergamino vertical 3"/>
          <p:cNvSpPr/>
          <p:nvPr/>
        </p:nvSpPr>
        <p:spPr>
          <a:xfrm>
            <a:off x="5987441" y="0"/>
            <a:ext cx="5862180" cy="675152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1300" dirty="0" smtClean="0"/>
              <a:t>En febrero de 2011, la Autoridad de Policía de Cheshire firmó un acuerdo marco con Capgemini para servicios de TI para apoyar las actividades de back-office policial. El marco incluiría la tecnología para permitir a los servicios compartidos. Se espera que genere un ahorro de £ 40 millones para la policía de Cheshire en diez años.32​</a:t>
            </a:r>
          </a:p>
          <a:p>
            <a:pPr algn="ctr"/>
            <a:r>
              <a:rPr lang="es-GT" sz="1300" dirty="0" smtClean="0"/>
              <a:t>En febrero de 2011, Capgemini consiguió un contrato de tres años 63 millones dólares para prestar apoyo a los contadores inteligentes para utilidad de Canadá BC Hydro en la Columbia Británica.33​</a:t>
            </a:r>
          </a:p>
          <a:p>
            <a:pPr algn="ctr"/>
            <a:r>
              <a:rPr lang="es-GT" sz="1300" dirty="0" smtClean="0"/>
              <a:t>En marzo de 2011, Capgemini aseguró un contrato £ 100 millones con BAA a toma de posesión de sus "servicios de TI fundamentales."34​</a:t>
            </a:r>
          </a:p>
          <a:p>
            <a:pPr algn="ctr"/>
            <a:r>
              <a:rPr lang="es-GT" sz="1300" dirty="0" smtClean="0"/>
              <a:t>En abril de 2011, Capgemini adquirió dos empresas francesas, Artesys, un proveedor de oferta de infraestructura de TI, y Avantias, un proveedor de gestión de contenidos empresariales a las empresas.35​</a:t>
            </a:r>
          </a:p>
          <a:p>
            <a:pPr algn="ctr"/>
            <a:r>
              <a:rPr lang="es-GT" sz="1300" dirty="0" smtClean="0"/>
              <a:t>En junio de 2011, Capgemini finalizó su adquisición de Prosodie, el operador de servicios multicanal.36​</a:t>
            </a:r>
          </a:p>
          <a:p>
            <a:pPr algn="ctr"/>
            <a:r>
              <a:rPr lang="es-GT" sz="1300" dirty="0" smtClean="0"/>
              <a:t>En junio de 2011, Capgemini ha completado su primera adquisición en China, Praxis Technology, un especialista de la industria de servicios públicos.37​</a:t>
            </a:r>
          </a:p>
          <a:p>
            <a:pPr algn="ctr"/>
            <a:r>
              <a:rPr lang="es-GT" sz="1300" dirty="0" smtClean="0"/>
              <a:t>En julio de 2011, Capgemini adquirió el proveedor de servicios de TI italiana AIVE Grupo.38​</a:t>
            </a:r>
          </a:p>
          <a:p>
            <a:pPr algn="ctr"/>
            <a:r>
              <a:rPr lang="es-GT" sz="1300" dirty="0" smtClean="0"/>
              <a:t>En mayo de 2014, Capgemini ha anunciado la adquisición de Sistemas y productos basados en Irving, Texas Estratégicos Corp. (SSP), un proveedor de soluciones para la industria del petróleo y del gas.</a:t>
            </a:r>
            <a:endParaRPr lang="es-GT" sz="1300" dirty="0"/>
          </a:p>
        </p:txBody>
      </p:sp>
    </p:spTree>
    <p:extLst>
      <p:ext uri="{BB962C8B-B14F-4D97-AF65-F5344CB8AC3E}">
        <p14:creationId xmlns:p14="http://schemas.microsoft.com/office/powerpoint/2010/main" val="6656356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xit" presetSubtype="1" fill="hold" grpId="0" nodeType="clickEffect">
                                  <p:stCondLst>
                                    <p:cond delay="0"/>
                                  </p:stCondLst>
                                  <p:childTnLst>
                                    <p:animEffect transition="out" filter="wheel(1)">
                                      <p:cBhvr>
                                        <p:cTn id="12" dur="2000"/>
                                        <p:tgtEl>
                                          <p:spTgt spid="4"/>
                                        </p:tgtEl>
                                      </p:cBhvr>
                                    </p:animEffect>
                                    <p:set>
                                      <p:cBhvr>
                                        <p:cTn id="13"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85223" y="962939"/>
            <a:ext cx="2857500" cy="1600200"/>
          </a:xfrm>
          <a:prstGeom prst="rect">
            <a:avLst/>
          </a:prstGeom>
        </p:spPr>
      </p:pic>
      <p:pic>
        <p:nvPicPr>
          <p:cNvPr id="3" name="Imagen 2"/>
          <p:cNvPicPr>
            <a:picLocks noChangeAspect="1"/>
          </p:cNvPicPr>
          <p:nvPr/>
        </p:nvPicPr>
        <p:blipFill>
          <a:blip r:embed="rId3"/>
          <a:stretch>
            <a:fillRect/>
          </a:stretch>
        </p:blipFill>
        <p:spPr>
          <a:xfrm>
            <a:off x="7680346" y="4429972"/>
            <a:ext cx="2847975" cy="1609725"/>
          </a:xfrm>
          <a:prstGeom prst="rect">
            <a:avLst/>
          </a:prstGeom>
        </p:spPr>
      </p:pic>
      <p:pic>
        <p:nvPicPr>
          <p:cNvPr id="4" name="Imagen 3"/>
          <p:cNvPicPr>
            <a:picLocks noChangeAspect="1"/>
          </p:cNvPicPr>
          <p:nvPr/>
        </p:nvPicPr>
        <p:blipFill>
          <a:blip r:embed="rId4"/>
          <a:stretch>
            <a:fillRect/>
          </a:stretch>
        </p:blipFill>
        <p:spPr>
          <a:xfrm>
            <a:off x="7280493" y="962939"/>
            <a:ext cx="1714500" cy="1714500"/>
          </a:xfrm>
          <a:prstGeom prst="rect">
            <a:avLst/>
          </a:prstGeom>
        </p:spPr>
      </p:pic>
      <p:pic>
        <p:nvPicPr>
          <p:cNvPr id="5" name="Imagen 4"/>
          <p:cNvPicPr>
            <a:picLocks noChangeAspect="1"/>
          </p:cNvPicPr>
          <p:nvPr/>
        </p:nvPicPr>
        <p:blipFill>
          <a:blip r:embed="rId5"/>
          <a:stretch>
            <a:fillRect/>
          </a:stretch>
        </p:blipFill>
        <p:spPr>
          <a:xfrm>
            <a:off x="2151279" y="4548384"/>
            <a:ext cx="2828925" cy="1619250"/>
          </a:xfrm>
          <a:prstGeom prst="rect">
            <a:avLst/>
          </a:prstGeom>
        </p:spPr>
      </p:pic>
    </p:spTree>
    <p:extLst>
      <p:ext uri="{BB962C8B-B14F-4D97-AF65-F5344CB8AC3E}">
        <p14:creationId xmlns:p14="http://schemas.microsoft.com/office/powerpoint/2010/main" val="21069856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36260" y="2154476"/>
            <a:ext cx="8485601" cy="2823496"/>
          </a:xfrm>
          <a:prstGeom prst="rect">
            <a:avLst/>
          </a:prstGeom>
        </p:spPr>
      </p:pic>
    </p:spTree>
    <p:extLst>
      <p:ext uri="{BB962C8B-B14F-4D97-AF65-F5344CB8AC3E}">
        <p14:creationId xmlns:p14="http://schemas.microsoft.com/office/powerpoint/2010/main" val="34202281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4"/>
                                        </p:tgtEl>
                                        <p:attrNameLst>
                                          <p:attrName>stroke.color</p:attrName>
                                        </p:attrNameLst>
                                      </p:cBhvr>
                                      <p:to>
                                        <a:schemeClr val="accent2"/>
                                      </p:to>
                                    </p:animClr>
                                    <p:set>
                                      <p:cBhvr>
                                        <p:cTn id="7" dur="2000" fill="hold"/>
                                        <p:tgtEl>
                                          <p:spTgt spid="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634" y="551146"/>
            <a:ext cx="8534400" cy="1507067"/>
          </a:xfrm>
        </p:spPr>
        <p:txBody>
          <a:bodyPr/>
          <a:lstStyle/>
          <a:p>
            <a:pPr algn="ctr"/>
            <a:r>
              <a:rPr lang="es-GT" dirty="0" err="1" smtClean="0"/>
              <a:t>capgemini</a:t>
            </a:r>
            <a:endParaRPr lang="es-GT" dirty="0"/>
          </a:p>
        </p:txBody>
      </p:sp>
      <p:sp>
        <p:nvSpPr>
          <p:cNvPr id="3" name="Marcador de contenido 2"/>
          <p:cNvSpPr>
            <a:spLocks noGrp="1"/>
          </p:cNvSpPr>
          <p:nvPr>
            <p:ph idx="1"/>
          </p:nvPr>
        </p:nvSpPr>
        <p:spPr>
          <a:xfrm>
            <a:off x="2162283" y="2793304"/>
            <a:ext cx="8534400" cy="1998536"/>
          </a:xfrm>
        </p:spPr>
        <p:txBody>
          <a:bodyPr/>
          <a:lstStyle/>
          <a:p>
            <a:r>
              <a:rPr lang="es-GT" dirty="0"/>
              <a:t>Capgemini es una empresa con cerca de 200,00 empleados en 40 países alrededor del mundo y esta asociado a un amplio </a:t>
            </a:r>
            <a:r>
              <a:rPr lang="es-GT" dirty="0" smtClean="0"/>
              <a:t>espectro de proveedores de tecnología.  Capgemini tiene los recursos y la experiencia para reaccionar rápidamente a las necesidades del cliente (es un activo clave en la era digital) </a:t>
            </a:r>
            <a:endParaRPr lang="es-GT" dirty="0"/>
          </a:p>
          <a:p>
            <a:endParaRPr lang="es-GT" dirty="0"/>
          </a:p>
        </p:txBody>
      </p:sp>
    </p:spTree>
    <p:extLst>
      <p:ext uri="{BB962C8B-B14F-4D97-AF65-F5344CB8AC3E}">
        <p14:creationId xmlns:p14="http://schemas.microsoft.com/office/powerpoint/2010/main" val="539661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trella de 5 puntas 6"/>
          <p:cNvSpPr/>
          <p:nvPr/>
        </p:nvSpPr>
        <p:spPr>
          <a:xfrm>
            <a:off x="1189973" y="1002082"/>
            <a:ext cx="3244241" cy="311898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En 1973</a:t>
            </a:r>
            <a:endParaRPr lang="es-GT" dirty="0"/>
          </a:p>
        </p:txBody>
      </p:sp>
      <p:sp>
        <p:nvSpPr>
          <p:cNvPr id="8" name="Rectángulo redondeado 7"/>
          <p:cNvSpPr/>
          <p:nvPr/>
        </p:nvSpPr>
        <p:spPr>
          <a:xfrm>
            <a:off x="5386192" y="2473890"/>
            <a:ext cx="5949863" cy="3294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Sogeti adquirió una participación mayoritaria en su principal competidor europeo de servicios de TI, CAP (Centro de Análisis y programación).</a:t>
            </a:r>
          </a:p>
        </p:txBody>
      </p:sp>
    </p:spTree>
    <p:extLst>
      <p:ext uri="{BB962C8B-B14F-4D97-AF65-F5344CB8AC3E}">
        <p14:creationId xmlns:p14="http://schemas.microsoft.com/office/powerpoint/2010/main" val="190797939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0" nodeType="clickEffect">
                                  <p:stCondLst>
                                    <p:cond delay="0"/>
                                  </p:stCondLst>
                                  <p:childTnLst>
                                    <p:animRot by="21600000">
                                      <p:cBhvr>
                                        <p:cTn id="24"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yo 1"/>
          <p:cNvSpPr/>
          <p:nvPr/>
        </p:nvSpPr>
        <p:spPr>
          <a:xfrm>
            <a:off x="926926" y="814192"/>
            <a:ext cx="3920647" cy="209184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En</a:t>
            </a:r>
          </a:p>
          <a:p>
            <a:pPr algn="ctr"/>
            <a:r>
              <a:rPr lang="es-GT" dirty="0" smtClean="0"/>
              <a:t>1974</a:t>
            </a:r>
          </a:p>
          <a:p>
            <a:pPr algn="ctr"/>
            <a:endParaRPr lang="es-GT" dirty="0"/>
          </a:p>
        </p:txBody>
      </p:sp>
      <p:sp>
        <p:nvSpPr>
          <p:cNvPr id="3" name="Elipse 2"/>
          <p:cNvSpPr/>
          <p:nvPr/>
        </p:nvSpPr>
        <p:spPr>
          <a:xfrm>
            <a:off x="5837129" y="2079321"/>
            <a:ext cx="4960307" cy="3244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adquirió Gemini Sogeti Computadoras </a:t>
            </a:r>
            <a:r>
              <a:rPr lang="es-GT" dirty="0" err="1"/>
              <a:t>Systems</a:t>
            </a:r>
            <a:r>
              <a:rPr lang="es-GT" dirty="0"/>
              <a:t>, una empresa estadounidense con sede en Nueva York.</a:t>
            </a:r>
          </a:p>
        </p:txBody>
      </p:sp>
    </p:spTree>
    <p:extLst>
      <p:ext uri="{BB962C8B-B14F-4D97-AF65-F5344CB8AC3E}">
        <p14:creationId xmlns:p14="http://schemas.microsoft.com/office/powerpoint/2010/main" val="122925358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nja diagonal 1"/>
          <p:cNvSpPr/>
          <p:nvPr/>
        </p:nvSpPr>
        <p:spPr>
          <a:xfrm>
            <a:off x="0" y="0"/>
            <a:ext cx="5949863" cy="127765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solidFill>
                  <a:schemeClr val="tx1"/>
                </a:solidFill>
              </a:rPr>
              <a:t>En   1975</a:t>
            </a:r>
          </a:p>
        </p:txBody>
      </p:sp>
      <p:sp>
        <p:nvSpPr>
          <p:cNvPr id="3" name="Rectángulo redondeado 2"/>
          <p:cNvSpPr/>
          <p:nvPr/>
        </p:nvSpPr>
        <p:spPr>
          <a:xfrm>
            <a:off x="3281819" y="3081403"/>
            <a:ext cx="6939419" cy="3118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después de haber hecho dos grandes adquisiciones de la PAC y Gemini Sistemas Informáticos, y tras la resolución de una disputa con el nombre similar CAP Reino Unido sobre el uso internacional de la denominación «PAC», Sogeti se renombró como CAP Gemini Sogeti.</a:t>
            </a:r>
          </a:p>
        </p:txBody>
      </p:sp>
    </p:spTree>
    <p:extLst>
      <p:ext uri="{BB962C8B-B14F-4D97-AF65-F5344CB8AC3E}">
        <p14:creationId xmlns:p14="http://schemas.microsoft.com/office/powerpoint/2010/main" val="25431527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0" nodeType="clickEffect">
                                  <p:stCondLst>
                                    <p:cond delay="0"/>
                                  </p:stCondLst>
                                  <p:childTnLst>
                                    <p:animMotion origin="layout" path="M -0.25 -2.59259E-6 L -0.18294 0.04005 C -0.16901 0.04908 -0.14805 0.05394 -0.12604 0.05394 C -0.10104 0.05394 -0.08099 0.04908 -0.06706 0.04005 L -8.33333E-7 -2.59259E-6 " pathEditMode="relative" rAng="0" ptsTypes="AAAAA">
                                      <p:cBhvr>
                                        <p:cTn id="10" dur="2000" fill="hold"/>
                                        <p:tgtEl>
                                          <p:spTgt spid="3"/>
                                        </p:tgtEl>
                                        <p:attrNameLst>
                                          <p:attrName>ppt_x</p:attrName>
                                          <p:attrName>ppt_y</p:attrName>
                                        </p:attrNameLst>
                                      </p:cBhvr>
                                      <p:rCtr x="12500"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trella de 4 puntas 1"/>
          <p:cNvSpPr/>
          <p:nvPr/>
        </p:nvSpPr>
        <p:spPr>
          <a:xfrm>
            <a:off x="300624" y="526094"/>
            <a:ext cx="4171168" cy="2956143"/>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En</a:t>
            </a:r>
          </a:p>
          <a:p>
            <a:pPr algn="ctr"/>
            <a:r>
              <a:rPr lang="es-GT" dirty="0" smtClean="0"/>
              <a:t>1981</a:t>
            </a:r>
          </a:p>
          <a:p>
            <a:pPr algn="ctr"/>
            <a:endParaRPr lang="es-GT" dirty="0" smtClean="0"/>
          </a:p>
        </p:txBody>
      </p:sp>
      <p:sp>
        <p:nvSpPr>
          <p:cNvPr id="3" name="Rectángulo redondeado 2"/>
          <p:cNvSpPr/>
          <p:nvPr/>
        </p:nvSpPr>
        <p:spPr>
          <a:xfrm>
            <a:off x="5235879" y="2580361"/>
            <a:ext cx="6263014" cy="3394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CapGemini </a:t>
            </a:r>
            <a:r>
              <a:rPr lang="es-GT" dirty="0"/>
              <a:t>Sogeti lanzó operaciones en Estados Unidos a raíz de la adquisición de la sede en Milwaukee DASD </a:t>
            </a:r>
            <a:r>
              <a:rPr lang="es-GT" dirty="0" err="1"/>
              <a:t>Corporation</a:t>
            </a:r>
            <a:r>
              <a:rPr lang="es-GT" dirty="0"/>
              <a:t>, especializada en la conversión de datos y el empleo de 500 personas en 20 sucursales en todo los EE.UU.. Tras esta adquisición, la operación de Estados Unidos era conocido como Cap Gemini DASD.</a:t>
            </a:r>
          </a:p>
        </p:txBody>
      </p:sp>
    </p:spTree>
    <p:extLst>
      <p:ext uri="{BB962C8B-B14F-4D97-AF65-F5344CB8AC3E}">
        <p14:creationId xmlns:p14="http://schemas.microsoft.com/office/powerpoint/2010/main" val="227899097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cisión 1"/>
          <p:cNvSpPr/>
          <p:nvPr/>
        </p:nvSpPr>
        <p:spPr>
          <a:xfrm>
            <a:off x="964504" y="1791222"/>
            <a:ext cx="4146115" cy="142796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En 1986</a:t>
            </a:r>
            <a:endParaRPr lang="es-GT" dirty="0"/>
          </a:p>
        </p:txBody>
      </p:sp>
      <p:sp>
        <p:nvSpPr>
          <p:cNvPr id="3" name="Rectángulo redondeado 2"/>
          <p:cNvSpPr/>
          <p:nvPr/>
        </p:nvSpPr>
        <p:spPr>
          <a:xfrm>
            <a:off x="6701425" y="3607496"/>
            <a:ext cx="4672208" cy="2455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Cap Gemini Sogeti adquirió la división de consultoría de la estadounidense CGA ordenador para crear Cap Gemini América.</a:t>
            </a:r>
          </a:p>
        </p:txBody>
      </p:sp>
    </p:spTree>
    <p:extLst>
      <p:ext uri="{BB962C8B-B14F-4D97-AF65-F5344CB8AC3E}">
        <p14:creationId xmlns:p14="http://schemas.microsoft.com/office/powerpoint/2010/main" val="167743485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grpId="0" nodeType="clickEffect">
                                  <p:stCondLst>
                                    <p:cond delay="0"/>
                                  </p:stCondLst>
                                  <p:childTnLst>
                                    <p:animEffect transition="out" filter="fade">
                                      <p:cBhvr>
                                        <p:cTn id="14" dur="1000"/>
                                        <p:tgtEl>
                                          <p:spTgt spid="3"/>
                                        </p:tgtEl>
                                      </p:cBhvr>
                                    </p:animEffect>
                                    <p:anim calcmode="lin" valueType="num">
                                      <p:cBhvr>
                                        <p:cTn id="15" dur="1000"/>
                                        <p:tgtEl>
                                          <p:spTgt spid="3"/>
                                        </p:tgtEl>
                                        <p:attrNameLst>
                                          <p:attrName>ppt_x</p:attrName>
                                        </p:attrNameLst>
                                      </p:cBhvr>
                                      <p:tavLst>
                                        <p:tav tm="0">
                                          <p:val>
                                            <p:strVal val="ppt_x"/>
                                          </p:val>
                                        </p:tav>
                                        <p:tav tm="100000">
                                          <p:val>
                                            <p:strVal val="ppt_x"/>
                                          </p:val>
                                        </p:tav>
                                      </p:tavLst>
                                    </p:anim>
                                    <p:anim calcmode="lin" valueType="num">
                                      <p:cBhvr>
                                        <p:cTn id="16" dur="1000"/>
                                        <p:tgtEl>
                                          <p:spTgt spid="3"/>
                                        </p:tgtEl>
                                        <p:attrNameLst>
                                          <p:attrName>ppt_y</p:attrName>
                                        </p:attrNameLst>
                                      </p:cBhvr>
                                      <p:tavLst>
                                        <p:tav tm="0">
                                          <p:val>
                                            <p:strVal val="ppt_y"/>
                                          </p:val>
                                        </p:tav>
                                        <p:tav tm="100000">
                                          <p:val>
                                            <p:strVal val="ppt_y+.1"/>
                                          </p:val>
                                        </p:tav>
                                      </p:tavLst>
                                    </p:anim>
                                    <p:set>
                                      <p:cBhvr>
                                        <p:cTn id="1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trella de 7 puntas 1"/>
          <p:cNvSpPr/>
          <p:nvPr/>
        </p:nvSpPr>
        <p:spPr>
          <a:xfrm>
            <a:off x="964504" y="1164921"/>
            <a:ext cx="1979112" cy="2041742"/>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En 1991</a:t>
            </a:r>
            <a:endParaRPr lang="es-GT" dirty="0"/>
          </a:p>
        </p:txBody>
      </p:sp>
      <p:sp>
        <p:nvSpPr>
          <p:cNvPr id="3" name="Rectángulo redondeado 2"/>
          <p:cNvSpPr/>
          <p:nvPr/>
        </p:nvSpPr>
        <p:spPr>
          <a:xfrm>
            <a:off x="4258850" y="3093929"/>
            <a:ext cx="6338170" cy="2167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Gemini Consulting se formó a través de la integración de las dos empresas de consultoría de gestión (Estados Investigación y el Grupo MAC)</a:t>
            </a:r>
          </a:p>
        </p:txBody>
      </p:sp>
    </p:spTree>
    <p:extLst>
      <p:ext uri="{BB962C8B-B14F-4D97-AF65-F5344CB8AC3E}">
        <p14:creationId xmlns:p14="http://schemas.microsoft.com/office/powerpoint/2010/main" val="1756343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gtEl>
                                        <p:attrNameLst>
                                          <p:attrName>style.color</p:attrName>
                                        </p:attrNameLst>
                                      </p:cBhvr>
                                      <p:to>
                                        <a:schemeClr val="bg1"/>
                                      </p:to>
                                    </p:animClr>
                                    <p:animClr clrSpc="rgb" dir="cw">
                                      <p:cBhvr>
                                        <p:cTn id="14" dur="250" autoRev="1" fill="remove"/>
                                        <p:tgtEl>
                                          <p:spTgt spid="3"/>
                                        </p:tgtEl>
                                        <p:attrNameLst>
                                          <p:attrName>fillcolor</p:attrName>
                                        </p:attrNameLst>
                                      </p:cBhvr>
                                      <p:to>
                                        <a:schemeClr val="bg1"/>
                                      </p:to>
                                    </p:animClr>
                                    <p:set>
                                      <p:cBhvr>
                                        <p:cTn id="15" dur="250" autoRev="1" fill="remove"/>
                                        <p:tgtEl>
                                          <p:spTgt spid="3"/>
                                        </p:tgtEl>
                                        <p:attrNameLst>
                                          <p:attrName>fill.type</p:attrName>
                                        </p:attrNameLst>
                                      </p:cBhvr>
                                      <p:to>
                                        <p:strVal val="solid"/>
                                      </p:to>
                                    </p:set>
                                    <p:set>
                                      <p:cBhvr>
                                        <p:cTn id="16"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48</TotalTime>
  <Words>1142</Words>
  <Application>Microsoft Office PowerPoint</Application>
  <PresentationFormat>Panorámica</PresentationFormat>
  <Paragraphs>56</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Century Gothic</vt:lpstr>
      <vt:lpstr>Wingdings 3</vt:lpstr>
      <vt:lpstr>Sector</vt:lpstr>
      <vt:lpstr>Línea de tiempo de capgemini</vt:lpstr>
      <vt:lpstr>Presentación de PowerPoint</vt:lpstr>
      <vt:lpstr>capgemini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Línea de tiempo de capgemini</dc:title>
  <dc:creator>Estudiante</dc:creator>
  <cp:lastModifiedBy>Estudiante</cp:lastModifiedBy>
  <cp:revision>8</cp:revision>
  <dcterms:created xsi:type="dcterms:W3CDTF">2018-06-25T21:17:41Z</dcterms:created>
  <dcterms:modified xsi:type="dcterms:W3CDTF">2018-06-25T22:11:10Z</dcterms:modified>
</cp:coreProperties>
</file>