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8" r:id="rId2"/>
    <p:sldId id="399" r:id="rId3"/>
    <p:sldId id="400" r:id="rId4"/>
    <p:sldId id="401" r:id="rId5"/>
    <p:sldId id="405" r:id="rId6"/>
    <p:sldId id="402" r:id="rId7"/>
    <p:sldId id="416" r:id="rId8"/>
    <p:sldId id="414" r:id="rId9"/>
    <p:sldId id="413" r:id="rId10"/>
    <p:sldId id="417" r:id="rId11"/>
    <p:sldId id="415" r:id="rId12"/>
    <p:sldId id="403" r:id="rId13"/>
    <p:sldId id="404" r:id="rId14"/>
    <p:sldId id="406" r:id="rId15"/>
    <p:sldId id="41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6" autoAdjust="0"/>
    <p:restoredTop sz="81323" autoAdjust="0"/>
  </p:normalViewPr>
  <p:slideViewPr>
    <p:cSldViewPr>
      <p:cViewPr>
        <p:scale>
          <a:sx n="90" d="100"/>
          <a:sy n="90" d="100"/>
        </p:scale>
        <p:origin x="-5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A7848-F754-DC4C-9C71-8CB301F2A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CISC106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General Computer Science for Engineers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3820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 – Jon Leighton, PhD Solid Mechanics</a:t>
            </a:r>
          </a:p>
          <a:p>
            <a:r>
              <a:rPr lang="en-US" dirty="0" smtClean="0"/>
              <a:t>Office</a:t>
            </a:r>
            <a:r>
              <a:rPr lang="en-US" dirty="0"/>
              <a:t> </a:t>
            </a:r>
            <a:r>
              <a:rPr lang="en-US" dirty="0" smtClean="0"/>
              <a:t>– Smith Hall, rm. 413</a:t>
            </a:r>
          </a:p>
          <a:p>
            <a:r>
              <a:rPr lang="en-US" dirty="0" smtClean="0"/>
              <a:t>email – </a:t>
            </a:r>
            <a:r>
              <a:rPr lang="en-US" dirty="0" err="1" smtClean="0"/>
              <a:t>jtleight@udel.edu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743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“Do not procrastinate on anything that involves this course.”</a:t>
            </a:r>
          </a:p>
          <a:p>
            <a:pPr marL="0" indent="0">
              <a:buNone/>
            </a:pPr>
            <a:r>
              <a:rPr lang="en-US" dirty="0"/>
              <a:t>				- Anonymous student</a:t>
            </a:r>
          </a:p>
          <a:p>
            <a:pPr marL="0" indent="0">
              <a:buNone/>
            </a:pPr>
            <a:r>
              <a:rPr lang="en-US" dirty="0"/>
              <a:t>				  (course evaluation)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 wish I sought out more help from the professor and the TAs when I was struggling.”</a:t>
            </a:r>
          </a:p>
          <a:p>
            <a:pPr marL="0" indent="0">
              <a:buNone/>
            </a:pPr>
            <a:r>
              <a:rPr lang="en-US" dirty="0"/>
              <a:t>				- Anonymous student</a:t>
            </a:r>
          </a:p>
          <a:p>
            <a:pPr marL="0" indent="0">
              <a:buNone/>
            </a:pPr>
            <a:r>
              <a:rPr lang="en-US" dirty="0"/>
              <a:t>				  (course evaluation)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92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Even </a:t>
            </a:r>
            <a:r>
              <a:rPr lang="en-US" dirty="0" err="1" smtClean="0"/>
              <a:t>Moar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needed for the assignments is covered in class.</a:t>
            </a:r>
          </a:p>
          <a:p>
            <a:r>
              <a:rPr lang="en-US" dirty="0" smtClean="0"/>
              <a:t>The PowerPoint slides and Python/MATLAB examples from each class are available on Sakai.</a:t>
            </a:r>
          </a:p>
          <a:p>
            <a:r>
              <a:rPr lang="en-US" dirty="0" smtClean="0"/>
              <a:t>Please follow the Python installation instructions carefully. Don’t simply search for Python on the web and install it , as there are version compatibility issues that aren’t obvious.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84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Assignment - Lab 0 due by tomorrow night.</a:t>
            </a:r>
          </a:p>
          <a:p>
            <a:r>
              <a:rPr lang="en-US" dirty="0" smtClean="0"/>
              <a:t>Install Python 3.4.3</a:t>
            </a:r>
          </a:p>
          <a:p>
            <a:pPr lvl="1"/>
            <a:r>
              <a:rPr lang="en-US" dirty="0" smtClean="0"/>
              <a:t>Look in the Resources folder on the Sakai website for “Installing Python 3.4.3 and </a:t>
            </a:r>
            <a:r>
              <a:rPr lang="en-US" dirty="0" err="1" smtClean="0"/>
              <a:t>Matplotlib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You must know your operating system.</a:t>
            </a:r>
          </a:p>
          <a:p>
            <a:r>
              <a:rPr lang="en-US" dirty="0" smtClean="0"/>
              <a:t>Register for </a:t>
            </a:r>
            <a:r>
              <a:rPr lang="en-US" dirty="0" err="1" smtClean="0"/>
              <a:t>MyProgrammingLab</a:t>
            </a:r>
            <a:endParaRPr lang="en-US" dirty="0"/>
          </a:p>
          <a:p>
            <a:pPr lvl="1"/>
            <a:r>
              <a:rPr lang="en-US" smtClean="0"/>
              <a:t>*** USE YOUR UD EMAIL ADDRESS ***</a:t>
            </a:r>
            <a:endParaRPr lang="en-US" dirty="0" smtClean="0"/>
          </a:p>
          <a:p>
            <a:r>
              <a:rPr lang="en-US" dirty="0" smtClean="0"/>
              <a:t>Register your </a:t>
            </a:r>
            <a:r>
              <a:rPr lang="en-US" dirty="0" err="1" smtClean="0"/>
              <a:t>i</a:t>
            </a:r>
            <a:r>
              <a:rPr lang="en-US" dirty="0" smtClean="0"/>
              <a:t>&gt;clicker on the Sakai website.</a:t>
            </a:r>
          </a:p>
          <a:p>
            <a:r>
              <a:rPr lang="en-US" dirty="0" smtClean="0"/>
              <a:t>Read Chapters 1 and 2 in the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20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set of instructions to tell a computer what to do.</a:t>
            </a:r>
          </a:p>
          <a:p>
            <a:r>
              <a:rPr lang="en-US" dirty="0" smtClean="0"/>
              <a:t>Typically, a program includes the following: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68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IDLE and describe</a:t>
            </a:r>
          </a:p>
          <a:p>
            <a:pPr lvl="1"/>
            <a:r>
              <a:rPr lang="en-US" dirty="0" smtClean="0"/>
              <a:t>type some numbers</a:t>
            </a:r>
          </a:p>
          <a:p>
            <a:pPr lvl="1"/>
            <a:r>
              <a:rPr lang="en-US" dirty="0" smtClean="0"/>
              <a:t>do some math</a:t>
            </a:r>
          </a:p>
          <a:p>
            <a:pPr lvl="1"/>
            <a:r>
              <a:rPr lang="en-US" dirty="0" smtClean="0"/>
              <a:t>type a string</a:t>
            </a:r>
          </a:p>
          <a:p>
            <a:r>
              <a:rPr lang="en-US" dirty="0" smtClean="0"/>
              <a:t>Open editor window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01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provide a way to store a piece of information in the computer’s memory.</a:t>
            </a:r>
          </a:p>
          <a:p>
            <a:endParaRPr lang="en-US" dirty="0"/>
          </a:p>
          <a:p>
            <a:r>
              <a:rPr lang="en-US" dirty="0" smtClean="0"/>
              <a:t>x = 5</a:t>
            </a:r>
          </a:p>
          <a:p>
            <a:pPr lvl="1"/>
            <a:r>
              <a:rPr lang="en-US" dirty="0" smtClean="0"/>
              <a:t>The value 5 is stored in the computer’s memory, and the variable x is used to access the stored value, or change it.</a:t>
            </a:r>
          </a:p>
          <a:p>
            <a:endParaRPr lang="en-US" dirty="0"/>
          </a:p>
          <a:p>
            <a:r>
              <a:rPr lang="en-US" dirty="0" smtClean="0"/>
              <a:t>When running a program, Python replaces each variable with its stored value.</a:t>
            </a:r>
          </a:p>
        </p:txBody>
      </p:sp>
    </p:spTree>
    <p:extLst>
      <p:ext uri="{BB962C8B-B14F-4D97-AF65-F5344CB8AC3E}">
        <p14:creationId xmlns:p14="http://schemas.microsoft.com/office/powerpoint/2010/main" val="267689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- Starting Out With Python, 3</a:t>
            </a:r>
            <a:r>
              <a:rPr lang="en-US" baseline="30000" dirty="0" smtClean="0"/>
              <a:t>rd</a:t>
            </a:r>
            <a:r>
              <a:rPr lang="en-US" dirty="0" smtClean="0"/>
              <a:t> Ed. by Tony Gaddis with </a:t>
            </a:r>
            <a:r>
              <a:rPr lang="en-US" dirty="0" err="1" smtClean="0"/>
              <a:t>MyProgrammingLab</a:t>
            </a:r>
            <a:r>
              <a:rPr lang="en-US" dirty="0" smtClean="0"/>
              <a:t> access.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USB Flash Drive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&gt;clicker (Must have by next class)</a:t>
            </a:r>
          </a:p>
        </p:txBody>
      </p:sp>
    </p:spTree>
    <p:extLst>
      <p:ext uri="{BB962C8B-B14F-4D97-AF65-F5344CB8AC3E}">
        <p14:creationId xmlns:p14="http://schemas.microsoft.com/office/powerpoint/2010/main" val="3973378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akai.udel.edu</a:t>
            </a:r>
            <a:endParaRPr lang="en-US" dirty="0" smtClean="0"/>
          </a:p>
          <a:p>
            <a:pPr lvl="1"/>
            <a:r>
              <a:rPr lang="en-US" dirty="0" smtClean="0"/>
              <a:t>Login with UD username and password</a:t>
            </a:r>
          </a:p>
          <a:p>
            <a:pPr lvl="1"/>
            <a:r>
              <a:rPr lang="en-US" dirty="0" smtClean="0"/>
              <a:t>Must use Firefox!</a:t>
            </a:r>
          </a:p>
          <a:p>
            <a:r>
              <a:rPr lang="en-US" dirty="0" smtClean="0"/>
              <a:t>Get </a:t>
            </a:r>
            <a:r>
              <a:rPr lang="en-US" dirty="0"/>
              <a:t>Assignments</a:t>
            </a:r>
          </a:p>
          <a:p>
            <a:r>
              <a:rPr lang="en-US" dirty="0"/>
              <a:t>Submit </a:t>
            </a:r>
            <a:r>
              <a:rPr lang="en-US" dirty="0" smtClean="0"/>
              <a:t>Assignments	(11:55pm)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 smtClean="0"/>
              <a:t>Grades and Comments</a:t>
            </a:r>
            <a:endParaRPr lang="en-US" dirty="0"/>
          </a:p>
          <a:p>
            <a:r>
              <a:rPr lang="en-US" dirty="0"/>
              <a:t>Additional </a:t>
            </a:r>
            <a:r>
              <a:rPr lang="en-US" dirty="0" smtClean="0"/>
              <a:t>Course Related Info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91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Syllabus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(highlights)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Python – 11 weeks, MATLAB – 3 weeks</a:t>
            </a:r>
          </a:p>
          <a:p>
            <a:endParaRPr lang="en-US" dirty="0" smtClean="0"/>
          </a:p>
          <a:p>
            <a:r>
              <a:rPr lang="en-US" dirty="0" smtClean="0"/>
              <a:t>Intended for non-CIS Engineering majors with little/no previous programming experience.</a:t>
            </a:r>
          </a:p>
          <a:p>
            <a:endParaRPr lang="en-US" dirty="0" smtClean="0"/>
          </a:p>
          <a:p>
            <a:r>
              <a:rPr lang="en-US" dirty="0" smtClean="0"/>
              <a:t>Laptops/Cellphones – cellphones off or silenced during class, laptops used only for taking notes, IDLE (Python) or MATLAB.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6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Syllabus cont.</a:t>
            </a:r>
            <a:br>
              <a:rPr lang="en-US" sz="4900" dirty="0" smtClean="0"/>
            </a:br>
            <a:r>
              <a:rPr lang="en-US" sz="2700" dirty="0" smtClean="0"/>
              <a:t>(highlights)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14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Final Exam – 25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Midterm (</a:t>
            </a:r>
            <a:r>
              <a:rPr lang="en-US" dirty="0"/>
              <a:t>3</a:t>
            </a:r>
            <a:r>
              <a:rPr lang="en-US" dirty="0" smtClean="0"/>
              <a:t>/23) </a:t>
            </a:r>
            <a:r>
              <a:rPr lang="en-US" dirty="0"/>
              <a:t>– 20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Programs (2) – 20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 smtClean="0"/>
              <a:t>Labs (6) </a:t>
            </a:r>
            <a:r>
              <a:rPr lang="en-US" dirty="0"/>
              <a:t>– </a:t>
            </a:r>
            <a:r>
              <a:rPr lang="en-US" dirty="0" smtClean="0"/>
              <a:t>20%</a:t>
            </a:r>
          </a:p>
          <a:p>
            <a:pPr lvl="1"/>
            <a:r>
              <a:rPr lang="en-US" dirty="0"/>
              <a:t>Lab Attendance – 5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 err="1" smtClean="0"/>
              <a:t>MyProgrammingLab</a:t>
            </a:r>
            <a:r>
              <a:rPr lang="en-US" dirty="0" smtClean="0"/>
              <a:t> – 5%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Attendance/Participation </a:t>
            </a:r>
            <a:r>
              <a:rPr lang="en-US" dirty="0"/>
              <a:t>– 5%</a:t>
            </a:r>
          </a:p>
          <a:p>
            <a:r>
              <a:rPr lang="en-US" dirty="0" smtClean="0"/>
              <a:t>Lateness </a:t>
            </a:r>
            <a:r>
              <a:rPr lang="en-US" dirty="0"/>
              <a:t>Policy </a:t>
            </a:r>
            <a:r>
              <a:rPr lang="en-US" dirty="0" smtClean="0"/>
              <a:t>for assignments is </a:t>
            </a:r>
            <a:r>
              <a:rPr lang="en-US" dirty="0"/>
              <a:t>-10% of grade per day up to 2 days late.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05433"/>
              </p:ext>
            </p:extLst>
          </p:nvPr>
        </p:nvGraphicFramePr>
        <p:xfrm>
          <a:off x="685800" y="5410200"/>
          <a:ext cx="76962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55"/>
                <a:gridCol w="699655"/>
                <a:gridCol w="699655"/>
                <a:gridCol w="699655"/>
                <a:gridCol w="699655"/>
                <a:gridCol w="699655"/>
                <a:gridCol w="699655"/>
                <a:gridCol w="699655"/>
                <a:gridCol w="699655"/>
                <a:gridCol w="699655"/>
                <a:gridCol w="699655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D-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93.3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9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Claiming another's work as your own is </a:t>
            </a:r>
            <a:r>
              <a:rPr lang="en-US" b="1" i="1" dirty="0"/>
              <a:t>plagiarism</a:t>
            </a:r>
            <a:r>
              <a:rPr lang="en-US" dirty="0"/>
              <a:t>.</a:t>
            </a:r>
          </a:p>
          <a:p>
            <a:r>
              <a:rPr lang="en-US" dirty="0"/>
              <a:t>Working </a:t>
            </a:r>
            <a:r>
              <a:rPr lang="en-US" dirty="0" smtClean="0"/>
              <a:t>on assignments with any person or resource </a:t>
            </a:r>
            <a:r>
              <a:rPr lang="en-US" dirty="0"/>
              <a:t>you aren't authorized to work with is claiming their work as your own.</a:t>
            </a:r>
          </a:p>
          <a:p>
            <a:pPr lvl="1"/>
            <a:r>
              <a:rPr lang="en-US" dirty="0"/>
              <a:t>This includes people </a:t>
            </a:r>
            <a:r>
              <a:rPr lang="en-US" dirty="0" smtClean="0"/>
              <a:t>other than your partner.</a:t>
            </a:r>
            <a:endParaRPr lang="en-US" dirty="0"/>
          </a:p>
          <a:p>
            <a:pPr lvl="1"/>
            <a:r>
              <a:rPr lang="en-US" dirty="0"/>
              <a:t>This includes people not in this class. </a:t>
            </a:r>
          </a:p>
          <a:p>
            <a:pPr lvl="1"/>
            <a:r>
              <a:rPr lang="en-US" dirty="0"/>
              <a:t>This includes people who've taken the class before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includes looking up solutions online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Bona-fide tutors are okay.</a:t>
            </a:r>
          </a:p>
          <a:p>
            <a:pPr lvl="1"/>
            <a:r>
              <a:rPr lang="en-US" dirty="0"/>
              <a:t>When in doubt, don't discuss your </a:t>
            </a:r>
            <a:r>
              <a:rPr lang="en-US" dirty="0" smtClean="0"/>
              <a:t>assignment.</a:t>
            </a:r>
            <a:endParaRPr lang="en-US" dirty="0"/>
          </a:p>
          <a:p>
            <a:r>
              <a:rPr lang="en-US" b="1" dirty="0"/>
              <a:t>Never, ever let anyone </a:t>
            </a:r>
            <a:r>
              <a:rPr lang="en-US" b="1" dirty="0" smtClean="0"/>
              <a:t>other than your partner </a:t>
            </a:r>
            <a:r>
              <a:rPr lang="en-US" b="1" dirty="0"/>
              <a:t>see your code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8784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“Make the labs a bit less challenging. My dad is a computer programmer and sometimes he would be stuck on the problems with me.”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- Anonymous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(course evaluation)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7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Beginning with Lab 2, you are required to do pair programming.</a:t>
            </a:r>
          </a:p>
          <a:p>
            <a:r>
              <a:rPr lang="en-US" dirty="0" smtClean="0"/>
              <a:t>Everyone picks a new partner for Program 1</a:t>
            </a:r>
          </a:p>
          <a:p>
            <a:r>
              <a:rPr lang="en-US" dirty="0" smtClean="0"/>
              <a:t>After Program 1, you can change again, keep your partner, or program individually.</a:t>
            </a:r>
          </a:p>
          <a:p>
            <a:r>
              <a:rPr lang="en-US" dirty="0" smtClean="0"/>
              <a:t>Pair programming is meant to be done in pairs.</a:t>
            </a:r>
          </a:p>
          <a:p>
            <a:pPr lvl="1"/>
            <a:r>
              <a:rPr lang="en-US" dirty="0" smtClean="0"/>
              <a:t>You can’t split the work on the exams. Don’t expect to do well if you simply split the assignments with your partner.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18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Course begins slowly, picks up substantially!</a:t>
            </a:r>
          </a:p>
          <a:p>
            <a:pPr lvl="1"/>
            <a:r>
              <a:rPr lang="en-US" dirty="0" smtClean="0"/>
              <a:t>Expect assignments to take lots of time and effort.</a:t>
            </a:r>
          </a:p>
          <a:p>
            <a:pPr lvl="1"/>
            <a:r>
              <a:rPr lang="en-US" dirty="0" smtClean="0"/>
              <a:t>Don’t delay in getting started on them.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major project due just before midterm… right when you’ll probably have other midterms.</a:t>
            </a:r>
          </a:p>
          <a:p>
            <a:r>
              <a:rPr lang="en-US" dirty="0" smtClean="0"/>
              <a:t>Once assignment grades are released, look on Sakai for TA’s comments as well as your grade.</a:t>
            </a:r>
          </a:p>
          <a:p>
            <a:r>
              <a:rPr lang="en-US" dirty="0" smtClean="0"/>
              <a:t>MATLAB will required you to use the lab computers (unless you buy it - $99).</a:t>
            </a:r>
          </a:p>
          <a:p>
            <a:r>
              <a:rPr lang="en-US" dirty="0"/>
              <a:t>Midterm and Final Exams are written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77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124990</TotalTime>
  <Words>749</Words>
  <Application>Microsoft Macintosh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CISC106  General Computer Science for Engineers</vt:lpstr>
      <vt:lpstr>Course Requirements</vt:lpstr>
      <vt:lpstr>Sakai</vt:lpstr>
      <vt:lpstr>Syllabus (highlights)</vt:lpstr>
      <vt:lpstr>Syllabus cont. (highlights)</vt:lpstr>
      <vt:lpstr>Academic Honesty</vt:lpstr>
      <vt:lpstr>PowerPoint Presentation</vt:lpstr>
      <vt:lpstr>Pair Programming</vt:lpstr>
      <vt:lpstr>Additional Comments</vt:lpstr>
      <vt:lpstr>PowerPoint Presentation</vt:lpstr>
      <vt:lpstr>Even Moar…</vt:lpstr>
      <vt:lpstr>Things to Do</vt:lpstr>
      <vt:lpstr>What is Programming?</vt:lpstr>
      <vt:lpstr>PowerPoint Presentation</vt:lpstr>
      <vt:lpstr>Variables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217</cp:revision>
  <dcterms:created xsi:type="dcterms:W3CDTF">2012-09-10T20:12:08Z</dcterms:created>
  <dcterms:modified xsi:type="dcterms:W3CDTF">2016-02-08T15:54:02Z</dcterms:modified>
</cp:coreProperties>
</file>