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54" r:id="rId2"/>
    <p:sldId id="455" r:id="rId3"/>
    <p:sldId id="457" r:id="rId4"/>
    <p:sldId id="465" r:id="rId5"/>
    <p:sldId id="448" r:id="rId6"/>
    <p:sldId id="456" r:id="rId7"/>
    <p:sldId id="436" r:id="rId8"/>
    <p:sldId id="470" r:id="rId9"/>
    <p:sldId id="468" r:id="rId10"/>
    <p:sldId id="469" r:id="rId11"/>
    <p:sldId id="459" r:id="rId12"/>
    <p:sldId id="44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9" autoAdjust="0"/>
    <p:restoredTop sz="94867" autoAdjust="0"/>
  </p:normalViewPr>
  <p:slideViewPr>
    <p:cSldViewPr>
      <p:cViewPr>
        <p:scale>
          <a:sx n="90" d="100"/>
          <a:sy n="90" d="100"/>
        </p:scale>
        <p:origin x="-59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4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AC68E-8B0D-634A-9544-7D0FF960443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A7848-F754-DC4C-9C71-8CB301F2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D919-76E4-4F1F-8F9F-8BD377B97F9A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CISC106 – </a:t>
            </a:r>
            <a:r>
              <a:rPr lang="en-US" dirty="0" err="1" smtClean="0"/>
              <a:t>i</a:t>
            </a:r>
            <a:r>
              <a:rPr lang="en-US" dirty="0" smtClean="0"/>
              <a:t>&gt;clicker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x = 5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y =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'x + 7'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dirty="0" smtClean="0">
                <a:latin typeface="Courier"/>
                <a:cs typeface="Courier"/>
              </a:rPr>
              <a:t>(y)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x + 7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y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6121649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What will be output?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number </a:t>
            </a:r>
            <a:r>
              <a:rPr lang="en-US" sz="2400" dirty="0">
                <a:latin typeface="Courier"/>
                <a:cs typeface="Courier"/>
              </a:rPr>
              <a:t>= input(‘How many apples? ‘</a:t>
            </a:r>
            <a:r>
              <a:rPr lang="en-US" sz="2400" dirty="0" smtClean="0">
                <a:latin typeface="Courier"/>
                <a:cs typeface="Courier"/>
              </a:rPr>
              <a:t>)	&lt;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5</a:t>
            </a:r>
            <a:r>
              <a:rPr lang="en-US" sz="2400" dirty="0">
                <a:latin typeface="Courier"/>
                <a:cs typeface="Courier"/>
              </a:rPr>
              <a:t>&gt;</a:t>
            </a:r>
          </a:p>
          <a:p>
            <a:pPr marL="457200" lvl="1" indent="0">
              <a:buNone/>
            </a:pPr>
            <a:r>
              <a:rPr lang="en-US" sz="2400" dirty="0">
                <a:latin typeface="Courier"/>
                <a:cs typeface="Courier"/>
              </a:rPr>
              <a:t>print(‘One more apple would be’, number + 1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marL="457200" lvl="1" indent="0">
              <a:buNone/>
            </a:pPr>
            <a:endParaRPr lang="en-US" dirty="0" smtClean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One more apple would be number + 1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One more apple would be 6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One more apple would be 5 + 1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  <a:cs typeface="Courier"/>
              </a:rPr>
              <a:t>An error will occur</a:t>
            </a:r>
            <a:endParaRPr lang="en-US" b="1" dirty="0">
              <a:solidFill>
                <a:srgbClr val="008000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566395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u="sng" dirty="0"/>
              <a:t>Precedence</a:t>
            </a:r>
            <a:r>
              <a:rPr lang="en-US" dirty="0"/>
              <a:t>		</a:t>
            </a:r>
            <a:r>
              <a:rPr lang="en-US" u="sng" dirty="0"/>
              <a:t>Associativity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(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** </a:t>
            </a:r>
            <a:r>
              <a:rPr lang="en-US" dirty="0" smtClean="0"/>
              <a:t>                           right </a:t>
            </a:r>
            <a:r>
              <a:rPr lang="en-US" dirty="0"/>
              <a:t>to left!!</a:t>
            </a:r>
            <a:r>
              <a:rPr lang="en-US" dirty="0" smtClean="0"/>
              <a:t>!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*    /    //    %          </a:t>
            </a:r>
            <a:r>
              <a:rPr lang="en-US" dirty="0" smtClean="0"/>
              <a:t>left </a:t>
            </a:r>
            <a:r>
              <a:rPr lang="en-US" dirty="0"/>
              <a:t>to </a:t>
            </a:r>
            <a:r>
              <a:rPr lang="en-US" dirty="0" smtClean="0"/>
              <a:t>right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+     -                        </a:t>
            </a:r>
            <a:r>
              <a:rPr lang="en-US" dirty="0" smtClean="0"/>
              <a:t>left </a:t>
            </a:r>
            <a:r>
              <a:rPr lang="en-US" dirty="0"/>
              <a:t>to </a:t>
            </a:r>
            <a:r>
              <a:rPr lang="en-US" dirty="0" smtClean="0"/>
              <a:t>right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789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Translating Mathematical Expressions to Python Code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608380"/>
              </p:ext>
            </p:extLst>
          </p:nvPr>
        </p:nvGraphicFramePr>
        <p:xfrm>
          <a:off x="457200" y="5257800"/>
          <a:ext cx="2895600" cy="1078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3" imgW="1193800" imgH="444500" progId="Equation.3">
                  <p:embed/>
                </p:oleObj>
              </mc:Choice>
              <mc:Fallback>
                <p:oleObj name="Equation" r:id="rId3" imgW="11938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5257800"/>
                        <a:ext cx="2895600" cy="1078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3800" y="559308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  =  (-b + (b**2  –  4 * a *c)**0.5) / (2 * a)</a:t>
            </a:r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679712"/>
              </p:ext>
            </p:extLst>
          </p:nvPr>
        </p:nvGraphicFramePr>
        <p:xfrm>
          <a:off x="457200" y="1969477"/>
          <a:ext cx="1905000" cy="468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5" imgW="825500" imgH="203200" progId="Equation.3">
                  <p:embed/>
                </p:oleObj>
              </mc:Choice>
              <mc:Fallback>
                <p:oleObj name="Equation" r:id="rId5" imgW="825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1969477"/>
                        <a:ext cx="1905000" cy="468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019443"/>
              </p:ext>
            </p:extLst>
          </p:nvPr>
        </p:nvGraphicFramePr>
        <p:xfrm>
          <a:off x="457200" y="2819400"/>
          <a:ext cx="17526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7" imgW="762000" imgH="444500" progId="Equation.3">
                  <p:embed/>
                </p:oleObj>
              </mc:Choice>
              <mc:Fallback>
                <p:oleObj name="Equation" r:id="rId7" imgW="7620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" y="2819400"/>
                        <a:ext cx="1752600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244027"/>
              </p:ext>
            </p:extLst>
          </p:nvPr>
        </p:nvGraphicFramePr>
        <p:xfrm>
          <a:off x="457200" y="3943350"/>
          <a:ext cx="1447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9" imgW="609600" imgH="457200" progId="Equation.3">
                  <p:embed/>
                </p:oleObj>
              </mc:Choice>
              <mc:Fallback>
                <p:oleObj name="Equation" r:id="rId9" imgW="60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" y="3943350"/>
                        <a:ext cx="1447800" cy="108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33800" y="30480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/>
              <a:t>x ** 2  +  x * y  -  y ** 2) / (x  +  y)</a:t>
            </a:r>
          </a:p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1981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 * x ** 2  -  3 * x  +  19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33800" y="4267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* ((x  –  3) / x) ** 2</a:t>
            </a:r>
          </a:p>
        </p:txBody>
      </p:sp>
    </p:spTree>
    <p:extLst>
      <p:ext uri="{BB962C8B-B14F-4D97-AF65-F5344CB8AC3E}">
        <p14:creationId xmlns:p14="http://schemas.microsoft.com/office/powerpoint/2010/main" val="27640065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CISC106 – </a:t>
            </a:r>
            <a:r>
              <a:rPr lang="en-US" dirty="0" err="1" smtClean="0"/>
              <a:t>i</a:t>
            </a:r>
            <a:r>
              <a:rPr lang="en-US" dirty="0" smtClean="0"/>
              <a:t>&gt;clicker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x = 5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y =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'x + 7'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dirty="0" smtClean="0">
                <a:latin typeface="Courier"/>
                <a:cs typeface="Courier"/>
              </a:rPr>
              <a:t>(y)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x + 7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y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2960742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CISC106 – </a:t>
            </a:r>
            <a:r>
              <a:rPr lang="en-US" dirty="0" err="1" smtClean="0"/>
              <a:t>i</a:t>
            </a:r>
            <a:r>
              <a:rPr lang="en-US" dirty="0" smtClean="0"/>
              <a:t>&gt;clicker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value =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'29.0'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dirty="0" smtClean="0">
                <a:latin typeface="Courier"/>
                <a:cs typeface="Courier"/>
              </a:rPr>
              <a:t>(type(value))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&lt;class '</a:t>
            </a:r>
            <a:r>
              <a:rPr lang="en-US" dirty="0" err="1" smtClean="0">
                <a:latin typeface="Courier"/>
                <a:cs typeface="Courier"/>
              </a:rPr>
              <a:t>str</a:t>
            </a:r>
            <a:r>
              <a:rPr lang="en-US" dirty="0" smtClean="0">
                <a:latin typeface="Courier"/>
                <a:cs typeface="Courier"/>
              </a:rPr>
              <a:t>'&gt;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>
                <a:latin typeface="Courier"/>
                <a:cs typeface="Courier"/>
              </a:rPr>
              <a:t>&lt;class </a:t>
            </a: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>
                <a:latin typeface="Courier"/>
                <a:cs typeface="Courier"/>
              </a:rPr>
              <a:t>&gt;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>
                <a:latin typeface="Courier"/>
                <a:cs typeface="Courier"/>
              </a:rPr>
              <a:t>&lt;class </a:t>
            </a:r>
            <a:r>
              <a:rPr lang="en-US" dirty="0" smtClean="0">
                <a:latin typeface="Courier"/>
                <a:cs typeface="Courier"/>
              </a:rPr>
              <a:t>'float'</a:t>
            </a:r>
            <a:r>
              <a:rPr lang="en-US" dirty="0">
                <a:latin typeface="Courier"/>
                <a:cs typeface="Courier"/>
              </a:rPr>
              <a:t>&gt;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>
                <a:latin typeface="Courier"/>
                <a:cs typeface="Courier"/>
              </a:rPr>
              <a:t>&lt;class </a:t>
            </a: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 err="1" smtClean="0">
                <a:latin typeface="Courier"/>
                <a:cs typeface="Courier"/>
              </a:rPr>
              <a:t>NoneType</a:t>
            </a: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>
                <a:latin typeface="Courier"/>
                <a:cs typeface="Courier"/>
              </a:rPr>
              <a:t>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11628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CISC106 – </a:t>
            </a:r>
            <a:r>
              <a:rPr lang="en-US" dirty="0" err="1" smtClean="0"/>
              <a:t>i</a:t>
            </a:r>
            <a:r>
              <a:rPr lang="en-US" dirty="0" smtClean="0"/>
              <a:t>&gt;clicker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value =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'29.0'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dirty="0" smtClean="0">
                <a:latin typeface="Courier"/>
                <a:cs typeface="Courier"/>
              </a:rPr>
              <a:t>(type(value))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&lt;class '</a:t>
            </a:r>
            <a:r>
              <a:rPr lang="en-US" b="1" dirty="0" err="1" smtClean="0">
                <a:solidFill>
                  <a:srgbClr val="008000"/>
                </a:solidFill>
                <a:latin typeface="Courier"/>
                <a:cs typeface="Courier"/>
              </a:rPr>
              <a:t>str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'&gt;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>
                <a:latin typeface="Courier"/>
                <a:cs typeface="Courier"/>
              </a:rPr>
              <a:t>&lt;class </a:t>
            </a: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>
                <a:latin typeface="Courier"/>
                <a:cs typeface="Courier"/>
              </a:rPr>
              <a:t>&gt;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>
                <a:latin typeface="Courier"/>
                <a:cs typeface="Courier"/>
              </a:rPr>
              <a:t>&lt;class </a:t>
            </a:r>
            <a:r>
              <a:rPr lang="en-US" dirty="0" smtClean="0">
                <a:latin typeface="Courier"/>
                <a:cs typeface="Courier"/>
              </a:rPr>
              <a:t>'float'</a:t>
            </a:r>
            <a:r>
              <a:rPr lang="en-US" dirty="0">
                <a:latin typeface="Courier"/>
                <a:cs typeface="Courier"/>
              </a:rPr>
              <a:t>&gt;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>
                <a:latin typeface="Courier"/>
                <a:cs typeface="Courier"/>
              </a:rPr>
              <a:t>&lt;class </a:t>
            </a: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 err="1" smtClean="0">
                <a:latin typeface="Courier"/>
                <a:cs typeface="Courier"/>
              </a:rPr>
              <a:t>NoneType</a:t>
            </a: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>
                <a:latin typeface="Courier"/>
                <a:cs typeface="Courier"/>
              </a:rPr>
              <a:t>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58001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x = 1 + 3 ** 2 * 4 - 16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dirty="0" smtClean="0">
                <a:latin typeface="Courier"/>
                <a:cs typeface="Courier"/>
              </a:rPr>
              <a:t>(x)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 + 3 ** 2 * 4 – 16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21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6546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x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9217322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x = 1 + 3 ** 2 * 4 - 16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dirty="0" smtClean="0">
                <a:latin typeface="Courier"/>
                <a:cs typeface="Courier"/>
              </a:rPr>
              <a:t>(x)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 + 3 ** 2 * 4 – 16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21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6546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x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27723911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variable name is invalid?</a:t>
            </a:r>
          </a:p>
          <a:p>
            <a:pPr lvl="2"/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_PORT_NUMBER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ip_192_168_0_4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NumberOfRoots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One_2_One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1_To_1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166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variable name is invalid?</a:t>
            </a:r>
          </a:p>
          <a:p>
            <a:pPr lvl="2"/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_PORT_NUMBER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ip_192_168_0_4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NumberOfRoots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One_2_One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1_To_1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121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What will be output?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number </a:t>
            </a:r>
            <a:r>
              <a:rPr lang="en-US" sz="2400" dirty="0">
                <a:latin typeface="Courier"/>
                <a:cs typeface="Courier"/>
              </a:rPr>
              <a:t>= input(‘How many apples? ‘</a:t>
            </a:r>
            <a:r>
              <a:rPr lang="en-US" sz="2400" dirty="0" smtClean="0">
                <a:latin typeface="Courier"/>
                <a:cs typeface="Courier"/>
              </a:rPr>
              <a:t>)	&lt;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5</a:t>
            </a:r>
            <a:r>
              <a:rPr lang="en-US" sz="2400" dirty="0">
                <a:latin typeface="Courier"/>
                <a:cs typeface="Courier"/>
              </a:rPr>
              <a:t>&gt;</a:t>
            </a:r>
          </a:p>
          <a:p>
            <a:pPr marL="457200" lvl="1" indent="0">
              <a:buNone/>
            </a:pPr>
            <a:r>
              <a:rPr lang="en-US" sz="2400" dirty="0">
                <a:latin typeface="Courier"/>
                <a:cs typeface="Courier"/>
              </a:rPr>
              <a:t>print(‘One more apple would be’, number + 1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marL="457200" lvl="1" indent="0">
              <a:buNone/>
            </a:pPr>
            <a:endParaRPr lang="en-US" dirty="0" smtClean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One more apple would be number + 1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One more apple would be 6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One more apple would be 5 + 1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An error will occur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139403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131447</TotalTime>
  <Words>416</Words>
  <Application>Microsoft Macintosh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Math Operators</vt:lpstr>
      <vt:lpstr>Translating Mathematical Expressions to Python Code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Heron’s Triangle Area </dc:title>
  <dc:creator>amer</dc:creator>
  <cp:lastModifiedBy>Jon</cp:lastModifiedBy>
  <cp:revision>239</cp:revision>
  <dcterms:created xsi:type="dcterms:W3CDTF">2012-09-10T20:12:08Z</dcterms:created>
  <dcterms:modified xsi:type="dcterms:W3CDTF">2016-02-17T05:15:01Z</dcterms:modified>
</cp:coreProperties>
</file>