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476" r:id="rId2"/>
    <p:sldId id="480" r:id="rId3"/>
    <p:sldId id="481" r:id="rId4"/>
    <p:sldId id="482" r:id="rId5"/>
    <p:sldId id="483" r:id="rId6"/>
    <p:sldId id="484" r:id="rId7"/>
    <p:sldId id="479" r:id="rId8"/>
    <p:sldId id="472" r:id="rId9"/>
    <p:sldId id="451" r:id="rId10"/>
    <p:sldId id="475" r:id="rId11"/>
    <p:sldId id="4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04" autoAdjust="0"/>
    <p:restoredTop sz="94867" autoAdjust="0"/>
  </p:normalViewPr>
  <p:slideViewPr>
    <p:cSldViewPr>
      <p:cViewPr>
        <p:scale>
          <a:sx n="90" d="100"/>
          <a:sy n="90" d="100"/>
        </p:scale>
        <p:origin x="-77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145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AC68E-8B0D-634A-9544-7D0FF9604430}" type="datetimeFigureOut">
              <a:rPr lang="en-US" smtClean="0"/>
              <a:t>2/17/16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A7848-F754-DC4C-9C71-8CB301F2A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25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2/17/16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2/17/16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2/17/16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6D919-76E4-4F1F-8F9F-8BD377B97F9A}" type="datetimeFigureOut">
              <a:rPr lang="en-US" smtClean="0"/>
              <a:pPr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What will be output?</a:t>
            </a:r>
          </a:p>
          <a:p>
            <a:pPr marL="914400" lvl="2" indent="0">
              <a:buNone/>
            </a:pPr>
            <a:r>
              <a:rPr lang="en-US" dirty="0" smtClean="0">
                <a:latin typeface="Courier"/>
                <a:cs typeface="Courier"/>
              </a:rPr>
              <a:t>x = 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3.14159'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rgbClr val="660066"/>
                </a:solidFill>
                <a:latin typeface="Courier"/>
                <a:cs typeface="Courier"/>
              </a:rPr>
              <a:t>float</a:t>
            </a:r>
            <a:r>
              <a:rPr lang="en-US" dirty="0" smtClean="0">
                <a:latin typeface="Courier"/>
                <a:cs typeface="Courier"/>
              </a:rPr>
              <a:t>(x)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rgbClr val="660066"/>
                </a:solidFill>
                <a:latin typeface="Courier"/>
                <a:cs typeface="Courier"/>
              </a:rPr>
              <a:t>print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dirty="0" smtClean="0">
                <a:latin typeface="Courier"/>
                <a:cs typeface="Courier"/>
              </a:rPr>
              <a:t>(x))</a:t>
            </a:r>
          </a:p>
          <a:p>
            <a:pPr marL="914400" lvl="2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3.14159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&lt;</a:t>
            </a:r>
            <a:r>
              <a:rPr lang="en-US" dirty="0">
                <a:latin typeface="Courier"/>
                <a:cs typeface="Courier"/>
              </a:rPr>
              <a:t>class </a:t>
            </a:r>
            <a:r>
              <a:rPr lang="en-US" dirty="0" smtClean="0">
                <a:latin typeface="Courier"/>
                <a:cs typeface="Courier"/>
              </a:rPr>
              <a:t>'float'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&lt;</a:t>
            </a:r>
            <a:r>
              <a:rPr lang="en-US" dirty="0">
                <a:latin typeface="Courier"/>
                <a:cs typeface="Courier"/>
              </a:rPr>
              <a:t>class '</a:t>
            </a:r>
            <a:r>
              <a:rPr lang="en-US" dirty="0" err="1">
                <a:latin typeface="Courier"/>
                <a:cs typeface="Courier"/>
              </a:rPr>
              <a:t>str</a:t>
            </a:r>
            <a:r>
              <a:rPr lang="en-US" dirty="0">
                <a:latin typeface="Courier"/>
                <a:cs typeface="Courier"/>
              </a:rPr>
              <a:t>'&gt;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&lt;</a:t>
            </a:r>
            <a:r>
              <a:rPr lang="en-US" dirty="0">
                <a:latin typeface="Courier"/>
                <a:cs typeface="Courier"/>
              </a:rPr>
              <a:t>class </a:t>
            </a:r>
            <a:r>
              <a:rPr lang="en-US" dirty="0" smtClean="0">
                <a:latin typeface="Courier"/>
                <a:cs typeface="Courier"/>
              </a:rPr>
              <a:t>'</a:t>
            </a: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'&gt;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An error will occur</a:t>
            </a:r>
          </a:p>
        </p:txBody>
      </p:sp>
    </p:spTree>
    <p:extLst>
      <p:ext uri="{BB962C8B-B14F-4D97-AF65-F5344CB8AC3E}">
        <p14:creationId xmlns:p14="http://schemas.microsoft.com/office/powerpoint/2010/main" val="13023001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will be output?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rgbClr val="660066"/>
                </a:solidFill>
                <a:latin typeface="Courier"/>
                <a:cs typeface="Courier"/>
              </a:rPr>
              <a:t>print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smtClean="0">
                <a:solidFill>
                  <a:srgbClr val="660066"/>
                </a:solidFill>
                <a:latin typeface="Courier"/>
                <a:cs typeface="Courier"/>
              </a:rPr>
              <a:t>format</a:t>
            </a:r>
            <a:r>
              <a:rPr lang="en-US" dirty="0" smtClean="0">
                <a:latin typeface="Courier"/>
                <a:cs typeface="Courier"/>
              </a:rPr>
              <a:t>(12345.67, 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',.1f'</a:t>
            </a:r>
            <a:r>
              <a:rPr lang="en-US" dirty="0" smtClean="0">
                <a:latin typeface="Courier"/>
                <a:cs typeface="Courier"/>
              </a:rPr>
              <a:t>))</a:t>
            </a:r>
          </a:p>
          <a:p>
            <a:pPr marL="914400" lvl="2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12345.67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12,345.67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12345.7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 dirty="0" smtClean="0">
                <a:solidFill>
                  <a:srgbClr val="008000"/>
                </a:solidFill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Courier"/>
                <a:cs typeface="Courier"/>
              </a:rPr>
              <a:t>12,345.7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 </a:t>
            </a:r>
            <a:r>
              <a:rPr lang="en-US" dirty="0" smtClean="0">
                <a:latin typeface="Courier"/>
                <a:cs typeface="Courier"/>
              </a:rPr>
              <a:t>   12,345.67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722406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Escape Sequences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90800"/>
            <a:ext cx="8839201" cy="2525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97171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What will be output?</a:t>
            </a:r>
          </a:p>
          <a:p>
            <a:pPr marL="914400" lvl="2" indent="0">
              <a:buNone/>
            </a:pPr>
            <a:r>
              <a:rPr lang="en-US" dirty="0" smtClean="0">
                <a:latin typeface="Courier"/>
                <a:cs typeface="Courier"/>
              </a:rPr>
              <a:t>x = 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3.14159'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rgbClr val="660066"/>
                </a:solidFill>
                <a:latin typeface="Courier"/>
                <a:cs typeface="Courier"/>
              </a:rPr>
              <a:t>float</a:t>
            </a:r>
            <a:r>
              <a:rPr lang="en-US" dirty="0" smtClean="0">
                <a:latin typeface="Courier"/>
                <a:cs typeface="Courier"/>
              </a:rPr>
              <a:t>(x)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rgbClr val="660066"/>
                </a:solidFill>
                <a:latin typeface="Courier"/>
                <a:cs typeface="Courier"/>
              </a:rPr>
              <a:t>print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dirty="0" smtClean="0">
                <a:latin typeface="Courier"/>
                <a:cs typeface="Courier"/>
              </a:rPr>
              <a:t>(x))</a:t>
            </a:r>
          </a:p>
          <a:p>
            <a:pPr marL="914400" lvl="2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3.14159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&lt;</a:t>
            </a:r>
            <a:r>
              <a:rPr lang="en-US" dirty="0">
                <a:latin typeface="Courier"/>
                <a:cs typeface="Courier"/>
              </a:rPr>
              <a:t>class </a:t>
            </a:r>
            <a:r>
              <a:rPr lang="en-US" dirty="0" smtClean="0">
                <a:latin typeface="Courier"/>
                <a:cs typeface="Courier"/>
              </a:rPr>
              <a:t>'float'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 dirty="0" smtClean="0">
                <a:solidFill>
                  <a:srgbClr val="008000"/>
                </a:solidFill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b="1" dirty="0">
                <a:solidFill>
                  <a:srgbClr val="008000"/>
                </a:solidFill>
                <a:latin typeface="Courier"/>
                <a:cs typeface="Courier"/>
              </a:rPr>
              <a:t>class '</a:t>
            </a:r>
            <a:r>
              <a:rPr lang="en-US" b="1" dirty="0" err="1">
                <a:solidFill>
                  <a:srgbClr val="008000"/>
                </a:solidFill>
                <a:latin typeface="Courier"/>
                <a:cs typeface="Courier"/>
              </a:rPr>
              <a:t>str</a:t>
            </a:r>
            <a:r>
              <a:rPr lang="en-US" b="1" dirty="0">
                <a:solidFill>
                  <a:srgbClr val="008000"/>
                </a:solidFill>
                <a:latin typeface="Courier"/>
                <a:cs typeface="Courier"/>
              </a:rPr>
              <a:t>'&gt;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&lt;</a:t>
            </a:r>
            <a:r>
              <a:rPr lang="en-US" dirty="0">
                <a:latin typeface="Courier"/>
                <a:cs typeface="Courier"/>
              </a:rPr>
              <a:t>class </a:t>
            </a:r>
            <a:r>
              <a:rPr lang="en-US" dirty="0" smtClean="0">
                <a:latin typeface="Courier"/>
                <a:cs typeface="Courier"/>
              </a:rPr>
              <a:t>'</a:t>
            </a: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'&gt;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An error will occur</a:t>
            </a:r>
          </a:p>
        </p:txBody>
      </p:sp>
    </p:spTree>
    <p:extLst>
      <p:ext uri="{BB962C8B-B14F-4D97-AF65-F5344CB8AC3E}">
        <p14:creationId xmlns:p14="http://schemas.microsoft.com/office/powerpoint/2010/main" val="29715057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What will be output?</a:t>
            </a:r>
          </a:p>
          <a:p>
            <a:pPr marL="914400" lvl="2" indent="0">
              <a:buNone/>
            </a:pPr>
            <a:endParaRPr lang="en-US" dirty="0" smtClean="0">
              <a:solidFill>
                <a:srgbClr val="660066"/>
              </a:solidFill>
              <a:latin typeface="Courier"/>
              <a:cs typeface="Courier"/>
            </a:endParaRPr>
          </a:p>
          <a:p>
            <a:pPr marL="914400" lvl="2" indent="0">
              <a:buNone/>
            </a:pPr>
            <a:r>
              <a:rPr lang="en-US" dirty="0" smtClean="0">
                <a:solidFill>
                  <a:srgbClr val="660066"/>
                </a:solidFill>
                <a:latin typeface="Courier"/>
                <a:cs typeface="Courier"/>
              </a:rPr>
              <a:t>print</a:t>
            </a:r>
            <a:r>
              <a:rPr lang="en-US" dirty="0" smtClean="0">
                <a:latin typeface="Courier"/>
                <a:cs typeface="Courier"/>
              </a:rPr>
              <a:t>(-10 // 4)</a:t>
            </a:r>
          </a:p>
          <a:p>
            <a:pPr marL="914400" lvl="2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-2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-2.5</a:t>
            </a:r>
            <a:endParaRPr lang="en-US" dirty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-3</a:t>
            </a:r>
            <a:endParaRPr lang="en-US" dirty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-3.5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An error will occur</a:t>
            </a:r>
          </a:p>
        </p:txBody>
      </p:sp>
    </p:spTree>
    <p:extLst>
      <p:ext uri="{BB962C8B-B14F-4D97-AF65-F5344CB8AC3E}">
        <p14:creationId xmlns:p14="http://schemas.microsoft.com/office/powerpoint/2010/main" val="27533881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What will be output?</a:t>
            </a:r>
          </a:p>
          <a:p>
            <a:pPr marL="914400" lvl="2" indent="0">
              <a:buNone/>
            </a:pPr>
            <a:endParaRPr lang="en-US" dirty="0" smtClean="0">
              <a:solidFill>
                <a:srgbClr val="660066"/>
              </a:solidFill>
              <a:latin typeface="Courier"/>
              <a:cs typeface="Courier"/>
            </a:endParaRPr>
          </a:p>
          <a:p>
            <a:pPr marL="914400" lvl="2" indent="0">
              <a:buNone/>
            </a:pPr>
            <a:r>
              <a:rPr lang="en-US" dirty="0" smtClean="0">
                <a:solidFill>
                  <a:srgbClr val="660066"/>
                </a:solidFill>
                <a:latin typeface="Courier"/>
                <a:cs typeface="Courier"/>
              </a:rPr>
              <a:t>print</a:t>
            </a:r>
            <a:r>
              <a:rPr lang="en-US" dirty="0" smtClean="0">
                <a:latin typeface="Courier"/>
                <a:cs typeface="Courier"/>
              </a:rPr>
              <a:t>(-10 // 4)</a:t>
            </a:r>
          </a:p>
          <a:p>
            <a:pPr marL="914400" lvl="2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-2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-2.5</a:t>
            </a:r>
            <a:endParaRPr lang="en-US" dirty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b="1" dirty="0" smtClean="0">
                <a:solidFill>
                  <a:srgbClr val="008000"/>
                </a:solidFill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Courier"/>
                <a:cs typeface="Courier"/>
              </a:rPr>
              <a:t>-3</a:t>
            </a:r>
            <a:endParaRPr lang="en-US" b="1" dirty="0">
              <a:solidFill>
                <a:srgbClr val="008000"/>
              </a:solidFill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-3.5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An error will occur</a:t>
            </a:r>
          </a:p>
        </p:txBody>
      </p:sp>
    </p:spTree>
    <p:extLst>
      <p:ext uri="{BB962C8B-B14F-4D97-AF65-F5344CB8AC3E}">
        <p14:creationId xmlns:p14="http://schemas.microsoft.com/office/powerpoint/2010/main" val="33097563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will be output?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rgbClr val="660066"/>
                </a:solidFill>
                <a:latin typeface="Courier"/>
                <a:cs typeface="Courier"/>
              </a:rPr>
              <a:t>print</a:t>
            </a:r>
            <a:r>
              <a:rPr lang="en-US" dirty="0" smtClean="0">
                <a:latin typeface="Courier"/>
                <a:cs typeface="Courier"/>
              </a:rPr>
              <a:t>(27 % 12)</a:t>
            </a:r>
          </a:p>
          <a:p>
            <a:pPr marL="914400" lvl="2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>
                <a:latin typeface="Courier"/>
                <a:cs typeface="Courier"/>
              </a:rPr>
              <a:t>27 % 12</a:t>
            </a: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15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2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3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An error will occur</a:t>
            </a:r>
          </a:p>
        </p:txBody>
      </p:sp>
    </p:spTree>
    <p:extLst>
      <p:ext uri="{BB962C8B-B14F-4D97-AF65-F5344CB8AC3E}">
        <p14:creationId xmlns:p14="http://schemas.microsoft.com/office/powerpoint/2010/main" val="25624110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will be output?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rgbClr val="660066"/>
                </a:solidFill>
                <a:latin typeface="Courier"/>
                <a:cs typeface="Courier"/>
              </a:rPr>
              <a:t>print</a:t>
            </a:r>
            <a:r>
              <a:rPr lang="en-US" dirty="0" smtClean="0">
                <a:latin typeface="Courier"/>
                <a:cs typeface="Courier"/>
              </a:rPr>
              <a:t>(27 % 12)</a:t>
            </a:r>
          </a:p>
          <a:p>
            <a:pPr marL="914400" lvl="2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>
                <a:latin typeface="Courier"/>
                <a:cs typeface="Courier"/>
              </a:rPr>
              <a:t>27 % 12</a:t>
            </a: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15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2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 dirty="0" smtClean="0">
                <a:solidFill>
                  <a:srgbClr val="008000"/>
                </a:solidFill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Courier"/>
                <a:cs typeface="Courier"/>
              </a:rPr>
              <a:t>3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An error will occur</a:t>
            </a:r>
          </a:p>
        </p:txBody>
      </p:sp>
    </p:spTree>
    <p:extLst>
      <p:ext uri="{BB962C8B-B14F-4D97-AF65-F5344CB8AC3E}">
        <p14:creationId xmlns:p14="http://schemas.microsoft.com/office/powerpoint/2010/main" val="39501113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What will be output?</a:t>
            </a:r>
          </a:p>
          <a:p>
            <a:pPr marL="914400" lvl="2" indent="0">
              <a:buNone/>
            </a:pPr>
            <a:r>
              <a:rPr lang="en-US" dirty="0" smtClean="0">
                <a:latin typeface="Courier"/>
                <a:cs typeface="Courier"/>
              </a:rPr>
              <a:t>x = 2 + 10 / 2 * 5 - 6 / 3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rgbClr val="660066"/>
                </a:solidFill>
                <a:latin typeface="Courier"/>
                <a:cs typeface="Courier"/>
              </a:rPr>
              <a:t>print</a:t>
            </a:r>
            <a:r>
              <a:rPr lang="en-US" dirty="0" smtClean="0">
                <a:latin typeface="Courier"/>
                <a:cs typeface="Courier"/>
              </a:rPr>
              <a:t>(x)</a:t>
            </a:r>
          </a:p>
          <a:p>
            <a:pPr marL="914400" lvl="2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2 + 10 / 2 * 5 – 6 / 3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25.0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1.0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x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31195053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What will be output?</a:t>
            </a:r>
          </a:p>
          <a:p>
            <a:pPr marL="914400" lvl="2" indent="0">
              <a:buNone/>
            </a:pPr>
            <a:r>
              <a:rPr lang="en-US" dirty="0" smtClean="0">
                <a:latin typeface="Courier"/>
                <a:cs typeface="Courier"/>
              </a:rPr>
              <a:t>x = 2 + 10 / 2 * 5 - 6 / 3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rgbClr val="660066"/>
                </a:solidFill>
                <a:latin typeface="Courier"/>
                <a:cs typeface="Courier"/>
              </a:rPr>
              <a:t>print</a:t>
            </a:r>
            <a:r>
              <a:rPr lang="en-US" dirty="0" smtClean="0">
                <a:latin typeface="Courier"/>
                <a:cs typeface="Courier"/>
              </a:rPr>
              <a:t>(x)</a:t>
            </a:r>
          </a:p>
          <a:p>
            <a:pPr marL="914400" lvl="2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2 + 10 / 2 * 5 – 6 / 3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 dirty="0" smtClean="0">
                <a:solidFill>
                  <a:srgbClr val="008000"/>
                </a:solidFill>
              </a:rPr>
              <a:t>25.0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1.0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x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35400023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will be output?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rgbClr val="660066"/>
                </a:solidFill>
                <a:latin typeface="Courier"/>
                <a:cs typeface="Courier"/>
              </a:rPr>
              <a:t>print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smtClean="0">
                <a:solidFill>
                  <a:srgbClr val="660066"/>
                </a:solidFill>
                <a:latin typeface="Courier"/>
                <a:cs typeface="Courier"/>
              </a:rPr>
              <a:t>format</a:t>
            </a:r>
            <a:r>
              <a:rPr lang="en-US" dirty="0" smtClean="0">
                <a:latin typeface="Courier"/>
                <a:cs typeface="Courier"/>
              </a:rPr>
              <a:t>(12345.67, 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',.1f'</a:t>
            </a:r>
            <a:r>
              <a:rPr lang="en-US" dirty="0" smtClean="0">
                <a:latin typeface="Courier"/>
                <a:cs typeface="Courier"/>
              </a:rPr>
              <a:t>))</a:t>
            </a:r>
          </a:p>
          <a:p>
            <a:pPr marL="914400" lvl="2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12345.67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12,345.67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12345.7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12,345.7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 </a:t>
            </a:r>
            <a:r>
              <a:rPr lang="en-US" dirty="0" smtClean="0">
                <a:latin typeface="Courier"/>
                <a:cs typeface="Courier"/>
              </a:rPr>
              <a:t>   12,345.67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224642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127321</TotalTime>
  <Words>393</Words>
  <Application>Microsoft Macintosh PowerPoint</Application>
  <PresentationFormat>On-screen Show (4:3)</PresentationFormat>
  <Paragraphs>99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CISC106 – i&gt;clicker</vt:lpstr>
      <vt:lpstr>CISC106 – i&gt;clicker</vt:lpstr>
      <vt:lpstr>CISC106 – i&gt;clicker</vt:lpstr>
      <vt:lpstr>CISC106 – i&gt;clicker</vt:lpstr>
      <vt:lpstr>CISC106 – i&gt;clicker</vt:lpstr>
      <vt:lpstr>CISC106 – i&gt;clicker</vt:lpstr>
      <vt:lpstr>CISC106 – i&gt;clicker</vt:lpstr>
      <vt:lpstr>CISC106 – i&gt;clicker</vt:lpstr>
      <vt:lpstr>CISC106 – i&gt;clicker</vt:lpstr>
      <vt:lpstr>CISC106 – i&gt;clicker</vt:lpstr>
      <vt:lpstr>Python Escape Sequences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Heron’s Triangle Area </dc:title>
  <dc:creator>amer</dc:creator>
  <cp:lastModifiedBy>Jon</cp:lastModifiedBy>
  <cp:revision>255</cp:revision>
  <dcterms:created xsi:type="dcterms:W3CDTF">2012-09-10T20:12:08Z</dcterms:created>
  <dcterms:modified xsi:type="dcterms:W3CDTF">2016-02-17T15:25:49Z</dcterms:modified>
</cp:coreProperties>
</file>