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97" r:id="rId2"/>
    <p:sldId id="491" r:id="rId3"/>
    <p:sldId id="490" r:id="rId4"/>
    <p:sldId id="498" r:id="rId5"/>
    <p:sldId id="493" r:id="rId6"/>
    <p:sldId id="494" r:id="rId7"/>
    <p:sldId id="476" r:id="rId8"/>
    <p:sldId id="496" r:id="rId9"/>
    <p:sldId id="474" r:id="rId10"/>
    <p:sldId id="492" r:id="rId11"/>
    <p:sldId id="500" r:id="rId12"/>
    <p:sldId id="501" r:id="rId13"/>
    <p:sldId id="466" r:id="rId14"/>
    <p:sldId id="467" r:id="rId15"/>
    <p:sldId id="45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867" autoAdjust="0"/>
  </p:normalViewPr>
  <p:slideViewPr>
    <p:cSldViewPr>
      <p:cViewPr>
        <p:scale>
          <a:sx n="90" d="100"/>
          <a:sy n="90" d="100"/>
        </p:scale>
        <p:origin x="-2168" y="-1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(1, 2, 3, </a:t>
            </a:r>
            <a:r>
              <a:rPr lang="en-US" dirty="0" err="1" smtClean="0">
                <a:latin typeface="Courier"/>
                <a:cs typeface="Courier"/>
              </a:rPr>
              <a:t>sep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1 2 3 </a:t>
            </a:r>
            <a:r>
              <a:rPr lang="en-US" dirty="0" err="1" smtClean="0">
                <a:latin typeface="Courier"/>
                <a:cs typeface="Courier"/>
              </a:rPr>
              <a:t>sep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1 2 3 ,</a:t>
            </a:r>
            <a:r>
              <a:rPr lang="en-US" dirty="0" smtClean="0">
                <a:cs typeface="Courier"/>
              </a:rPr>
              <a:t> 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1, 2, 3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1, 2, 3,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An error will occur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83507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Hello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Hello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\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Can you hear me?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Hello Hello Can you hear me?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HelloHelloCan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you hear me?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Hello, Hello, Can you hear me?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Hello Hello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Can you hear me?</a:t>
            </a:r>
          </a:p>
          <a:p>
            <a:pPr marL="514350" indent="-514350">
              <a:buFont typeface="+mj-lt"/>
              <a:buAutoNum type="alphaUcPeriod" startAt="5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Hello, Hello,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Can you hear me?</a:t>
            </a:r>
          </a:p>
        </p:txBody>
      </p:sp>
    </p:spTree>
    <p:extLst>
      <p:ext uri="{BB962C8B-B14F-4D97-AF65-F5344CB8AC3E}">
        <p14:creationId xmlns:p14="http://schemas.microsoft.com/office/powerpoint/2010/main" val="790415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Purpose is to convert °F to °C</a:t>
            </a:r>
          </a:p>
          <a:p>
            <a:r>
              <a:rPr lang="en-US" dirty="0" smtClean="0"/>
              <a:t>Formula is:</a:t>
            </a:r>
          </a:p>
          <a:p>
            <a:pPr lvl="1"/>
            <a:r>
              <a:rPr lang="en-US" dirty="0" smtClean="0"/>
              <a:t>Translated formula is</a:t>
            </a:r>
          </a:p>
          <a:p>
            <a:pPr marL="914400" lvl="2" indent="0">
              <a:buNone/>
            </a:pPr>
            <a:r>
              <a:rPr lang="en-US" dirty="0" smtClean="0"/>
              <a:t>c </a:t>
            </a:r>
            <a:r>
              <a:rPr lang="en-US" smtClean="0"/>
              <a:t>= (</a:t>
            </a:r>
            <a:r>
              <a:rPr lang="en-US" dirty="0" smtClean="0"/>
              <a:t>f – 32.0) * 5.0 / 9.0 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Ask user to input °F			(input)</a:t>
            </a:r>
          </a:p>
          <a:p>
            <a:pPr lvl="1"/>
            <a:r>
              <a:rPr lang="en-US" dirty="0" smtClean="0"/>
              <a:t>Calculate °C				(processing)</a:t>
            </a:r>
          </a:p>
          <a:p>
            <a:pPr lvl="1"/>
            <a:r>
              <a:rPr lang="en-US" dirty="0" smtClean="0"/>
              <a:t>Output °C				(output)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Check with three known test cases.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8808"/>
              </p:ext>
            </p:extLst>
          </p:nvPr>
        </p:nvGraphicFramePr>
        <p:xfrm>
          <a:off x="2971800" y="2133600"/>
          <a:ext cx="255979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977900" imgH="215900" progId="Equation.3">
                  <p:embed/>
                </p:oleObj>
              </mc:Choice>
              <mc:Fallback>
                <p:oleObj name="Equation" r:id="rId3" imgW="977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133600"/>
                        <a:ext cx="2559797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8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Write a program that inputs 2 grades and outputs their average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4341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getted</a:t>
            </a:r>
            <a:r>
              <a:rPr lang="en-US" dirty="0" smtClean="0"/>
              <a:t> </a:t>
            </a:r>
            <a:r>
              <a:rPr lang="en-US" dirty="0" err="1" smtClean="0"/>
              <a:t>ThE</a:t>
            </a:r>
            <a:r>
              <a:rPr lang="en-US" dirty="0" smtClean="0"/>
              <a:t> milk .out off the </a:t>
            </a:r>
            <a:r>
              <a:rPr lang="en-US" dirty="0" err="1" smtClean="0"/>
              <a:t>fRidge</a:t>
            </a:r>
            <a:r>
              <a:rPr lang="en-US" dirty="0" smtClean="0"/>
              <a:t> and putted them into :</a:t>
            </a:r>
            <a:r>
              <a:rPr lang="en-US" dirty="0" err="1" smtClean="0"/>
              <a:t>mE</a:t>
            </a:r>
            <a:r>
              <a:rPr lang="en-US" dirty="0" smtClean="0"/>
              <a:t> coffee</a:t>
            </a:r>
          </a:p>
          <a:p>
            <a:r>
              <a:rPr lang="en-US" dirty="0" smtClean="0"/>
              <a:t>Children make nutritious snacks.</a:t>
            </a:r>
          </a:p>
          <a:p>
            <a:r>
              <a:rPr lang="en-US" dirty="0" smtClean="0"/>
              <a:t>The English History teacher graded the test.</a:t>
            </a:r>
          </a:p>
          <a:p>
            <a:r>
              <a:rPr lang="en-US" dirty="0" smtClean="0"/>
              <a:t>Colorless green ideas sleep furiously.</a:t>
            </a:r>
          </a:p>
          <a:p>
            <a:r>
              <a:rPr lang="en-US" dirty="0" smtClean="0"/>
              <a:t>Jane, where Joan had had had had, had had had; had had was correct.</a:t>
            </a:r>
          </a:p>
          <a:p>
            <a:r>
              <a:rPr lang="en-US" dirty="0" smtClean="0"/>
              <a:t>Buffalo buffalo, Buffalo buffalo buffalo, buffalo Buffalo buffalo.</a:t>
            </a:r>
          </a:p>
        </p:txBody>
      </p:sp>
    </p:spTree>
    <p:extLst>
      <p:ext uri="{BB962C8B-B14F-4D97-AF65-F5344CB8AC3E}">
        <p14:creationId xmlns:p14="http://schemas.microsoft.com/office/powerpoint/2010/main" val="2809806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and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Jane, where Joan had had had had, had had had; had had was correct.</a:t>
            </a:r>
          </a:p>
          <a:p>
            <a:pPr lvl="1"/>
            <a:r>
              <a:rPr lang="en-US" dirty="0"/>
              <a:t>Jane, where Joan had had two “</a:t>
            </a:r>
            <a:r>
              <a:rPr lang="en-US" dirty="0" err="1"/>
              <a:t>hads</a:t>
            </a:r>
            <a:r>
              <a:rPr lang="en-US" dirty="0"/>
              <a:t>”, had had one “had”; two “</a:t>
            </a:r>
            <a:r>
              <a:rPr lang="en-US" dirty="0" err="1"/>
              <a:t>hads</a:t>
            </a:r>
            <a:r>
              <a:rPr lang="en-US" dirty="0"/>
              <a:t>” was correct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Buffalo buffalo, Buffalo buffalo buffalo, buffalo Buffalo buffalo.</a:t>
            </a:r>
          </a:p>
          <a:p>
            <a:pPr lvl="1"/>
            <a:r>
              <a:rPr lang="en-US" dirty="0"/>
              <a:t>Buffalo from Buffalo, who are buffaloed by buffalo from Buffalo, also buffalo buffalo from </a:t>
            </a:r>
            <a:r>
              <a:rPr lang="en-US" dirty="0" smtClean="0"/>
              <a:t>Buffalo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2337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An invalid Python statement. The Python </a:t>
            </a:r>
            <a:r>
              <a:rPr lang="en-US" dirty="0"/>
              <a:t>interpreter checks the entire program for syntax </a:t>
            </a:r>
            <a:r>
              <a:rPr lang="en-US" dirty="0" smtClean="0"/>
              <a:t>errors before </a:t>
            </a:r>
            <a:r>
              <a:rPr lang="en-US" dirty="0"/>
              <a:t>running the program.</a:t>
            </a:r>
          </a:p>
          <a:p>
            <a:r>
              <a:rPr lang="en-US" dirty="0" smtClean="0"/>
              <a:t>Semantic error</a:t>
            </a:r>
          </a:p>
          <a:p>
            <a:pPr lvl="1"/>
            <a:r>
              <a:rPr lang="en-US" dirty="0" smtClean="0"/>
              <a:t>A logic error that causes the program to behave differently than intended.</a:t>
            </a:r>
          </a:p>
          <a:p>
            <a:r>
              <a:rPr lang="en-US" dirty="0" smtClean="0"/>
              <a:t>Runtime errors</a:t>
            </a:r>
          </a:p>
          <a:p>
            <a:pPr lvl="1"/>
            <a:r>
              <a:rPr lang="en-US" dirty="0"/>
              <a:t>Any error that causes program execution to stop.</a:t>
            </a:r>
          </a:p>
          <a:p>
            <a:pPr lvl="1"/>
            <a:r>
              <a:rPr lang="en-US" dirty="0"/>
              <a:t>These are </a:t>
            </a:r>
            <a:r>
              <a:rPr lang="en-US" dirty="0" smtClean="0"/>
              <a:t>typically, but not exclusively, semantic errors.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5708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(1, 2, 3, </a:t>
            </a:r>
            <a:r>
              <a:rPr lang="en-US" dirty="0" err="1" smtClean="0">
                <a:latin typeface="Courier"/>
                <a:cs typeface="Courier"/>
              </a:rPr>
              <a:t>sep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,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1 2 3 </a:t>
            </a:r>
            <a:r>
              <a:rPr lang="en-US" dirty="0" err="1" smtClean="0">
                <a:latin typeface="Courier"/>
                <a:cs typeface="Courier"/>
              </a:rPr>
              <a:t>sep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1 2 3 ,</a:t>
            </a:r>
            <a:r>
              <a:rPr lang="en-US" dirty="0" smtClean="0">
                <a:cs typeface="Courier"/>
              </a:rPr>
              <a:t> 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1, 2, 3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1, 2, 3,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An error will occur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387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(1, 2, 3, end = 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,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 2 3 end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1 2 3,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1, 2, 3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1, 2, 3,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An error will occur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0106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(1, 2, 3, end = 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,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 2 3 end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1 2 3,</a:t>
            </a:r>
            <a:endParaRPr lang="en-US" b="1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1, 2, 3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1, 2, 3,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An error will occur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8799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text1 =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Humpty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text2 =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Dumpty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text3 =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sat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print(text1 + text2, text3 +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on a wall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Humpty </a:t>
            </a:r>
            <a:r>
              <a:rPr lang="en-US" dirty="0">
                <a:latin typeface="Courier"/>
                <a:cs typeface="Courier"/>
              </a:rPr>
              <a:t>Dumpty sat on a </a:t>
            </a:r>
            <a:r>
              <a:rPr lang="en-US" dirty="0" smtClean="0">
                <a:latin typeface="Courier"/>
                <a:cs typeface="Courier"/>
              </a:rPr>
              <a:t>wall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Humpty + Dumpty + sat + on </a:t>
            </a:r>
            <a:r>
              <a:rPr lang="en-US" dirty="0">
                <a:latin typeface="Courier"/>
                <a:cs typeface="Courier"/>
              </a:rPr>
              <a:t>a </a:t>
            </a:r>
            <a:r>
              <a:rPr lang="en-US" dirty="0" smtClean="0">
                <a:latin typeface="Courier"/>
                <a:cs typeface="Courier"/>
              </a:rPr>
              <a:t>wall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HumptyDumptysatonawall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HumptyDumptysaton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 </a:t>
            </a:r>
            <a:r>
              <a:rPr lang="en-US" dirty="0" smtClean="0">
                <a:latin typeface="Courier"/>
                <a:cs typeface="Courier"/>
              </a:rPr>
              <a:t>wall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HumptyDumpty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saton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wall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8020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text1 =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Humpty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text2 =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Dumpty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text3 =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sat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endParaRPr lang="en-US" dirty="0" smtClean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print(text1 + text2, text3 +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on a wall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Humpty </a:t>
            </a:r>
            <a:r>
              <a:rPr lang="en-US" dirty="0">
                <a:latin typeface="Courier"/>
                <a:cs typeface="Courier"/>
              </a:rPr>
              <a:t>Dumpty sat on a </a:t>
            </a:r>
            <a:r>
              <a:rPr lang="en-US" dirty="0" smtClean="0">
                <a:latin typeface="Courier"/>
                <a:cs typeface="Courier"/>
              </a:rPr>
              <a:t>wall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Humpty + Dumpty + sat + on </a:t>
            </a:r>
            <a:r>
              <a:rPr lang="en-US" dirty="0">
                <a:latin typeface="Courier"/>
                <a:cs typeface="Courier"/>
              </a:rPr>
              <a:t>a </a:t>
            </a:r>
            <a:r>
              <a:rPr lang="en-US" dirty="0" smtClean="0">
                <a:latin typeface="Courier"/>
                <a:cs typeface="Courier"/>
              </a:rPr>
              <a:t>wall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HumptyDumptysatonawall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HumptyDumptysaton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 </a:t>
            </a:r>
            <a:r>
              <a:rPr lang="en-US" dirty="0" smtClean="0">
                <a:latin typeface="Courier"/>
                <a:cs typeface="Courier"/>
              </a:rPr>
              <a:t>wall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HumptyDumpty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saton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a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wall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32010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w</a:t>
            </a:r>
            <a:r>
              <a:rPr lang="en-US" dirty="0" smtClean="0">
                <a:latin typeface="Courier"/>
                <a:cs typeface="Courier"/>
              </a:rPr>
              <a:t>ord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+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's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 * 2) * 2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word = word + (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 +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p'</a:t>
            </a:r>
            <a:r>
              <a:rPr lang="en-US" dirty="0" smtClean="0">
                <a:latin typeface="Courier"/>
                <a:cs typeface="Courier"/>
              </a:rPr>
              <a:t>) * 2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 + word +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Mwordi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err="1" smtClean="0">
                <a:latin typeface="Courier"/>
                <a:cs typeface="Courier"/>
              </a:rPr>
              <a:t>Mwordippi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Missippi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Mississippi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Mississipipi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19960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w</a:t>
            </a:r>
            <a:r>
              <a:rPr lang="en-US" dirty="0" smtClean="0">
                <a:latin typeface="Courier"/>
                <a:cs typeface="Courier"/>
              </a:rPr>
              <a:t>ord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+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's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 * 2) * 2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word = word + (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 +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p'</a:t>
            </a:r>
            <a:r>
              <a:rPr lang="en-US" dirty="0" smtClean="0">
                <a:latin typeface="Courier"/>
                <a:cs typeface="Courier"/>
              </a:rPr>
              <a:t>) * 2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M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 + word + 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Mwordi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err="1" smtClean="0">
                <a:latin typeface="Courier"/>
                <a:cs typeface="Courier"/>
              </a:rPr>
              <a:t>Mwordippi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Missippi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Mississippi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latin typeface="Courier"/>
                <a:cs typeface="Courier"/>
              </a:rPr>
              <a:t>Mississipipi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8565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be output?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660066"/>
                </a:solidFill>
                <a:latin typeface="Courier"/>
                <a:cs typeface="Courier"/>
              </a:rPr>
              <a:t>print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Hello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Hello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, \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fr-FR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Can you hear me?</a:t>
            </a:r>
            <a:r>
              <a:rPr lang="fr-FR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914400" lvl="2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Hello Hello Can you hear me?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HelloHelloCan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you hear me?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Hello, Hello, Can you hear me?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Hello Hello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Can you hear me?</a:t>
            </a:r>
          </a:p>
          <a:p>
            <a:pPr marL="514350" indent="-514350">
              <a:buFont typeface="+mj-lt"/>
              <a:buAutoNum type="alphaUcPeriod" startAt="5"/>
            </a:pP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Hello, Hello,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Can you hear me?</a:t>
            </a:r>
          </a:p>
        </p:txBody>
      </p:sp>
    </p:spTree>
    <p:extLst>
      <p:ext uri="{BB962C8B-B14F-4D97-AF65-F5344CB8AC3E}">
        <p14:creationId xmlns:p14="http://schemas.microsoft.com/office/powerpoint/2010/main" val="2621128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127658</TotalTime>
  <Words>867</Words>
  <Application>Microsoft Macintosh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Let’s Write a Program</vt:lpstr>
      <vt:lpstr>PowerPoint Presentation</vt:lpstr>
      <vt:lpstr>Syntax and Semantics</vt:lpstr>
      <vt:lpstr>Syntax and Semantics</vt:lpstr>
      <vt:lpstr>Types of Errors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272</cp:revision>
  <dcterms:created xsi:type="dcterms:W3CDTF">2012-09-10T20:12:08Z</dcterms:created>
  <dcterms:modified xsi:type="dcterms:W3CDTF">2016-02-29T15:16:38Z</dcterms:modified>
</cp:coreProperties>
</file>