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517" r:id="rId2"/>
    <p:sldId id="518" r:id="rId3"/>
    <p:sldId id="519" r:id="rId4"/>
    <p:sldId id="516" r:id="rId5"/>
    <p:sldId id="49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8" autoAdjust="0"/>
    <p:restoredTop sz="94867" autoAdjust="0"/>
  </p:normalViewPr>
  <p:slideViewPr>
    <p:cSldViewPr>
      <p:cViewPr>
        <p:scale>
          <a:sx n="90" d="100"/>
          <a:sy n="90" d="100"/>
        </p:scale>
        <p:origin x="-103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4558"/>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C68E-8B0D-634A-9544-7D0FF9604430}" type="datetimeFigureOut">
              <a:rPr lang="en-US" smtClean="0"/>
              <a:t>2/28/16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A7848-F754-DC4C-9C71-8CB301F2A7C2}" type="slidenum">
              <a:rPr lang="en-US" smtClean="0"/>
              <a:t>‹#›</a:t>
            </a:fld>
            <a:endParaRPr lang="en-US"/>
          </a:p>
        </p:txBody>
      </p:sp>
    </p:spTree>
    <p:extLst>
      <p:ext uri="{BB962C8B-B14F-4D97-AF65-F5344CB8AC3E}">
        <p14:creationId xmlns:p14="http://schemas.microsoft.com/office/powerpoint/2010/main" val="38041259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D919-76E4-4F1F-8F9F-8BD377B97F9A}" type="datetimeFigureOut">
              <a:rPr lang="en-US" smtClean="0"/>
              <a:pPr/>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6D919-76E4-4F1F-8F9F-8BD377B97F9A}" type="datetimeFigureOut">
              <a:rPr lang="en-US" smtClean="0"/>
              <a:pPr/>
              <a:t>2/28/16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6D919-76E4-4F1F-8F9F-8BD377B97F9A}" type="datetimeFigureOut">
              <a:rPr lang="en-US" smtClean="0"/>
              <a:pPr/>
              <a:t>2/28/16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6D919-76E4-4F1F-8F9F-8BD377B97F9A}" type="datetimeFigureOut">
              <a:rPr lang="en-US" smtClean="0"/>
              <a:pPr/>
              <a:t>2/28/16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D919-76E4-4F1F-8F9F-8BD377B97F9A}" type="datetimeFigureOut">
              <a:rPr lang="en-US" smtClean="0"/>
              <a:pPr/>
              <a:t>2/28/16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2/28/16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2/28/16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6D919-76E4-4F1F-8F9F-8BD377B97F9A}" type="datetimeFigureOut">
              <a:rPr lang="en-US" smtClean="0"/>
              <a:pPr/>
              <a:t>2/28/16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5C9F9-4F6D-4E7C-82EC-AA22E35F15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oleObject" Target="../embeddings/oleObject3.bin"/><Relationship Id="rId8"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for next few classes</a:t>
            </a:r>
            <a:endParaRPr lang="en-US" dirty="0"/>
          </a:p>
        </p:txBody>
      </p:sp>
      <p:sp>
        <p:nvSpPr>
          <p:cNvPr id="3" name="Content Placeholder 2"/>
          <p:cNvSpPr>
            <a:spLocks noGrp="1"/>
          </p:cNvSpPr>
          <p:nvPr>
            <p:ph idx="1"/>
          </p:nvPr>
        </p:nvSpPr>
        <p:spPr>
          <a:xfrm>
            <a:off x="304800" y="1600200"/>
            <a:ext cx="8763000" cy="4525963"/>
          </a:xfrm>
        </p:spPr>
        <p:txBody>
          <a:bodyPr>
            <a:normAutofit fontScale="92500" lnSpcReduction="20000"/>
          </a:bodyPr>
          <a:lstStyle/>
          <a:p>
            <a:r>
              <a:rPr lang="en-US" dirty="0"/>
              <a:t>F</a:t>
            </a:r>
            <a:r>
              <a:rPr lang="en-US" dirty="0" smtClean="0"/>
              <a:t>unctions</a:t>
            </a:r>
          </a:p>
          <a:p>
            <a:pPr lvl="1"/>
            <a:r>
              <a:rPr lang="en-US" dirty="0" smtClean="0"/>
              <a:t>definitions  (use parameters)</a:t>
            </a:r>
          </a:p>
          <a:p>
            <a:pPr lvl="1"/>
            <a:r>
              <a:rPr lang="en-US" dirty="0" smtClean="0"/>
              <a:t>calls use (arguments)</a:t>
            </a:r>
          </a:p>
          <a:p>
            <a:pPr lvl="1"/>
            <a:r>
              <a:rPr lang="en-US" dirty="0" smtClean="0"/>
              <a:t>return values</a:t>
            </a:r>
          </a:p>
          <a:p>
            <a:pPr lvl="1"/>
            <a:r>
              <a:rPr lang="en-US" dirty="0" smtClean="0"/>
              <a:t>importing functions contained in other files</a:t>
            </a:r>
          </a:p>
          <a:p>
            <a:r>
              <a:rPr lang="en-US" dirty="0"/>
              <a:t>F</a:t>
            </a:r>
            <a:r>
              <a:rPr lang="en-US" dirty="0" smtClean="0"/>
              <a:t>low of control (the order instructions are executed)</a:t>
            </a:r>
          </a:p>
          <a:p>
            <a:pPr lvl="1"/>
            <a:r>
              <a:rPr lang="en-US" dirty="0" smtClean="0"/>
              <a:t>sequential</a:t>
            </a:r>
          </a:p>
          <a:p>
            <a:pPr lvl="1"/>
            <a:r>
              <a:rPr lang="en-US" dirty="0" smtClean="0"/>
              <a:t>functions</a:t>
            </a:r>
          </a:p>
          <a:p>
            <a:pPr lvl="1"/>
            <a:r>
              <a:rPr lang="en-US" dirty="0" smtClean="0"/>
              <a:t>conditionals</a:t>
            </a:r>
          </a:p>
          <a:p>
            <a:r>
              <a:rPr lang="en-US" dirty="0" smtClean="0"/>
              <a:t>Testing of programs using </a:t>
            </a:r>
            <a:r>
              <a:rPr lang="en-US" dirty="0" err="1" smtClean="0"/>
              <a:t>assertEqual</a:t>
            </a:r>
            <a:r>
              <a:rPr lang="en-US" dirty="0" smtClean="0"/>
              <a:t>()</a:t>
            </a:r>
          </a:p>
          <a:p>
            <a:pPr lvl="1"/>
            <a:endParaRPr lang="en-US" dirty="0"/>
          </a:p>
        </p:txBody>
      </p:sp>
    </p:spTree>
    <p:extLst>
      <p:ext uri="{BB962C8B-B14F-4D97-AF65-F5344CB8AC3E}">
        <p14:creationId xmlns:p14="http://schemas.microsoft.com/office/powerpoint/2010/main" val="8275384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What are they?</a:t>
            </a:r>
          </a:p>
          <a:p>
            <a:pPr lvl="1"/>
            <a:r>
              <a:rPr lang="en-US" dirty="0" smtClean="0"/>
              <a:t>A named group of Python statements that accomplish some task, and which are only executed when the function is called.</a:t>
            </a:r>
          </a:p>
          <a:p>
            <a:pPr lvl="1"/>
            <a:r>
              <a:rPr lang="en-US" dirty="0" smtClean="0"/>
              <a:t>E.g., print(), type(), format(), input(), …</a:t>
            </a:r>
          </a:p>
          <a:p>
            <a:r>
              <a:rPr lang="en-US" dirty="0" smtClean="0"/>
              <a:t>Why use functions?</a:t>
            </a:r>
          </a:p>
          <a:p>
            <a:pPr lvl="1"/>
            <a:r>
              <a:rPr lang="en-US" dirty="0" smtClean="0"/>
              <a:t>Code reuse</a:t>
            </a:r>
          </a:p>
          <a:p>
            <a:pPr lvl="1"/>
            <a:r>
              <a:rPr lang="en-US" dirty="0" smtClean="0"/>
              <a:t>Simpler</a:t>
            </a:r>
          </a:p>
          <a:p>
            <a:pPr lvl="1"/>
            <a:r>
              <a:rPr lang="en-US" dirty="0" smtClean="0"/>
              <a:t>Teamwork and faster development</a:t>
            </a:r>
          </a:p>
        </p:txBody>
      </p:sp>
    </p:spTree>
    <p:extLst>
      <p:ext uri="{BB962C8B-B14F-4D97-AF65-F5344CB8AC3E}">
        <p14:creationId xmlns:p14="http://schemas.microsoft.com/office/powerpoint/2010/main" val="31332486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How do you write one?</a:t>
            </a:r>
          </a:p>
          <a:p>
            <a:pPr lvl="2"/>
            <a:endParaRPr lang="en-US" dirty="0" smtClean="0"/>
          </a:p>
          <a:p>
            <a:pPr lvl="2"/>
            <a:endParaRPr lang="en-US" dirty="0"/>
          </a:p>
          <a:p>
            <a:pPr lvl="2"/>
            <a:endParaRPr lang="en-US" dirty="0"/>
          </a:p>
          <a:p>
            <a:pPr marL="914400" lvl="2" indent="0">
              <a:buNone/>
            </a:pPr>
            <a:r>
              <a:rPr lang="en-US" dirty="0" err="1">
                <a:solidFill>
                  <a:srgbClr val="FF6600"/>
                </a:solidFill>
                <a:latin typeface="Courier"/>
                <a:cs typeface="Courier"/>
              </a:rPr>
              <a:t>def</a:t>
            </a:r>
            <a:r>
              <a:rPr lang="en-US" dirty="0">
                <a:latin typeface="Courier"/>
                <a:cs typeface="Courier"/>
              </a:rPr>
              <a:t> </a:t>
            </a:r>
            <a:r>
              <a:rPr lang="en-US" dirty="0">
                <a:solidFill>
                  <a:srgbClr val="0000FF"/>
                </a:solidFill>
                <a:latin typeface="Courier"/>
                <a:cs typeface="Courier"/>
              </a:rPr>
              <a:t>&lt;function name&gt;</a:t>
            </a:r>
            <a:r>
              <a:rPr lang="en-US" dirty="0">
                <a:latin typeface="Courier"/>
                <a:cs typeface="Courier"/>
              </a:rPr>
              <a:t>(parameters…):</a:t>
            </a:r>
          </a:p>
          <a:p>
            <a:pPr marL="1371600" lvl="3" indent="0">
              <a:buNone/>
            </a:pPr>
            <a:r>
              <a:rPr lang="en-US" dirty="0" smtClean="0">
                <a:latin typeface="Courier"/>
                <a:cs typeface="Courier"/>
              </a:rPr>
              <a:t>&lt;python statement&gt;</a:t>
            </a:r>
          </a:p>
          <a:p>
            <a:pPr marL="1371600" lvl="3" indent="0">
              <a:buNone/>
            </a:pPr>
            <a:r>
              <a:rPr lang="en-US" dirty="0" smtClean="0">
                <a:latin typeface="Courier"/>
                <a:cs typeface="Courier"/>
              </a:rPr>
              <a:t>&lt;python statement&gt;</a:t>
            </a:r>
          </a:p>
          <a:p>
            <a:pPr marL="1371600" lvl="3" indent="0">
              <a:buNone/>
            </a:pPr>
            <a:r>
              <a:rPr lang="en-US" dirty="0" smtClean="0">
                <a:latin typeface="Courier"/>
                <a:cs typeface="Courier"/>
              </a:rPr>
              <a:t>.</a:t>
            </a:r>
          </a:p>
          <a:p>
            <a:pPr marL="1371600" lvl="3" indent="0">
              <a:buNone/>
            </a:pPr>
            <a:r>
              <a:rPr lang="en-US" dirty="0" smtClean="0">
                <a:latin typeface="Courier"/>
                <a:cs typeface="Courier"/>
              </a:rPr>
              <a:t>.</a:t>
            </a:r>
          </a:p>
          <a:p>
            <a:pPr marL="1371600" lvl="3" indent="0">
              <a:buNone/>
            </a:pPr>
            <a:r>
              <a:rPr lang="en-US" dirty="0" smtClean="0">
                <a:latin typeface="Courier"/>
                <a:cs typeface="Courier"/>
              </a:rPr>
              <a:t>.</a:t>
            </a:r>
          </a:p>
          <a:p>
            <a:pPr marL="1371600" lvl="3" indent="0">
              <a:buNone/>
            </a:pPr>
            <a:r>
              <a:rPr lang="en-US" dirty="0" smtClean="0">
                <a:latin typeface="Courier"/>
                <a:cs typeface="Courier"/>
              </a:rPr>
              <a:t>&lt;python statement&gt;</a:t>
            </a:r>
          </a:p>
        </p:txBody>
      </p:sp>
      <p:sp>
        <p:nvSpPr>
          <p:cNvPr id="4" name="TextBox 3"/>
          <p:cNvSpPr txBox="1"/>
          <p:nvPr/>
        </p:nvSpPr>
        <p:spPr>
          <a:xfrm>
            <a:off x="304800" y="2438400"/>
            <a:ext cx="1905000" cy="369332"/>
          </a:xfrm>
          <a:prstGeom prst="rect">
            <a:avLst/>
          </a:prstGeom>
          <a:noFill/>
        </p:spPr>
        <p:txBody>
          <a:bodyPr wrap="square" rtlCol="0">
            <a:spAutoFit/>
          </a:bodyPr>
          <a:lstStyle/>
          <a:p>
            <a:r>
              <a:rPr lang="en-US" dirty="0" smtClean="0"/>
              <a:t>Required keyword</a:t>
            </a:r>
            <a:endParaRPr lang="en-US" dirty="0"/>
          </a:p>
        </p:txBody>
      </p:sp>
      <p:sp>
        <p:nvSpPr>
          <p:cNvPr id="5" name="TextBox 4"/>
          <p:cNvSpPr txBox="1"/>
          <p:nvPr/>
        </p:nvSpPr>
        <p:spPr>
          <a:xfrm>
            <a:off x="3124200" y="2438400"/>
            <a:ext cx="2286000" cy="369332"/>
          </a:xfrm>
          <a:prstGeom prst="rect">
            <a:avLst/>
          </a:prstGeom>
          <a:noFill/>
        </p:spPr>
        <p:txBody>
          <a:bodyPr wrap="square" rtlCol="0">
            <a:spAutoFit/>
          </a:bodyPr>
          <a:lstStyle/>
          <a:p>
            <a:r>
              <a:rPr lang="en-US" dirty="0" smtClean="0"/>
              <a:t>You choose this name</a:t>
            </a:r>
            <a:endParaRPr lang="en-US" dirty="0"/>
          </a:p>
        </p:txBody>
      </p:sp>
      <p:sp>
        <p:nvSpPr>
          <p:cNvPr id="6" name="TextBox 5"/>
          <p:cNvSpPr txBox="1"/>
          <p:nvPr/>
        </p:nvSpPr>
        <p:spPr>
          <a:xfrm>
            <a:off x="6019800" y="2438400"/>
            <a:ext cx="2438400" cy="369332"/>
          </a:xfrm>
          <a:prstGeom prst="rect">
            <a:avLst/>
          </a:prstGeom>
          <a:noFill/>
        </p:spPr>
        <p:txBody>
          <a:bodyPr wrap="square" rtlCol="0">
            <a:spAutoFit/>
          </a:bodyPr>
          <a:lstStyle/>
          <a:p>
            <a:r>
              <a:rPr lang="en-US" dirty="0" smtClean="0"/>
              <a:t>Parameters are optional</a:t>
            </a:r>
            <a:endParaRPr lang="en-US" dirty="0"/>
          </a:p>
        </p:txBody>
      </p:sp>
      <p:cxnSp>
        <p:nvCxnSpPr>
          <p:cNvPr id="8" name="Straight Arrow Connector 7"/>
          <p:cNvCxnSpPr/>
          <p:nvPr/>
        </p:nvCxnSpPr>
        <p:spPr>
          <a:xfrm>
            <a:off x="1143000" y="2819400"/>
            <a:ext cx="340360" cy="594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3733800" y="281940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6172200" y="281940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ight Brace 14"/>
          <p:cNvSpPr/>
          <p:nvPr/>
        </p:nvSpPr>
        <p:spPr>
          <a:xfrm>
            <a:off x="4876800" y="3810000"/>
            <a:ext cx="152400" cy="1905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5181600" y="4572000"/>
            <a:ext cx="2209800" cy="369332"/>
          </a:xfrm>
          <a:prstGeom prst="rect">
            <a:avLst/>
          </a:prstGeom>
          <a:noFill/>
        </p:spPr>
        <p:txBody>
          <a:bodyPr wrap="square" rtlCol="0">
            <a:spAutoFit/>
          </a:bodyPr>
          <a:lstStyle/>
          <a:p>
            <a:r>
              <a:rPr lang="en-US" dirty="0" smtClean="0"/>
              <a:t>Function body (block)</a:t>
            </a:r>
            <a:endParaRPr lang="en-US" dirty="0"/>
          </a:p>
        </p:txBody>
      </p:sp>
      <p:sp>
        <p:nvSpPr>
          <p:cNvPr id="19" name="TextBox 18"/>
          <p:cNvSpPr txBox="1"/>
          <p:nvPr/>
        </p:nvSpPr>
        <p:spPr>
          <a:xfrm>
            <a:off x="457200" y="5943600"/>
            <a:ext cx="2133600" cy="646331"/>
          </a:xfrm>
          <a:prstGeom prst="rect">
            <a:avLst/>
          </a:prstGeom>
          <a:noFill/>
        </p:spPr>
        <p:txBody>
          <a:bodyPr wrap="square" rtlCol="0">
            <a:spAutoFit/>
          </a:bodyPr>
          <a:lstStyle/>
          <a:p>
            <a:r>
              <a:rPr lang="en-US" dirty="0" smtClean="0"/>
              <a:t>Notice the indenting</a:t>
            </a:r>
          </a:p>
          <a:p>
            <a:r>
              <a:rPr lang="en-US" dirty="0" smtClean="0"/>
              <a:t>It defines the block</a:t>
            </a:r>
            <a:endParaRPr lang="en-US" dirty="0"/>
          </a:p>
        </p:txBody>
      </p:sp>
      <p:cxnSp>
        <p:nvCxnSpPr>
          <p:cNvPr id="20" name="Straight Arrow Connector 19"/>
          <p:cNvCxnSpPr/>
          <p:nvPr/>
        </p:nvCxnSpPr>
        <p:spPr>
          <a:xfrm flipV="1">
            <a:off x="762000" y="4953000"/>
            <a:ext cx="7620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858000" y="4114800"/>
            <a:ext cx="2133600" cy="369332"/>
          </a:xfrm>
          <a:prstGeom prst="rect">
            <a:avLst/>
          </a:prstGeom>
          <a:noFill/>
        </p:spPr>
        <p:txBody>
          <a:bodyPr wrap="square" rtlCol="0">
            <a:spAutoFit/>
          </a:bodyPr>
          <a:lstStyle/>
          <a:p>
            <a:r>
              <a:rPr lang="en-US" dirty="0" smtClean="0"/>
              <a:t>Required colon here</a:t>
            </a:r>
            <a:endParaRPr lang="en-US" dirty="0"/>
          </a:p>
        </p:txBody>
      </p:sp>
      <p:cxnSp>
        <p:nvCxnSpPr>
          <p:cNvPr id="26" name="Straight Arrow Connector 25"/>
          <p:cNvCxnSpPr/>
          <p:nvPr/>
        </p:nvCxnSpPr>
        <p:spPr>
          <a:xfrm flipH="1" flipV="1">
            <a:off x="7543800" y="363728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92119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Write a function gravity(), that computes and returns the gravitational force between two masses. The function expects to be given the two masses (in kg) and the distance between them (in m). It should output the force.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07459090"/>
              </p:ext>
            </p:extLst>
          </p:nvPr>
        </p:nvGraphicFramePr>
        <p:xfrm>
          <a:off x="1828800" y="3581400"/>
          <a:ext cx="2654710" cy="1371600"/>
        </p:xfrm>
        <a:graphic>
          <a:graphicData uri="http://schemas.openxmlformats.org/presentationml/2006/ole">
            <mc:AlternateContent xmlns:mc="http://schemas.openxmlformats.org/markup-compatibility/2006">
              <mc:Choice xmlns:v="urn:schemas-microsoft-com:vml" Requires="v">
                <p:oleObj spid="_x0000_s1039" name="Equation" r:id="rId3" imgW="762000" imgH="393700" progId="Equation.3">
                  <p:embed/>
                </p:oleObj>
              </mc:Choice>
              <mc:Fallback>
                <p:oleObj name="Equation" r:id="rId3" imgW="762000" imgH="393700" progId="Equation.3">
                  <p:embed/>
                  <p:pic>
                    <p:nvPicPr>
                      <p:cNvPr id="0" name=""/>
                      <p:cNvPicPr/>
                      <p:nvPr/>
                    </p:nvPicPr>
                    <p:blipFill>
                      <a:blip r:embed="rId4"/>
                      <a:stretch>
                        <a:fillRect/>
                      </a:stretch>
                    </p:blipFill>
                    <p:spPr>
                      <a:xfrm>
                        <a:off x="1828800" y="3581400"/>
                        <a:ext cx="2654710" cy="1371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38652473"/>
              </p:ext>
            </p:extLst>
          </p:nvPr>
        </p:nvGraphicFramePr>
        <p:xfrm>
          <a:off x="1828800" y="5181600"/>
          <a:ext cx="3514725" cy="685800"/>
        </p:xfrm>
        <a:graphic>
          <a:graphicData uri="http://schemas.openxmlformats.org/presentationml/2006/ole">
            <mc:AlternateContent xmlns:mc="http://schemas.openxmlformats.org/markup-compatibility/2006">
              <mc:Choice xmlns:v="urn:schemas-microsoft-com:vml" Requires="v">
                <p:oleObj spid="_x0000_s1040" name="Equation" r:id="rId5" imgW="1041400" imgH="203200" progId="Equation.3">
                  <p:embed/>
                </p:oleObj>
              </mc:Choice>
              <mc:Fallback>
                <p:oleObj name="Equation" r:id="rId5" imgW="1041400" imgH="203200" progId="Equation.3">
                  <p:embed/>
                  <p:pic>
                    <p:nvPicPr>
                      <p:cNvPr id="0" name=""/>
                      <p:cNvPicPr/>
                      <p:nvPr/>
                    </p:nvPicPr>
                    <p:blipFill>
                      <a:blip r:embed="rId6"/>
                      <a:stretch>
                        <a:fillRect/>
                      </a:stretch>
                    </p:blipFill>
                    <p:spPr>
                      <a:xfrm>
                        <a:off x="1828800" y="5181600"/>
                        <a:ext cx="3514725"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66854672"/>
              </p:ext>
            </p:extLst>
          </p:nvPr>
        </p:nvGraphicFramePr>
        <p:xfrm>
          <a:off x="5334000" y="5181600"/>
          <a:ext cx="2171700" cy="685800"/>
        </p:xfrm>
        <a:graphic>
          <a:graphicData uri="http://schemas.openxmlformats.org/presentationml/2006/ole">
            <mc:AlternateContent xmlns:mc="http://schemas.openxmlformats.org/markup-compatibility/2006">
              <mc:Choice xmlns:v="urn:schemas-microsoft-com:vml" Requires="v">
                <p:oleObj spid="_x0000_s1041" name="Equation" r:id="rId7" imgW="723900" imgH="228600" progId="Equation.3">
                  <p:embed/>
                </p:oleObj>
              </mc:Choice>
              <mc:Fallback>
                <p:oleObj name="Equation" r:id="rId7" imgW="723900" imgH="228600" progId="Equation.3">
                  <p:embed/>
                  <p:pic>
                    <p:nvPicPr>
                      <p:cNvPr id="0" name=""/>
                      <p:cNvPicPr/>
                      <p:nvPr/>
                    </p:nvPicPr>
                    <p:blipFill>
                      <a:blip r:embed="rId8"/>
                      <a:stretch>
                        <a:fillRect/>
                      </a:stretch>
                    </p:blipFill>
                    <p:spPr>
                      <a:xfrm>
                        <a:off x="5334000" y="5181600"/>
                        <a:ext cx="2171700" cy="685800"/>
                      </a:xfrm>
                      <a:prstGeom prst="rect">
                        <a:avLst/>
                      </a:prstGeom>
                    </p:spPr>
                  </p:pic>
                </p:oleObj>
              </mc:Fallback>
            </mc:AlternateContent>
          </a:graphicData>
        </a:graphic>
      </p:graphicFrame>
    </p:spTree>
    <p:extLst>
      <p:ext uri="{BB962C8B-B14F-4D97-AF65-F5344CB8AC3E}">
        <p14:creationId xmlns:p14="http://schemas.microsoft.com/office/powerpoint/2010/main" val="13601192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use libraries and functions written by others</a:t>
            </a:r>
            <a:endParaRPr lang="en-US" dirty="0"/>
          </a:p>
        </p:txBody>
      </p:sp>
      <p:sp>
        <p:nvSpPr>
          <p:cNvPr id="3" name="Content Placeholder 2"/>
          <p:cNvSpPr>
            <a:spLocks noGrp="1"/>
          </p:cNvSpPr>
          <p:nvPr>
            <p:ph idx="1"/>
          </p:nvPr>
        </p:nvSpPr>
        <p:spPr>
          <a:xfrm>
            <a:off x="152400" y="1752600"/>
            <a:ext cx="8534400" cy="4525963"/>
          </a:xfrm>
        </p:spPr>
        <p:txBody>
          <a:bodyPr>
            <a:normAutofit fontScale="70000" lnSpcReduction="20000"/>
          </a:bodyPr>
          <a:lstStyle/>
          <a:p>
            <a:r>
              <a:rPr lang="en-US" dirty="0" smtClean="0">
                <a:solidFill>
                  <a:srgbClr val="000000"/>
                </a:solidFill>
              </a:rPr>
              <a:t> </a:t>
            </a:r>
            <a:r>
              <a:rPr lang="en-US" dirty="0" smtClean="0">
                <a:solidFill>
                  <a:srgbClr val="FF6600"/>
                </a:solidFill>
              </a:rPr>
              <a:t>import</a:t>
            </a:r>
            <a:r>
              <a:rPr lang="en-US" dirty="0" smtClean="0"/>
              <a:t>  </a:t>
            </a:r>
            <a:r>
              <a:rPr lang="en-US" u="sng" dirty="0" smtClean="0"/>
              <a:t>library</a:t>
            </a:r>
          </a:p>
          <a:p>
            <a:pPr lvl="1"/>
            <a:r>
              <a:rPr lang="en-US" dirty="0" smtClean="0"/>
              <a:t>usage:     </a:t>
            </a:r>
            <a:r>
              <a:rPr lang="en-US" dirty="0" err="1" smtClean="0"/>
              <a:t>library.function</a:t>
            </a:r>
            <a:r>
              <a:rPr lang="en-US" dirty="0" smtClean="0"/>
              <a:t>(arguments)</a:t>
            </a:r>
          </a:p>
          <a:p>
            <a:pPr lvl="1"/>
            <a:r>
              <a:rPr lang="en-US" dirty="0" smtClean="0"/>
              <a:t>example:</a:t>
            </a:r>
          </a:p>
          <a:p>
            <a:pPr lvl="2"/>
            <a:r>
              <a:rPr lang="en-US" dirty="0" smtClean="0">
                <a:solidFill>
                  <a:srgbClr val="FF6600"/>
                </a:solidFill>
              </a:rPr>
              <a:t>import</a:t>
            </a:r>
            <a:r>
              <a:rPr lang="en-US" dirty="0" smtClean="0"/>
              <a:t> math</a:t>
            </a:r>
          </a:p>
          <a:p>
            <a:pPr lvl="2"/>
            <a:r>
              <a:rPr lang="en-US" dirty="0" err="1" smtClean="0"/>
              <a:t>math.sqrt</a:t>
            </a:r>
            <a:r>
              <a:rPr lang="en-US" dirty="0" smtClean="0"/>
              <a:t>(49)</a:t>
            </a:r>
          </a:p>
          <a:p>
            <a:pPr lvl="2"/>
            <a:r>
              <a:rPr lang="en-US" dirty="0" smtClean="0">
                <a:solidFill>
                  <a:srgbClr val="FF6600"/>
                </a:solidFill>
              </a:rPr>
              <a:t>import</a:t>
            </a:r>
            <a:r>
              <a:rPr lang="en-US" dirty="0" smtClean="0"/>
              <a:t> cisc106_34</a:t>
            </a:r>
          </a:p>
          <a:p>
            <a:pPr lvl="2"/>
            <a:r>
              <a:rPr lang="en-US" dirty="0" smtClean="0"/>
              <a:t>cisc106_34.assertEqual(</a:t>
            </a:r>
            <a:r>
              <a:rPr lang="en-US" dirty="0" err="1" smtClean="0"/>
              <a:t>reverseTwoDigitNumber</a:t>
            </a:r>
            <a:r>
              <a:rPr lang="en-US" dirty="0" smtClean="0"/>
              <a:t>(41), 14)</a:t>
            </a:r>
          </a:p>
          <a:p>
            <a:pPr lvl="1"/>
            <a:endParaRPr lang="en-US" dirty="0" smtClean="0"/>
          </a:p>
          <a:p>
            <a:r>
              <a:rPr lang="en-US" dirty="0" smtClean="0"/>
              <a:t> </a:t>
            </a:r>
            <a:r>
              <a:rPr lang="en-US" dirty="0" smtClean="0">
                <a:solidFill>
                  <a:srgbClr val="FF6600"/>
                </a:solidFill>
              </a:rPr>
              <a:t>from</a:t>
            </a:r>
            <a:r>
              <a:rPr lang="en-US" dirty="0" smtClean="0"/>
              <a:t> </a:t>
            </a:r>
            <a:r>
              <a:rPr lang="en-US" u="sng" dirty="0" smtClean="0"/>
              <a:t>library</a:t>
            </a:r>
            <a:r>
              <a:rPr lang="en-US" dirty="0" smtClean="0"/>
              <a:t> </a:t>
            </a:r>
            <a:r>
              <a:rPr lang="en-US" dirty="0" smtClean="0">
                <a:solidFill>
                  <a:srgbClr val="FF6600"/>
                </a:solidFill>
              </a:rPr>
              <a:t>import</a:t>
            </a:r>
            <a:r>
              <a:rPr lang="en-US" dirty="0" smtClean="0"/>
              <a:t> *</a:t>
            </a:r>
          </a:p>
          <a:p>
            <a:pPr lvl="1"/>
            <a:r>
              <a:rPr lang="en-US" dirty="0" smtClean="0"/>
              <a:t>usage:     function(arguments)</a:t>
            </a:r>
          </a:p>
          <a:p>
            <a:pPr lvl="1"/>
            <a:r>
              <a:rPr lang="en-US" dirty="0" smtClean="0"/>
              <a:t>example:</a:t>
            </a:r>
          </a:p>
          <a:p>
            <a:pPr lvl="2"/>
            <a:r>
              <a:rPr lang="en-US" dirty="0" smtClean="0">
                <a:solidFill>
                  <a:srgbClr val="FF6600"/>
                </a:solidFill>
              </a:rPr>
              <a:t>from</a:t>
            </a:r>
            <a:r>
              <a:rPr lang="en-US" dirty="0" smtClean="0"/>
              <a:t> math </a:t>
            </a:r>
            <a:r>
              <a:rPr lang="en-US" dirty="0" smtClean="0">
                <a:solidFill>
                  <a:srgbClr val="FF6600"/>
                </a:solidFill>
              </a:rPr>
              <a:t>import</a:t>
            </a:r>
            <a:r>
              <a:rPr lang="en-US" dirty="0" smtClean="0"/>
              <a:t> *</a:t>
            </a:r>
          </a:p>
          <a:p>
            <a:pPr lvl="2"/>
            <a:r>
              <a:rPr lang="en-US" dirty="0" err="1" smtClean="0"/>
              <a:t>sqrt</a:t>
            </a:r>
            <a:r>
              <a:rPr lang="en-US" dirty="0" smtClean="0"/>
              <a:t>(64)</a:t>
            </a:r>
          </a:p>
          <a:p>
            <a:pPr lvl="2"/>
            <a:r>
              <a:rPr lang="en-US" dirty="0" smtClean="0">
                <a:solidFill>
                  <a:srgbClr val="FF6600"/>
                </a:solidFill>
              </a:rPr>
              <a:t>from</a:t>
            </a:r>
            <a:r>
              <a:rPr lang="en-US" dirty="0" smtClean="0"/>
              <a:t> cisc106_34  </a:t>
            </a:r>
            <a:r>
              <a:rPr lang="en-US" dirty="0" smtClean="0">
                <a:solidFill>
                  <a:srgbClr val="FF6600"/>
                </a:solidFill>
              </a:rPr>
              <a:t>import</a:t>
            </a:r>
            <a:r>
              <a:rPr lang="en-US" dirty="0" smtClean="0"/>
              <a:t>  *</a:t>
            </a:r>
          </a:p>
          <a:p>
            <a:pPr lvl="2"/>
            <a:r>
              <a:rPr lang="en-US" dirty="0" err="1" smtClean="0"/>
              <a:t>assertEqual</a:t>
            </a:r>
            <a:r>
              <a:rPr lang="en-US" dirty="0" smtClean="0"/>
              <a:t>(</a:t>
            </a:r>
            <a:r>
              <a:rPr lang="en-US" dirty="0" err="1" smtClean="0"/>
              <a:t>reverseTwoDigitNumber</a:t>
            </a:r>
            <a:r>
              <a:rPr lang="en-US" dirty="0" smtClean="0"/>
              <a:t>(41), 14)</a:t>
            </a:r>
          </a:p>
        </p:txBody>
      </p:sp>
    </p:spTree>
    <p:extLst>
      <p:ext uri="{BB962C8B-B14F-4D97-AF65-F5344CB8AC3E}">
        <p14:creationId xmlns:p14="http://schemas.microsoft.com/office/powerpoint/2010/main" val="1601114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129791</TotalTime>
  <Words>283</Words>
  <Application>Microsoft Macintosh PowerPoint</Application>
  <PresentationFormat>On-screen Show (4:3)</PresentationFormat>
  <Paragraphs>55</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Equation</vt:lpstr>
      <vt:lpstr>Key concepts for next few classes</vt:lpstr>
      <vt:lpstr>Functions</vt:lpstr>
      <vt:lpstr>Functions (cont.)</vt:lpstr>
      <vt:lpstr>PowerPoint Presentation</vt:lpstr>
      <vt:lpstr>How to use libraries and functions written by others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Heron’s Triangle Area </dc:title>
  <dc:creator>amer</dc:creator>
  <cp:lastModifiedBy>Jon</cp:lastModifiedBy>
  <cp:revision>319</cp:revision>
  <dcterms:created xsi:type="dcterms:W3CDTF">2012-09-10T20:12:08Z</dcterms:created>
  <dcterms:modified xsi:type="dcterms:W3CDTF">2016-02-29T02:16:04Z</dcterms:modified>
</cp:coreProperties>
</file>