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551" r:id="rId2"/>
    <p:sldId id="552" r:id="rId3"/>
    <p:sldId id="553" r:id="rId4"/>
    <p:sldId id="554" r:id="rId5"/>
    <p:sldId id="531" r:id="rId6"/>
    <p:sldId id="516" r:id="rId7"/>
    <p:sldId id="526" r:id="rId8"/>
    <p:sldId id="527" r:id="rId9"/>
    <p:sldId id="528" r:id="rId10"/>
    <p:sldId id="529" r:id="rId11"/>
    <p:sldId id="530" r:id="rId12"/>
    <p:sldId id="514" r:id="rId13"/>
    <p:sldId id="515" r:id="rId14"/>
    <p:sldId id="53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66" autoAdjust="0"/>
    <p:restoredTop sz="94867" autoAdjust="0"/>
  </p:normalViewPr>
  <p:slideViewPr>
    <p:cSldViewPr>
      <p:cViewPr>
        <p:scale>
          <a:sx n="90" d="100"/>
          <a:sy n="90" d="100"/>
        </p:scale>
        <p:origin x="-2136" y="-14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1455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5AC68E-8B0D-634A-9544-7D0FF9604430}" type="datetimeFigureOut">
              <a:rPr lang="en-US" smtClean="0"/>
              <a:t>2/29/16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9A7848-F754-DC4C-9C71-8CB301F2A7C2}" type="slidenum">
              <a:rPr lang="en-US" smtClean="0"/>
              <a:t>‹#›</a:t>
            </a:fld>
            <a:endParaRPr lang="en-US"/>
          </a:p>
        </p:txBody>
      </p:sp>
    </p:spTree>
    <p:extLst>
      <p:ext uri="{BB962C8B-B14F-4D97-AF65-F5344CB8AC3E}">
        <p14:creationId xmlns:p14="http://schemas.microsoft.com/office/powerpoint/2010/main" val="380412597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56D919-76E4-4F1F-8F9F-8BD377B97F9A}" type="datetimeFigureOut">
              <a:rPr lang="en-US" smtClean="0"/>
              <a:pPr/>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56D919-76E4-4F1F-8F9F-8BD377B97F9A}" type="datetimeFigureOut">
              <a:rPr lang="en-US" smtClean="0"/>
              <a:pPr/>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56D919-76E4-4F1F-8F9F-8BD377B97F9A}" type="datetimeFigureOut">
              <a:rPr lang="en-US" smtClean="0"/>
              <a:pPr/>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56D919-76E4-4F1F-8F9F-8BD377B97F9A}" type="datetimeFigureOut">
              <a:rPr lang="en-US" smtClean="0"/>
              <a:pPr/>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56D919-76E4-4F1F-8F9F-8BD377B97F9A}" type="datetimeFigureOut">
              <a:rPr lang="en-US" smtClean="0"/>
              <a:pPr/>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56D919-76E4-4F1F-8F9F-8BD377B97F9A}" type="datetimeFigureOut">
              <a:rPr lang="en-US" smtClean="0"/>
              <a:pPr/>
              <a:t>2/29/16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56D919-76E4-4F1F-8F9F-8BD377B97F9A}" type="datetimeFigureOut">
              <a:rPr lang="en-US" smtClean="0"/>
              <a:pPr/>
              <a:t>2/29/16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56D919-76E4-4F1F-8F9F-8BD377B97F9A}" type="datetimeFigureOut">
              <a:rPr lang="en-US" smtClean="0"/>
              <a:pPr/>
              <a:t>2/29/16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6D919-76E4-4F1F-8F9F-8BD377B97F9A}" type="datetimeFigureOut">
              <a:rPr lang="en-US" smtClean="0"/>
              <a:pPr/>
              <a:t>2/29/16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56D919-76E4-4F1F-8F9F-8BD377B97F9A}" type="datetimeFigureOut">
              <a:rPr lang="en-US" smtClean="0"/>
              <a:pPr/>
              <a:t>2/29/16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56D919-76E4-4F1F-8F9F-8BD377B97F9A}" type="datetimeFigureOut">
              <a:rPr lang="en-US" smtClean="0"/>
              <a:pPr/>
              <a:t>2/29/16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56D919-76E4-4F1F-8F9F-8BD377B97F9A}" type="datetimeFigureOut">
              <a:rPr lang="en-US" smtClean="0"/>
              <a:pPr/>
              <a:t>2/29/16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95C9F9-4F6D-4E7C-82EC-AA22E35F154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a:t>
            </a:r>
            <a:endParaRPr lang="en-US" dirty="0"/>
          </a:p>
        </p:txBody>
      </p:sp>
      <p:sp>
        <p:nvSpPr>
          <p:cNvPr id="3" name="Content Placeholder 2"/>
          <p:cNvSpPr>
            <a:spLocks noGrp="1"/>
          </p:cNvSpPr>
          <p:nvPr>
            <p:ph idx="1"/>
          </p:nvPr>
        </p:nvSpPr>
        <p:spPr/>
        <p:txBody>
          <a:bodyPr>
            <a:normAutofit/>
          </a:bodyPr>
          <a:lstStyle/>
          <a:p>
            <a:r>
              <a:rPr lang="en-US" dirty="0" smtClean="0"/>
              <a:t>A competent programmer should know several correct answers that a program should compute, before writing a single line of code.</a:t>
            </a:r>
          </a:p>
          <a:p>
            <a:endParaRPr lang="en-US" dirty="0" smtClean="0"/>
          </a:p>
          <a:p>
            <a:r>
              <a:rPr lang="en-US" dirty="0" smtClean="0"/>
              <a:t>We will make extensive use of </a:t>
            </a:r>
            <a:r>
              <a:rPr lang="en-US" dirty="0" err="1" smtClean="0"/>
              <a:t>assertEqual</a:t>
            </a:r>
            <a:r>
              <a:rPr lang="en-US" dirty="0" smtClean="0"/>
              <a:t>() to automate testing of functions.</a:t>
            </a:r>
          </a:p>
          <a:p>
            <a:pPr marL="457200" lvl="1" indent="0">
              <a:buNone/>
            </a:pPr>
            <a:r>
              <a:rPr lang="en-US" sz="2000" dirty="0" smtClean="0">
                <a:solidFill>
                  <a:srgbClr val="FF6600"/>
                </a:solidFill>
                <a:latin typeface="Courier"/>
                <a:cs typeface="Courier"/>
              </a:rPr>
              <a:t>from</a:t>
            </a:r>
            <a:r>
              <a:rPr lang="en-US" sz="2000" dirty="0" smtClean="0">
                <a:latin typeface="Courier"/>
                <a:cs typeface="Courier"/>
              </a:rPr>
              <a:t> cisc106_34 </a:t>
            </a:r>
            <a:r>
              <a:rPr lang="en-US" sz="2000" dirty="0" smtClean="0">
                <a:solidFill>
                  <a:srgbClr val="FF6600"/>
                </a:solidFill>
                <a:latin typeface="Courier"/>
                <a:cs typeface="Courier"/>
              </a:rPr>
              <a:t>import</a:t>
            </a:r>
            <a:r>
              <a:rPr lang="en-US" sz="2000" dirty="0" smtClean="0">
                <a:latin typeface="Courier"/>
                <a:cs typeface="Courier"/>
              </a:rPr>
              <a:t> </a:t>
            </a:r>
            <a:r>
              <a:rPr lang="en-US" sz="2000" dirty="0" err="1" smtClean="0">
                <a:latin typeface="Courier"/>
                <a:cs typeface="Courier"/>
              </a:rPr>
              <a:t>assertEqual</a:t>
            </a:r>
            <a:endParaRPr lang="en-US" sz="2000" dirty="0" smtClean="0">
              <a:latin typeface="Courier"/>
              <a:cs typeface="Courier"/>
            </a:endParaRPr>
          </a:p>
          <a:p>
            <a:pPr marL="457200" lvl="1" indent="0">
              <a:buNone/>
            </a:pPr>
            <a:r>
              <a:rPr lang="en-US" sz="2000" dirty="0" err="1" smtClean="0">
                <a:latin typeface="Courier"/>
                <a:cs typeface="Courier"/>
              </a:rPr>
              <a:t>assertEqual</a:t>
            </a:r>
            <a:r>
              <a:rPr lang="en-US" sz="2000" dirty="0" smtClean="0">
                <a:latin typeface="Courier"/>
                <a:cs typeface="Courier"/>
              </a:rPr>
              <a:t>(</a:t>
            </a:r>
            <a:r>
              <a:rPr lang="en-US" sz="2000" dirty="0" err="1" smtClean="0">
                <a:latin typeface="Courier"/>
                <a:cs typeface="Courier"/>
              </a:rPr>
              <a:t>function_name</a:t>
            </a:r>
            <a:r>
              <a:rPr lang="en-US" sz="2000" dirty="0" smtClean="0">
                <a:latin typeface="Courier"/>
                <a:cs typeface="Courier"/>
              </a:rPr>
              <a:t>(…), &lt;expected answer&gt;)</a:t>
            </a:r>
            <a:endParaRPr lang="en-US" sz="2000" dirty="0">
              <a:latin typeface="Courier"/>
              <a:cs typeface="Courier"/>
            </a:endParaRPr>
          </a:p>
        </p:txBody>
      </p:sp>
    </p:spTree>
    <p:extLst>
      <p:ext uri="{BB962C8B-B14F-4D97-AF65-F5344CB8AC3E}">
        <p14:creationId xmlns:p14="http://schemas.microsoft.com/office/powerpoint/2010/main" val="305606261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4"/>
          <p:cNvPicPr>
            <a:picLocks noChangeAspect="1" noChangeArrowheads="1"/>
          </p:cNvPicPr>
          <p:nvPr/>
        </p:nvPicPr>
        <p:blipFill>
          <a:blip r:embed="rId2" cstate="print"/>
          <a:srcRect/>
          <a:stretch>
            <a:fillRect/>
          </a:stretch>
        </p:blipFill>
        <p:spPr bwMode="auto">
          <a:xfrm>
            <a:off x="0" y="762000"/>
            <a:ext cx="9140825" cy="4432300"/>
          </a:xfrm>
          <a:prstGeom prst="rect">
            <a:avLst/>
          </a:prstGeom>
          <a:noFill/>
          <a:ln w="9525">
            <a:noFill/>
            <a:miter lim="800000"/>
            <a:headEnd/>
            <a:tailEnd/>
          </a:ln>
          <a:effectLst/>
        </p:spPr>
      </p:pic>
    </p:spTree>
    <p:extLst>
      <p:ext uri="{BB962C8B-B14F-4D97-AF65-F5344CB8AC3E}">
        <p14:creationId xmlns:p14="http://schemas.microsoft.com/office/powerpoint/2010/main" val="1777323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cstate="print"/>
          <a:srcRect/>
          <a:stretch>
            <a:fillRect/>
          </a:stretch>
        </p:blipFill>
        <p:spPr bwMode="auto">
          <a:xfrm>
            <a:off x="533400" y="381000"/>
            <a:ext cx="8153400" cy="5730875"/>
          </a:xfrm>
          <a:prstGeom prst="rect">
            <a:avLst/>
          </a:prstGeom>
          <a:noFill/>
          <a:ln w="9525">
            <a:noFill/>
            <a:miter lim="800000"/>
            <a:headEnd/>
            <a:tailEnd/>
          </a:ln>
          <a:effectLst/>
        </p:spPr>
      </p:pic>
    </p:spTree>
    <p:extLst>
      <p:ext uri="{BB962C8B-B14F-4D97-AF65-F5344CB8AC3E}">
        <p14:creationId xmlns:p14="http://schemas.microsoft.com/office/powerpoint/2010/main" val="281603805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Control: if</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1981200" y="1447800"/>
            <a:ext cx="5254625" cy="5084762"/>
          </a:xfrm>
          <a:prstGeom prst="rect">
            <a:avLst/>
          </a:prstGeom>
          <a:noFill/>
          <a:ln w="9525">
            <a:noFill/>
            <a:miter lim="800000"/>
            <a:headEnd/>
            <a:tailEnd/>
          </a:ln>
          <a:effectLst/>
        </p:spPr>
      </p:pic>
      <p:sp>
        <p:nvSpPr>
          <p:cNvPr id="5" name="TextBox 4"/>
          <p:cNvSpPr txBox="1"/>
          <p:nvPr/>
        </p:nvSpPr>
        <p:spPr>
          <a:xfrm>
            <a:off x="2438400" y="6096000"/>
            <a:ext cx="3733800" cy="369332"/>
          </a:xfrm>
          <a:prstGeom prst="rect">
            <a:avLst/>
          </a:prstGeom>
          <a:solidFill>
            <a:schemeClr val="bg1"/>
          </a:solidFill>
          <a:ln>
            <a:noFill/>
          </a:ln>
        </p:spPr>
        <p:txBody>
          <a:bodyPr wrap="square" rtlCol="0">
            <a:spAutoFit/>
          </a:bodyPr>
          <a:lstStyle/>
          <a:p>
            <a:pPr algn="ctr"/>
            <a:endParaRPr lang="en-US" dirty="0"/>
          </a:p>
        </p:txBody>
      </p:sp>
      <p:sp>
        <p:nvSpPr>
          <p:cNvPr id="6" name="TextBox 5"/>
          <p:cNvSpPr txBox="1"/>
          <p:nvPr/>
        </p:nvSpPr>
        <p:spPr>
          <a:xfrm>
            <a:off x="4267200" y="2133600"/>
            <a:ext cx="3124200" cy="2308324"/>
          </a:xfrm>
          <a:prstGeom prst="rect">
            <a:avLst/>
          </a:prstGeom>
          <a:solidFill>
            <a:schemeClr val="bg1"/>
          </a:solid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cxnSp>
        <p:nvCxnSpPr>
          <p:cNvPr id="7" name="Straight Connector 6"/>
          <p:cNvCxnSpPr/>
          <p:nvPr/>
        </p:nvCxnSpPr>
        <p:spPr>
          <a:xfrm>
            <a:off x="4258733" y="2302934"/>
            <a:ext cx="8467" cy="1981200"/>
          </a:xfrm>
          <a:prstGeom prst="line">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267200" y="3048000"/>
            <a:ext cx="652936" cy="369332"/>
          </a:xfrm>
          <a:prstGeom prst="rect">
            <a:avLst/>
          </a:prstGeom>
          <a:noFill/>
        </p:spPr>
        <p:txBody>
          <a:bodyPr wrap="none" rtlCol="0">
            <a:spAutoFit/>
          </a:bodyPr>
          <a:lstStyle/>
          <a:p>
            <a:r>
              <a:rPr lang="en-US" dirty="0" smtClean="0"/>
              <a:t>False</a:t>
            </a:r>
            <a:endParaRPr lang="en-US" dirty="0"/>
          </a:p>
        </p:txBody>
      </p:sp>
    </p:spTree>
    <p:extLst>
      <p:ext uri="{BB962C8B-B14F-4D97-AF65-F5344CB8AC3E}">
        <p14:creationId xmlns:p14="http://schemas.microsoft.com/office/powerpoint/2010/main" val="413106699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Control: if –else</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1981200" y="1447800"/>
            <a:ext cx="5254625" cy="5084762"/>
          </a:xfrm>
          <a:prstGeom prst="rect">
            <a:avLst/>
          </a:prstGeom>
          <a:noFill/>
          <a:ln w="9525">
            <a:noFill/>
            <a:miter lim="800000"/>
            <a:headEnd/>
            <a:tailEnd/>
          </a:ln>
          <a:effectLst/>
        </p:spPr>
      </p:pic>
      <p:sp>
        <p:nvSpPr>
          <p:cNvPr id="5" name="TextBox 4"/>
          <p:cNvSpPr txBox="1"/>
          <p:nvPr/>
        </p:nvSpPr>
        <p:spPr>
          <a:xfrm>
            <a:off x="2438400" y="6031468"/>
            <a:ext cx="3733800" cy="369332"/>
          </a:xfrm>
          <a:prstGeom prst="rect">
            <a:avLst/>
          </a:prstGeom>
          <a:solidFill>
            <a:schemeClr val="bg1"/>
          </a:solidFill>
          <a:ln>
            <a:noFill/>
          </a:ln>
        </p:spPr>
        <p:txBody>
          <a:bodyPr wrap="square" rtlCol="0">
            <a:spAutoFit/>
          </a:bodyPr>
          <a:lstStyle/>
          <a:p>
            <a:pPr algn="ctr"/>
            <a:endParaRPr lang="en-US" dirty="0"/>
          </a:p>
        </p:txBody>
      </p:sp>
    </p:spTree>
    <p:extLst>
      <p:ext uri="{BB962C8B-B14F-4D97-AF65-F5344CB8AC3E}">
        <p14:creationId xmlns:p14="http://schemas.microsoft.com/office/powerpoint/2010/main" val="33726033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The if and if-else Statements</a:t>
            </a:r>
          </a:p>
        </p:txBody>
      </p:sp>
      <p:sp>
        <p:nvSpPr>
          <p:cNvPr id="3" name="Content Placeholder 2"/>
          <p:cNvSpPr>
            <a:spLocks noGrp="1"/>
          </p:cNvSpPr>
          <p:nvPr>
            <p:ph idx="1"/>
          </p:nvPr>
        </p:nvSpPr>
        <p:spPr>
          <a:xfrm>
            <a:off x="457200" y="1295400"/>
            <a:ext cx="8229600" cy="5105400"/>
          </a:xfrm>
        </p:spPr>
        <p:txBody>
          <a:bodyPr/>
          <a:lstStyle/>
          <a:p>
            <a:r>
              <a:rPr lang="en-US" dirty="0" smtClean="0"/>
              <a:t>if statement</a:t>
            </a:r>
          </a:p>
          <a:p>
            <a:endParaRPr lang="en-US" dirty="0"/>
          </a:p>
          <a:p>
            <a:pPr marL="0" indent="0">
              <a:buNone/>
            </a:pPr>
            <a:endParaRPr lang="en-US" dirty="0" smtClean="0"/>
          </a:p>
          <a:p>
            <a:pPr marL="0" indent="0">
              <a:buNone/>
            </a:pPr>
            <a:endParaRPr lang="en-US" dirty="0"/>
          </a:p>
          <a:p>
            <a:r>
              <a:rPr lang="en-US" dirty="0" smtClean="0"/>
              <a:t>if-else statement</a:t>
            </a:r>
            <a:endParaRPr lang="en-US" dirty="0"/>
          </a:p>
        </p:txBody>
      </p:sp>
      <p:sp>
        <p:nvSpPr>
          <p:cNvPr id="4" name="TextBox 3"/>
          <p:cNvSpPr txBox="1"/>
          <p:nvPr/>
        </p:nvSpPr>
        <p:spPr>
          <a:xfrm>
            <a:off x="4343400" y="1447800"/>
            <a:ext cx="3962400" cy="1754327"/>
          </a:xfrm>
          <a:prstGeom prst="rect">
            <a:avLst/>
          </a:prstGeom>
          <a:noFill/>
        </p:spPr>
        <p:txBody>
          <a:bodyPr wrap="square" rtlCol="0">
            <a:spAutoFit/>
          </a:bodyPr>
          <a:lstStyle/>
          <a:p>
            <a:r>
              <a:rPr lang="en-US" dirty="0">
                <a:solidFill>
                  <a:srgbClr val="FF6600"/>
                </a:solidFill>
                <a:latin typeface="Courier"/>
                <a:cs typeface="Courier"/>
              </a:rPr>
              <a:t>if</a:t>
            </a:r>
            <a:r>
              <a:rPr lang="en-US" dirty="0">
                <a:latin typeface="Courier"/>
                <a:cs typeface="Courier"/>
              </a:rPr>
              <a:t> </a:t>
            </a:r>
            <a:r>
              <a:rPr lang="en-US" dirty="0" smtClean="0">
                <a:latin typeface="Courier"/>
                <a:cs typeface="Courier"/>
              </a:rPr>
              <a:t>&lt;Boolean expression&gt;:</a:t>
            </a:r>
            <a:endParaRPr lang="en-US" dirty="0">
              <a:latin typeface="Courier"/>
              <a:cs typeface="Courier"/>
            </a:endParaRPr>
          </a:p>
          <a:p>
            <a:r>
              <a:rPr lang="en-US" dirty="0">
                <a:latin typeface="Courier"/>
                <a:cs typeface="Courier"/>
              </a:rPr>
              <a:t>    &lt;python statements&gt;</a:t>
            </a:r>
          </a:p>
          <a:p>
            <a:r>
              <a:rPr lang="en-US" dirty="0">
                <a:latin typeface="Courier"/>
                <a:cs typeface="Courier"/>
              </a:rPr>
              <a:t>    .</a:t>
            </a:r>
          </a:p>
          <a:p>
            <a:r>
              <a:rPr lang="en-US" dirty="0">
                <a:latin typeface="Courier"/>
                <a:cs typeface="Courier"/>
              </a:rPr>
              <a:t>    .</a:t>
            </a:r>
          </a:p>
          <a:p>
            <a:r>
              <a:rPr lang="en-US" dirty="0">
                <a:latin typeface="Courier"/>
                <a:cs typeface="Courier"/>
              </a:rPr>
              <a:t>    .</a:t>
            </a:r>
            <a:endParaRPr lang="en-US" dirty="0">
              <a:solidFill>
                <a:srgbClr val="FF6600"/>
              </a:solidFill>
              <a:latin typeface="Courier"/>
              <a:cs typeface="Courier"/>
            </a:endParaRPr>
          </a:p>
          <a:p>
            <a:endParaRPr lang="en-US" dirty="0"/>
          </a:p>
        </p:txBody>
      </p:sp>
      <p:sp>
        <p:nvSpPr>
          <p:cNvPr id="5" name="TextBox 4"/>
          <p:cNvSpPr txBox="1"/>
          <p:nvPr/>
        </p:nvSpPr>
        <p:spPr>
          <a:xfrm>
            <a:off x="4343400" y="3776133"/>
            <a:ext cx="4114800" cy="3139321"/>
          </a:xfrm>
          <a:prstGeom prst="rect">
            <a:avLst/>
          </a:prstGeom>
          <a:noFill/>
        </p:spPr>
        <p:txBody>
          <a:bodyPr wrap="square" rtlCol="0">
            <a:spAutoFit/>
          </a:bodyPr>
          <a:lstStyle/>
          <a:p>
            <a:r>
              <a:rPr lang="en-US" dirty="0">
                <a:solidFill>
                  <a:srgbClr val="FF6600"/>
                </a:solidFill>
                <a:latin typeface="Courier"/>
                <a:cs typeface="Courier"/>
              </a:rPr>
              <a:t>if</a:t>
            </a:r>
            <a:r>
              <a:rPr lang="en-US" dirty="0">
                <a:latin typeface="Courier"/>
                <a:cs typeface="Courier"/>
              </a:rPr>
              <a:t> &lt;Boolean expression&gt;</a:t>
            </a:r>
            <a:r>
              <a:rPr lang="en-US" dirty="0" smtClean="0">
                <a:latin typeface="Courier"/>
                <a:cs typeface="Courier"/>
              </a:rPr>
              <a:t>:</a:t>
            </a:r>
            <a:endParaRPr lang="en-US" dirty="0">
              <a:latin typeface="Courier"/>
              <a:cs typeface="Courier"/>
            </a:endParaRPr>
          </a:p>
          <a:p>
            <a:r>
              <a:rPr lang="en-US" dirty="0">
                <a:latin typeface="Courier"/>
                <a:cs typeface="Courier"/>
              </a:rPr>
              <a:t>    python statements&gt;</a:t>
            </a:r>
          </a:p>
          <a:p>
            <a:r>
              <a:rPr lang="en-US" dirty="0">
                <a:latin typeface="Courier"/>
                <a:cs typeface="Courier"/>
              </a:rPr>
              <a:t>    .</a:t>
            </a:r>
          </a:p>
          <a:p>
            <a:r>
              <a:rPr lang="en-US" dirty="0">
                <a:latin typeface="Courier"/>
                <a:cs typeface="Courier"/>
              </a:rPr>
              <a:t>    .</a:t>
            </a:r>
          </a:p>
          <a:p>
            <a:r>
              <a:rPr lang="en-US" dirty="0">
                <a:latin typeface="Courier"/>
                <a:cs typeface="Courier"/>
              </a:rPr>
              <a:t>    .</a:t>
            </a:r>
          </a:p>
          <a:p>
            <a:r>
              <a:rPr lang="en-US" dirty="0">
                <a:solidFill>
                  <a:srgbClr val="FF6600"/>
                </a:solidFill>
                <a:latin typeface="Courier"/>
                <a:cs typeface="Courier"/>
              </a:rPr>
              <a:t>else</a:t>
            </a:r>
            <a:r>
              <a:rPr lang="en-US" dirty="0">
                <a:latin typeface="Courier"/>
                <a:cs typeface="Courier"/>
              </a:rPr>
              <a:t>:</a:t>
            </a:r>
            <a:endParaRPr lang="en-US" dirty="0">
              <a:solidFill>
                <a:srgbClr val="FF0000"/>
              </a:solidFill>
              <a:latin typeface="Courier"/>
              <a:cs typeface="Courier"/>
            </a:endParaRPr>
          </a:p>
          <a:p>
            <a:r>
              <a:rPr lang="en-US" dirty="0">
                <a:latin typeface="Courier"/>
                <a:cs typeface="Courier"/>
              </a:rPr>
              <a:t>    python statements&gt;</a:t>
            </a:r>
          </a:p>
          <a:p>
            <a:r>
              <a:rPr lang="en-US" dirty="0">
                <a:latin typeface="Courier"/>
                <a:cs typeface="Courier"/>
              </a:rPr>
              <a:t>    .</a:t>
            </a:r>
          </a:p>
          <a:p>
            <a:r>
              <a:rPr lang="en-US" dirty="0">
                <a:latin typeface="Courier"/>
                <a:cs typeface="Courier"/>
              </a:rPr>
              <a:t>    .</a:t>
            </a:r>
          </a:p>
          <a:p>
            <a:r>
              <a:rPr lang="en-US" dirty="0">
                <a:latin typeface="Courier"/>
                <a:cs typeface="Courier"/>
              </a:rPr>
              <a:t>    .</a:t>
            </a:r>
          </a:p>
          <a:p>
            <a:endParaRPr lang="en-US" dirty="0"/>
          </a:p>
        </p:txBody>
      </p:sp>
      <p:sp>
        <p:nvSpPr>
          <p:cNvPr id="8" name="Right Brace 7"/>
          <p:cNvSpPr/>
          <p:nvPr/>
        </p:nvSpPr>
        <p:spPr>
          <a:xfrm flipH="1">
            <a:off x="4724400" y="1828800"/>
            <a:ext cx="152400" cy="10668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0" name="Right Brace 9"/>
          <p:cNvSpPr/>
          <p:nvPr/>
        </p:nvSpPr>
        <p:spPr>
          <a:xfrm flipH="1">
            <a:off x="4724400" y="4157133"/>
            <a:ext cx="152400" cy="10668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1" name="Right Brace 10"/>
          <p:cNvSpPr/>
          <p:nvPr/>
        </p:nvSpPr>
        <p:spPr>
          <a:xfrm flipH="1">
            <a:off x="4724400" y="5528733"/>
            <a:ext cx="152400" cy="10668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2" name="TextBox 11"/>
          <p:cNvSpPr txBox="1"/>
          <p:nvPr/>
        </p:nvSpPr>
        <p:spPr>
          <a:xfrm>
            <a:off x="3657600" y="2133600"/>
            <a:ext cx="857250" cy="369332"/>
          </a:xfrm>
          <a:prstGeom prst="rect">
            <a:avLst/>
          </a:prstGeom>
          <a:noFill/>
        </p:spPr>
        <p:txBody>
          <a:bodyPr wrap="square" rtlCol="0">
            <a:spAutoFit/>
          </a:bodyPr>
          <a:lstStyle/>
          <a:p>
            <a:r>
              <a:rPr lang="en-US" dirty="0"/>
              <a:t>i</a:t>
            </a:r>
            <a:r>
              <a:rPr lang="en-US" dirty="0" smtClean="0"/>
              <a:t>f block</a:t>
            </a:r>
            <a:endParaRPr lang="en-US" dirty="0"/>
          </a:p>
        </p:txBody>
      </p:sp>
      <p:sp>
        <p:nvSpPr>
          <p:cNvPr id="13" name="TextBox 12"/>
          <p:cNvSpPr txBox="1"/>
          <p:nvPr/>
        </p:nvSpPr>
        <p:spPr>
          <a:xfrm>
            <a:off x="3429000" y="5833533"/>
            <a:ext cx="1143000" cy="369332"/>
          </a:xfrm>
          <a:prstGeom prst="rect">
            <a:avLst/>
          </a:prstGeom>
          <a:noFill/>
        </p:spPr>
        <p:txBody>
          <a:bodyPr wrap="square" rtlCol="0">
            <a:spAutoFit/>
          </a:bodyPr>
          <a:lstStyle/>
          <a:p>
            <a:r>
              <a:rPr lang="en-US" dirty="0" smtClean="0"/>
              <a:t>else block</a:t>
            </a:r>
            <a:endParaRPr lang="en-US" dirty="0"/>
          </a:p>
        </p:txBody>
      </p:sp>
      <p:sp>
        <p:nvSpPr>
          <p:cNvPr id="14" name="TextBox 13"/>
          <p:cNvSpPr txBox="1"/>
          <p:nvPr/>
        </p:nvSpPr>
        <p:spPr>
          <a:xfrm>
            <a:off x="3657600" y="4461933"/>
            <a:ext cx="857250" cy="369332"/>
          </a:xfrm>
          <a:prstGeom prst="rect">
            <a:avLst/>
          </a:prstGeom>
          <a:noFill/>
        </p:spPr>
        <p:txBody>
          <a:bodyPr wrap="square" rtlCol="0">
            <a:spAutoFit/>
          </a:bodyPr>
          <a:lstStyle/>
          <a:p>
            <a:r>
              <a:rPr lang="en-US" dirty="0"/>
              <a:t>i</a:t>
            </a:r>
            <a:r>
              <a:rPr lang="en-US" dirty="0" smtClean="0"/>
              <a:t>f block</a:t>
            </a:r>
            <a:endParaRPr lang="en-US" dirty="0"/>
          </a:p>
        </p:txBody>
      </p:sp>
      <p:sp>
        <p:nvSpPr>
          <p:cNvPr id="15" name="TextBox 14"/>
          <p:cNvSpPr txBox="1"/>
          <p:nvPr/>
        </p:nvSpPr>
        <p:spPr>
          <a:xfrm>
            <a:off x="6858000" y="2514600"/>
            <a:ext cx="2133600" cy="369332"/>
          </a:xfrm>
          <a:prstGeom prst="rect">
            <a:avLst/>
          </a:prstGeom>
          <a:noFill/>
        </p:spPr>
        <p:txBody>
          <a:bodyPr wrap="square" rtlCol="0">
            <a:spAutoFit/>
          </a:bodyPr>
          <a:lstStyle/>
          <a:p>
            <a:r>
              <a:rPr lang="en-US" dirty="0" smtClean="0"/>
              <a:t>Required colon here</a:t>
            </a:r>
            <a:endParaRPr lang="en-US" dirty="0"/>
          </a:p>
        </p:txBody>
      </p:sp>
      <p:cxnSp>
        <p:nvCxnSpPr>
          <p:cNvPr id="16" name="Straight Arrow Connector 15"/>
          <p:cNvCxnSpPr/>
          <p:nvPr/>
        </p:nvCxnSpPr>
        <p:spPr>
          <a:xfrm flipH="1" flipV="1">
            <a:off x="7696200" y="1752600"/>
            <a:ext cx="914400" cy="838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943600" y="4538133"/>
            <a:ext cx="2971800" cy="369332"/>
          </a:xfrm>
          <a:prstGeom prst="rect">
            <a:avLst/>
          </a:prstGeom>
          <a:noFill/>
        </p:spPr>
        <p:txBody>
          <a:bodyPr wrap="square" rtlCol="0">
            <a:spAutoFit/>
          </a:bodyPr>
          <a:lstStyle/>
          <a:p>
            <a:r>
              <a:rPr lang="en-US" dirty="0" smtClean="0"/>
              <a:t>Required colon here and here</a:t>
            </a:r>
            <a:endParaRPr lang="en-US" dirty="0"/>
          </a:p>
        </p:txBody>
      </p:sp>
      <p:cxnSp>
        <p:nvCxnSpPr>
          <p:cNvPr id="20" name="Straight Arrow Connector 19"/>
          <p:cNvCxnSpPr/>
          <p:nvPr/>
        </p:nvCxnSpPr>
        <p:spPr>
          <a:xfrm flipH="1" flipV="1">
            <a:off x="7696200" y="4080933"/>
            <a:ext cx="9144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a:off x="5122334" y="4893733"/>
            <a:ext cx="2624666" cy="4515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189677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PEP 257 </a:t>
            </a:r>
            <a:r>
              <a:rPr lang="en-US" dirty="0" smtClean="0"/>
              <a:t>– Doc String </a:t>
            </a:r>
            <a:r>
              <a:rPr lang="en-US" dirty="0"/>
              <a:t>Conventions</a:t>
            </a:r>
          </a:p>
        </p:txBody>
      </p:sp>
      <p:sp>
        <p:nvSpPr>
          <p:cNvPr id="3" name="Content Placeholder 2"/>
          <p:cNvSpPr>
            <a:spLocks noGrp="1"/>
          </p:cNvSpPr>
          <p:nvPr>
            <p:ph idx="1"/>
          </p:nvPr>
        </p:nvSpPr>
        <p:spPr/>
        <p:txBody>
          <a:bodyPr/>
          <a:lstStyle/>
          <a:p>
            <a:r>
              <a:rPr lang="en-US" dirty="0"/>
              <a:t>The </a:t>
            </a:r>
            <a:r>
              <a:rPr lang="en-US" dirty="0" err="1"/>
              <a:t>docstring</a:t>
            </a:r>
            <a:r>
              <a:rPr lang="en-US" dirty="0"/>
              <a:t> for a function or method should summarize its behavior and document its arguments, return value(s), side effects, exceptions raised, and restrictions on when it can be called (all if applicable). Optional arguments should be indicated. It should be documented whether keyword arguments are part of the interface.</a:t>
            </a:r>
          </a:p>
        </p:txBody>
      </p:sp>
      <p:sp>
        <p:nvSpPr>
          <p:cNvPr id="5"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The </a:t>
            </a:r>
            <a:r>
              <a:rPr lang="en-US" dirty="0" err="1" smtClean="0"/>
              <a:t>docstring</a:t>
            </a:r>
            <a:r>
              <a:rPr lang="en-US" dirty="0" smtClean="0"/>
              <a:t> for a function </a:t>
            </a:r>
            <a:r>
              <a:rPr lang="en-US" dirty="0" smtClean="0">
                <a:solidFill>
                  <a:schemeClr val="bg1">
                    <a:lumMod val="85000"/>
                  </a:schemeClr>
                </a:solidFill>
              </a:rPr>
              <a:t>or method</a:t>
            </a:r>
            <a:r>
              <a:rPr lang="en-US" dirty="0" smtClean="0"/>
              <a:t> should summarize its behavior and document its arguments, return value(s)</a:t>
            </a:r>
            <a:r>
              <a:rPr lang="en-US" dirty="0" smtClean="0">
                <a:solidFill>
                  <a:schemeClr val="bg1">
                    <a:lumMod val="85000"/>
                  </a:schemeClr>
                </a:solidFill>
              </a:rPr>
              <a:t>, side effects, exceptions raised, and restrictions on when it can be called (all if applicable). Optional arguments should be indicated. It should be documented whether keyword arguments are part of the interface.</a:t>
            </a:r>
            <a:endParaRPr lang="en-US" dirty="0">
              <a:solidFill>
                <a:schemeClr val="bg1">
                  <a:lumMod val="85000"/>
                </a:schemeClr>
              </a:solidFill>
            </a:endParaRPr>
          </a:p>
        </p:txBody>
      </p:sp>
    </p:spTree>
    <p:extLst>
      <p:ext uri="{BB962C8B-B14F-4D97-AF65-F5344CB8AC3E}">
        <p14:creationId xmlns:p14="http://schemas.microsoft.com/office/powerpoint/2010/main" val="341941095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Python Doc String</a:t>
            </a:r>
          </a:p>
          <a:p>
            <a:pPr lvl="1"/>
            <a:r>
              <a:rPr lang="en-US" dirty="0" smtClean="0"/>
              <a:t>A description of what a program or function does, and how to use it.</a:t>
            </a:r>
          </a:p>
          <a:p>
            <a:pPr lvl="1"/>
            <a:r>
              <a:rPr lang="en-US" dirty="0" smtClean="0"/>
              <a:t>Think of this as a contract.</a:t>
            </a:r>
          </a:p>
          <a:p>
            <a:pPr lvl="1"/>
            <a:endParaRPr lang="en-US" dirty="0"/>
          </a:p>
          <a:p>
            <a:pPr marL="0" indent="0">
              <a:buNone/>
            </a:pPr>
            <a:r>
              <a:rPr lang="en-US" dirty="0" err="1" smtClean="0">
                <a:solidFill>
                  <a:srgbClr val="FF6600"/>
                </a:solidFill>
                <a:latin typeface="Courier"/>
                <a:cs typeface="Courier"/>
              </a:rPr>
              <a:t>def</a:t>
            </a:r>
            <a:r>
              <a:rPr lang="en-US" dirty="0" smtClean="0">
                <a:latin typeface="Courier"/>
                <a:cs typeface="Courier"/>
              </a:rPr>
              <a:t> </a:t>
            </a:r>
            <a:r>
              <a:rPr lang="en-US" dirty="0" err="1" smtClean="0">
                <a:solidFill>
                  <a:srgbClr val="0000FF"/>
                </a:solidFill>
                <a:latin typeface="Courier"/>
                <a:cs typeface="Courier"/>
              </a:rPr>
              <a:t>my_function</a:t>
            </a:r>
            <a:r>
              <a:rPr lang="en-US" dirty="0" smtClean="0">
                <a:latin typeface="Courier"/>
                <a:cs typeface="Courier"/>
              </a:rPr>
              <a:t>(parameters…):</a:t>
            </a:r>
          </a:p>
          <a:p>
            <a:pPr marL="457200" lvl="1" indent="0">
              <a:buNone/>
            </a:pPr>
            <a:r>
              <a:rPr lang="en-US" dirty="0" smtClean="0">
                <a:solidFill>
                  <a:srgbClr val="008000"/>
                </a:solidFill>
                <a:latin typeface="Courier"/>
                <a:cs typeface="Courier"/>
              </a:rPr>
              <a:t>'''</a:t>
            </a:r>
          </a:p>
          <a:p>
            <a:pPr marL="457200" lvl="1" indent="0">
              <a:buNone/>
            </a:pPr>
            <a:r>
              <a:rPr lang="en-US" dirty="0" smtClean="0">
                <a:solidFill>
                  <a:srgbClr val="008000"/>
                </a:solidFill>
                <a:latin typeface="Courier"/>
                <a:cs typeface="Courier"/>
              </a:rPr>
              <a:t>A </a:t>
            </a:r>
            <a:r>
              <a:rPr lang="en-US" dirty="0">
                <a:solidFill>
                  <a:srgbClr val="008000"/>
                </a:solidFill>
                <a:latin typeface="Courier"/>
                <a:cs typeface="Courier"/>
              </a:rPr>
              <a:t>Description of what the function does.</a:t>
            </a:r>
          </a:p>
          <a:p>
            <a:pPr marL="457200" lvl="1" indent="0">
              <a:buNone/>
            </a:pPr>
            <a:r>
              <a:rPr lang="en-US" dirty="0" smtClean="0">
                <a:solidFill>
                  <a:srgbClr val="008000"/>
                </a:solidFill>
                <a:latin typeface="Courier"/>
                <a:cs typeface="Courier"/>
              </a:rPr>
              <a:t>Parameters:</a:t>
            </a:r>
            <a:endParaRPr lang="en-US" dirty="0">
              <a:solidFill>
                <a:srgbClr val="008000"/>
              </a:solidFill>
              <a:latin typeface="Courier"/>
              <a:cs typeface="Courier"/>
            </a:endParaRPr>
          </a:p>
          <a:p>
            <a:pPr marL="914400" lvl="2" indent="0">
              <a:buNone/>
            </a:pPr>
            <a:r>
              <a:rPr lang="en-US" dirty="0">
                <a:solidFill>
                  <a:srgbClr val="008000"/>
                </a:solidFill>
                <a:latin typeface="Courier"/>
                <a:cs typeface="Courier"/>
              </a:rPr>
              <a:t>param_1 </a:t>
            </a:r>
            <a:r>
              <a:rPr lang="en-US" dirty="0" smtClean="0">
                <a:solidFill>
                  <a:srgbClr val="008000"/>
                </a:solidFill>
                <a:latin typeface="Courier"/>
                <a:cs typeface="Courier"/>
              </a:rPr>
              <a:t>(type) – </a:t>
            </a:r>
            <a:r>
              <a:rPr lang="en-US" dirty="0">
                <a:solidFill>
                  <a:srgbClr val="008000"/>
                </a:solidFill>
                <a:latin typeface="Courier"/>
                <a:cs typeface="Courier"/>
              </a:rPr>
              <a:t>description</a:t>
            </a:r>
          </a:p>
          <a:p>
            <a:pPr marL="914400" lvl="2" indent="0">
              <a:buNone/>
            </a:pPr>
            <a:r>
              <a:rPr lang="en-US" dirty="0">
                <a:solidFill>
                  <a:srgbClr val="008000"/>
                </a:solidFill>
                <a:latin typeface="Courier"/>
                <a:cs typeface="Courier"/>
              </a:rPr>
              <a:t>param_2 </a:t>
            </a:r>
            <a:r>
              <a:rPr lang="en-US" dirty="0" smtClean="0">
                <a:solidFill>
                  <a:srgbClr val="008000"/>
                </a:solidFill>
                <a:latin typeface="Courier"/>
                <a:cs typeface="Courier"/>
              </a:rPr>
              <a:t>(</a:t>
            </a:r>
            <a:r>
              <a:rPr lang="en-US" smtClean="0">
                <a:solidFill>
                  <a:srgbClr val="008000"/>
                </a:solidFill>
                <a:latin typeface="Courier"/>
                <a:cs typeface="Courier"/>
              </a:rPr>
              <a:t>type) – </a:t>
            </a:r>
            <a:r>
              <a:rPr lang="en-US" dirty="0">
                <a:solidFill>
                  <a:srgbClr val="008000"/>
                </a:solidFill>
                <a:latin typeface="Courier"/>
                <a:cs typeface="Courier"/>
              </a:rPr>
              <a:t>description</a:t>
            </a:r>
          </a:p>
          <a:p>
            <a:pPr marL="914400" lvl="2" indent="0">
              <a:buNone/>
            </a:pPr>
            <a:r>
              <a:rPr lang="en-US" dirty="0">
                <a:solidFill>
                  <a:srgbClr val="008000"/>
                </a:solidFill>
                <a:latin typeface="Courier"/>
                <a:cs typeface="Courier"/>
              </a:rPr>
              <a:t>…</a:t>
            </a:r>
          </a:p>
          <a:p>
            <a:pPr marL="457200" lvl="1" indent="0">
              <a:buNone/>
            </a:pPr>
            <a:r>
              <a:rPr lang="en-US" dirty="0" smtClean="0">
                <a:solidFill>
                  <a:srgbClr val="008000"/>
                </a:solidFill>
                <a:latin typeface="Courier"/>
                <a:cs typeface="Courier"/>
              </a:rPr>
              <a:t>Returns:</a:t>
            </a:r>
            <a:endParaRPr lang="en-US" dirty="0">
              <a:solidFill>
                <a:srgbClr val="008000"/>
              </a:solidFill>
              <a:latin typeface="Courier"/>
              <a:cs typeface="Courier"/>
            </a:endParaRPr>
          </a:p>
          <a:p>
            <a:pPr marL="914400" lvl="2" indent="0">
              <a:buNone/>
            </a:pPr>
            <a:r>
              <a:rPr lang="en-US" dirty="0">
                <a:solidFill>
                  <a:srgbClr val="008000"/>
                </a:solidFill>
                <a:latin typeface="Courier"/>
                <a:cs typeface="Courier"/>
              </a:rPr>
              <a:t>var_1 </a:t>
            </a:r>
            <a:r>
              <a:rPr lang="en-US" dirty="0" smtClean="0">
                <a:solidFill>
                  <a:srgbClr val="008000"/>
                </a:solidFill>
                <a:latin typeface="Courier"/>
                <a:cs typeface="Courier"/>
              </a:rPr>
              <a:t>(type) – </a:t>
            </a:r>
            <a:r>
              <a:rPr lang="en-US" dirty="0">
                <a:solidFill>
                  <a:srgbClr val="008000"/>
                </a:solidFill>
                <a:latin typeface="Courier"/>
                <a:cs typeface="Courier"/>
              </a:rPr>
              <a:t>description</a:t>
            </a:r>
          </a:p>
          <a:p>
            <a:pPr marL="457200" lvl="1" indent="0">
              <a:buNone/>
            </a:pPr>
            <a:r>
              <a:rPr lang="en-US" dirty="0" smtClean="0">
                <a:solidFill>
                  <a:srgbClr val="008000"/>
                </a:solidFill>
                <a:latin typeface="Courier"/>
                <a:cs typeface="Courier"/>
              </a:rPr>
              <a:t>'''</a:t>
            </a:r>
            <a:endParaRPr lang="en-US" dirty="0">
              <a:solidFill>
                <a:srgbClr val="008000"/>
              </a:solidFill>
              <a:latin typeface="Courier"/>
              <a:cs typeface="Courier"/>
            </a:endParaRPr>
          </a:p>
          <a:p>
            <a:pPr marL="457200" lvl="1" indent="0">
              <a:buNone/>
            </a:pPr>
            <a:r>
              <a:rPr lang="en-US" dirty="0" smtClean="0">
                <a:latin typeface="Courier"/>
                <a:cs typeface="Courier"/>
              </a:rPr>
              <a:t>&lt;python statements&gt;</a:t>
            </a:r>
            <a:endParaRPr lang="en-US" dirty="0">
              <a:latin typeface="Courier"/>
              <a:cs typeface="Courier"/>
            </a:endParaRPr>
          </a:p>
        </p:txBody>
      </p:sp>
    </p:spTree>
    <p:extLst>
      <p:ext uri="{BB962C8B-B14F-4D97-AF65-F5344CB8AC3E}">
        <p14:creationId xmlns:p14="http://schemas.microsoft.com/office/powerpoint/2010/main" val="378478389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the Doc String</a:t>
            </a:r>
            <a:endParaRPr lang="en-US" dirty="0"/>
          </a:p>
        </p:txBody>
      </p:sp>
      <p:sp>
        <p:nvSpPr>
          <p:cNvPr id="3" name="Content Placeholder 2"/>
          <p:cNvSpPr>
            <a:spLocks noGrp="1"/>
          </p:cNvSpPr>
          <p:nvPr>
            <p:ph idx="1"/>
          </p:nvPr>
        </p:nvSpPr>
        <p:spPr/>
        <p:txBody>
          <a:bodyPr/>
          <a:lstStyle/>
          <a:p>
            <a:endParaRPr lang="en-US" dirty="0" smtClean="0"/>
          </a:p>
          <a:p>
            <a:r>
              <a:rPr lang="en-US" dirty="0" smtClean="0">
                <a:solidFill>
                  <a:srgbClr val="660066"/>
                </a:solidFill>
              </a:rPr>
              <a:t>help</a:t>
            </a:r>
            <a:r>
              <a:rPr lang="en-US" dirty="0" smtClean="0"/>
              <a:t>(</a:t>
            </a:r>
            <a:r>
              <a:rPr lang="en-US" dirty="0" err="1" smtClean="0"/>
              <a:t>my_function</a:t>
            </a:r>
            <a:r>
              <a:rPr lang="en-US" dirty="0" smtClean="0"/>
              <a:t>)</a:t>
            </a:r>
          </a:p>
          <a:p>
            <a:endParaRPr lang="en-US" dirty="0"/>
          </a:p>
          <a:p>
            <a:r>
              <a:rPr lang="en-US" dirty="0" err="1" smtClean="0"/>
              <a:t>my_function.__doc</a:t>
            </a:r>
            <a:r>
              <a:rPr lang="en-US" dirty="0" smtClean="0"/>
              <a:t>__</a:t>
            </a:r>
          </a:p>
          <a:p>
            <a:pPr lvl="1"/>
            <a:r>
              <a:rPr lang="en-US" dirty="0" smtClean="0">
                <a:solidFill>
                  <a:srgbClr val="660066"/>
                </a:solidFill>
              </a:rPr>
              <a:t>print</a:t>
            </a:r>
            <a:r>
              <a:rPr lang="en-US" dirty="0" smtClean="0"/>
              <a:t>(</a:t>
            </a:r>
            <a:r>
              <a:rPr lang="en-US" dirty="0" err="1" smtClean="0"/>
              <a:t>my_function.__doc</a:t>
            </a:r>
            <a:r>
              <a:rPr lang="en-US" dirty="0" smtClean="0"/>
              <a:t>__)</a:t>
            </a:r>
            <a:endParaRPr lang="en-US" dirty="0"/>
          </a:p>
        </p:txBody>
      </p:sp>
    </p:spTree>
    <p:extLst>
      <p:ext uri="{BB962C8B-B14F-4D97-AF65-F5344CB8AC3E}">
        <p14:creationId xmlns:p14="http://schemas.microsoft.com/office/powerpoint/2010/main" val="4037562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Reverse a Number</a:t>
            </a:r>
            <a:endParaRPr lang="en-US" dirty="0"/>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pPr marL="0" indent="0">
              <a:buNone/>
            </a:pPr>
            <a:r>
              <a:rPr lang="en-US" dirty="0" smtClean="0"/>
              <a:t>Write a function that takes a 2 digit integer and calculates the ‘reverse’ of that integer.</a:t>
            </a:r>
          </a:p>
          <a:p>
            <a:endParaRPr lang="en-US" dirty="0"/>
          </a:p>
          <a:p>
            <a:pPr marL="0" indent="0">
              <a:buNone/>
            </a:pPr>
            <a:r>
              <a:rPr lang="en-US" dirty="0" smtClean="0"/>
              <a:t>Example:</a:t>
            </a:r>
          </a:p>
          <a:p>
            <a:pPr marL="457200" lvl="1" indent="0">
              <a:buNone/>
            </a:pPr>
            <a:r>
              <a:rPr lang="en-US" dirty="0" smtClean="0"/>
              <a:t>integer = 37</a:t>
            </a:r>
          </a:p>
          <a:p>
            <a:pPr marL="457200" lvl="1" indent="0">
              <a:buNone/>
            </a:pPr>
            <a:r>
              <a:rPr lang="en-US" dirty="0" smtClean="0"/>
              <a:t>result = 73</a:t>
            </a:r>
          </a:p>
          <a:p>
            <a:pPr lvl="1"/>
            <a:endParaRPr lang="en-US" dirty="0"/>
          </a:p>
          <a:p>
            <a:pPr marL="0" indent="0">
              <a:buNone/>
            </a:pPr>
            <a:r>
              <a:rPr lang="en-US" dirty="0" smtClean="0"/>
              <a:t>Approach:</a:t>
            </a:r>
          </a:p>
          <a:p>
            <a:r>
              <a:rPr lang="en-US" dirty="0" smtClean="0"/>
              <a:t>Find 1’s digit and 10’s digit</a:t>
            </a:r>
          </a:p>
          <a:p>
            <a:pPr lvl="1"/>
            <a:r>
              <a:rPr lang="en-US" dirty="0" smtClean="0"/>
              <a:t>1’s digit  =  37  %  10</a:t>
            </a:r>
          </a:p>
          <a:p>
            <a:pPr lvl="1"/>
            <a:r>
              <a:rPr lang="en-US" dirty="0" smtClean="0"/>
              <a:t>10’</a:t>
            </a:r>
            <a:r>
              <a:rPr lang="en-US" dirty="0"/>
              <a:t>s digit </a:t>
            </a:r>
            <a:r>
              <a:rPr lang="en-US" dirty="0" smtClean="0"/>
              <a:t> =  37  //  10</a:t>
            </a:r>
          </a:p>
          <a:p>
            <a:r>
              <a:rPr lang="en-US" dirty="0" smtClean="0"/>
              <a:t>Construct result</a:t>
            </a:r>
          </a:p>
          <a:p>
            <a:pPr lvl="1"/>
            <a:r>
              <a:rPr lang="en-US" dirty="0" smtClean="0"/>
              <a:t>result = (1’s digit) * 10  +  10’s digit</a:t>
            </a:r>
            <a:endParaRPr lang="en-US" dirty="0"/>
          </a:p>
        </p:txBody>
      </p:sp>
    </p:spTree>
    <p:extLst>
      <p:ext uri="{BB962C8B-B14F-4D97-AF65-F5344CB8AC3E}">
        <p14:creationId xmlns:p14="http://schemas.microsoft.com/office/powerpoint/2010/main" val="167114748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cstate="print"/>
          <a:srcRect/>
          <a:stretch>
            <a:fillRect/>
          </a:stretch>
        </p:blipFill>
        <p:spPr bwMode="auto">
          <a:xfrm>
            <a:off x="457200" y="228600"/>
            <a:ext cx="8226425" cy="2816225"/>
          </a:xfrm>
          <a:prstGeom prst="rect">
            <a:avLst/>
          </a:prstGeom>
          <a:noFill/>
          <a:ln w="9525">
            <a:noFill/>
            <a:miter lim="800000"/>
            <a:headEnd/>
            <a:tailEnd/>
          </a:ln>
          <a:effectLst/>
        </p:spPr>
      </p:pic>
      <p:pic>
        <p:nvPicPr>
          <p:cNvPr id="36867" name="Picture 3"/>
          <p:cNvPicPr>
            <a:picLocks noChangeAspect="1" noChangeArrowheads="1"/>
          </p:cNvPicPr>
          <p:nvPr/>
        </p:nvPicPr>
        <p:blipFill>
          <a:blip r:embed="rId3" cstate="print"/>
          <a:srcRect/>
          <a:stretch>
            <a:fillRect/>
          </a:stretch>
        </p:blipFill>
        <p:spPr bwMode="auto">
          <a:xfrm>
            <a:off x="457200" y="3352800"/>
            <a:ext cx="8226425" cy="2778125"/>
          </a:xfrm>
          <a:prstGeom prst="rect">
            <a:avLst/>
          </a:prstGeom>
          <a:noFill/>
          <a:ln w="9525">
            <a:noFill/>
            <a:miter lim="800000"/>
            <a:headEnd/>
            <a:tailEnd/>
          </a:ln>
          <a:effectLst/>
        </p:spPr>
      </p:pic>
    </p:spTree>
    <p:extLst>
      <p:ext uri="{BB962C8B-B14F-4D97-AF65-F5344CB8AC3E}">
        <p14:creationId xmlns:p14="http://schemas.microsoft.com/office/powerpoint/2010/main" val="163274466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Flow of Control: Sequential (default)</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3048000" y="2138363"/>
            <a:ext cx="3048000" cy="2587625"/>
          </a:xfrm>
          <a:prstGeom prst="rect">
            <a:avLst/>
          </a:prstGeom>
          <a:noFill/>
          <a:ln w="9525">
            <a:noFill/>
            <a:miter lim="800000"/>
            <a:headEnd/>
            <a:tailEnd/>
          </a:ln>
          <a:effectLst/>
        </p:spPr>
      </p:pic>
      <p:sp>
        <p:nvSpPr>
          <p:cNvPr id="5" name="TextBox 4"/>
          <p:cNvSpPr txBox="1"/>
          <p:nvPr/>
        </p:nvSpPr>
        <p:spPr>
          <a:xfrm>
            <a:off x="2819400" y="4343400"/>
            <a:ext cx="3581400" cy="369332"/>
          </a:xfrm>
          <a:prstGeom prst="rect">
            <a:avLst/>
          </a:prstGeom>
          <a:solidFill>
            <a:schemeClr val="bg1"/>
          </a:solidFill>
          <a:ln w="28575">
            <a:noFill/>
          </a:ln>
        </p:spPr>
        <p:txBody>
          <a:bodyPr wrap="square" rtlCol="0">
            <a:spAutoFit/>
          </a:bodyPr>
          <a:lstStyle/>
          <a:p>
            <a:pPr algn="ctr"/>
            <a:endParaRPr lang="en-US" dirty="0"/>
          </a:p>
        </p:txBody>
      </p:sp>
      <p:sp>
        <p:nvSpPr>
          <p:cNvPr id="7" name="TextBox 6"/>
          <p:cNvSpPr txBox="1"/>
          <p:nvPr/>
        </p:nvSpPr>
        <p:spPr>
          <a:xfrm>
            <a:off x="1418210" y="2209800"/>
            <a:ext cx="1096390" cy="369332"/>
          </a:xfrm>
          <a:prstGeom prst="rect">
            <a:avLst/>
          </a:prstGeom>
          <a:noFill/>
          <a:ln>
            <a:solidFill>
              <a:schemeClr val="accent2"/>
            </a:solidFill>
          </a:ln>
        </p:spPr>
        <p:txBody>
          <a:bodyPr wrap="none" rtlCol="0">
            <a:spAutoFit/>
          </a:bodyPr>
          <a:lstStyle/>
          <a:p>
            <a:r>
              <a:rPr lang="en-US" dirty="0" smtClean="0"/>
              <a:t>start here</a:t>
            </a:r>
            <a:endParaRPr lang="en-US" dirty="0"/>
          </a:p>
        </p:txBody>
      </p:sp>
      <p:sp>
        <p:nvSpPr>
          <p:cNvPr id="8" name="Right Arrow 7"/>
          <p:cNvSpPr/>
          <p:nvPr/>
        </p:nvSpPr>
        <p:spPr>
          <a:xfrm>
            <a:off x="2743200" y="2362200"/>
            <a:ext cx="609600" cy="1219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044698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Control: Function Call</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2772790" y="3508375"/>
            <a:ext cx="3048000" cy="2587625"/>
          </a:xfrm>
          <a:prstGeom prst="rect">
            <a:avLst/>
          </a:prstGeom>
          <a:noFill/>
          <a:ln w="9525">
            <a:noFill/>
            <a:miter lim="800000"/>
            <a:headEnd/>
            <a:tailEnd/>
          </a:ln>
          <a:effectLst/>
        </p:spPr>
      </p:pic>
      <p:sp>
        <p:nvSpPr>
          <p:cNvPr id="5" name="TextBox 4"/>
          <p:cNvSpPr txBox="1"/>
          <p:nvPr/>
        </p:nvSpPr>
        <p:spPr>
          <a:xfrm>
            <a:off x="2239390" y="5713412"/>
            <a:ext cx="3581400" cy="369332"/>
          </a:xfrm>
          <a:prstGeom prst="rect">
            <a:avLst/>
          </a:prstGeom>
          <a:solidFill>
            <a:schemeClr val="bg1"/>
          </a:solidFill>
          <a:ln w="28575">
            <a:noFill/>
          </a:ln>
        </p:spPr>
        <p:txBody>
          <a:bodyPr wrap="square" rtlCol="0">
            <a:spAutoFit/>
          </a:bodyPr>
          <a:lstStyle/>
          <a:p>
            <a:pPr algn="ctr"/>
            <a:r>
              <a:rPr lang="en-US" dirty="0" smtClean="0"/>
              <a:t> </a:t>
            </a:r>
            <a:endParaRPr lang="en-US" dirty="0"/>
          </a:p>
        </p:txBody>
      </p:sp>
      <p:sp>
        <p:nvSpPr>
          <p:cNvPr id="6" name="TextBox 5"/>
          <p:cNvSpPr txBox="1"/>
          <p:nvPr/>
        </p:nvSpPr>
        <p:spPr>
          <a:xfrm>
            <a:off x="3314657" y="4706258"/>
            <a:ext cx="3505200" cy="369332"/>
          </a:xfrm>
          <a:prstGeom prst="rect">
            <a:avLst/>
          </a:prstGeom>
          <a:solidFill>
            <a:schemeClr val="bg1"/>
          </a:solidFill>
          <a:ln>
            <a:noFill/>
          </a:ln>
        </p:spPr>
        <p:txBody>
          <a:bodyPr wrap="square" rtlCol="0">
            <a:spAutoFit/>
          </a:bodyPr>
          <a:lstStyle/>
          <a:p>
            <a:pPr algn="ctr"/>
            <a:r>
              <a:rPr lang="en-US" dirty="0" smtClean="0"/>
              <a:t>x = </a:t>
            </a:r>
            <a:r>
              <a:rPr lang="en-US" dirty="0" err="1" smtClean="0"/>
              <a:t>function_name</a:t>
            </a:r>
            <a:r>
              <a:rPr lang="en-US" dirty="0" smtClean="0"/>
              <a:t> (arguments…)</a:t>
            </a:r>
            <a:endParaRPr lang="en-US" dirty="0"/>
          </a:p>
        </p:txBody>
      </p:sp>
      <p:sp>
        <p:nvSpPr>
          <p:cNvPr id="7" name="Curved Left Arrow 6"/>
          <p:cNvSpPr/>
          <p:nvPr/>
        </p:nvSpPr>
        <p:spPr>
          <a:xfrm>
            <a:off x="5363590" y="2055812"/>
            <a:ext cx="304800" cy="304800"/>
          </a:xfrm>
          <a:prstGeom prst="curvedLeftArrow">
            <a:avLst>
              <a:gd name="adj1" fmla="val 2500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3289106" y="1598612"/>
            <a:ext cx="3522268" cy="1477328"/>
          </a:xfrm>
          <a:prstGeom prst="rect">
            <a:avLst/>
          </a:prstGeom>
          <a:noFill/>
        </p:spPr>
        <p:txBody>
          <a:bodyPr wrap="none" rtlCol="0">
            <a:spAutoFit/>
          </a:bodyPr>
          <a:lstStyle/>
          <a:p>
            <a:r>
              <a:rPr lang="en-US" dirty="0" err="1" smtClean="0">
                <a:solidFill>
                  <a:srgbClr val="FF6600"/>
                </a:solidFill>
              </a:rPr>
              <a:t>def</a:t>
            </a:r>
            <a:r>
              <a:rPr lang="en-US" dirty="0" smtClean="0"/>
              <a:t>  </a:t>
            </a:r>
            <a:r>
              <a:rPr lang="en-US" dirty="0" err="1" smtClean="0">
                <a:solidFill>
                  <a:srgbClr val="0000FF"/>
                </a:solidFill>
              </a:rPr>
              <a:t>function_name</a:t>
            </a:r>
            <a:r>
              <a:rPr lang="en-US" dirty="0" smtClean="0">
                <a:solidFill>
                  <a:srgbClr val="0000FF"/>
                </a:solidFill>
              </a:rPr>
              <a:t> </a:t>
            </a:r>
            <a:r>
              <a:rPr lang="en-US" dirty="0" smtClean="0"/>
              <a:t>(parameters…):</a:t>
            </a:r>
          </a:p>
          <a:p>
            <a:r>
              <a:rPr lang="en-US" dirty="0" smtClean="0"/>
              <a:t>    Python statement	</a:t>
            </a:r>
          </a:p>
          <a:p>
            <a:r>
              <a:rPr lang="en-US" dirty="0" smtClean="0"/>
              <a:t>    Python statement</a:t>
            </a:r>
          </a:p>
          <a:p>
            <a:r>
              <a:rPr lang="en-US" dirty="0" smtClean="0"/>
              <a:t>    Python statement</a:t>
            </a:r>
          </a:p>
          <a:p>
            <a:r>
              <a:rPr lang="en-US" dirty="0" smtClean="0"/>
              <a:t>    </a:t>
            </a:r>
            <a:r>
              <a:rPr lang="en-US" dirty="0" smtClean="0">
                <a:solidFill>
                  <a:srgbClr val="FF6600"/>
                </a:solidFill>
              </a:rPr>
              <a:t>return </a:t>
            </a:r>
            <a:r>
              <a:rPr lang="en-US" dirty="0" smtClean="0"/>
              <a:t>value</a:t>
            </a:r>
            <a:endParaRPr lang="en-US" dirty="0"/>
          </a:p>
        </p:txBody>
      </p:sp>
      <p:sp>
        <p:nvSpPr>
          <p:cNvPr id="9" name="Curved Left Arrow 8"/>
          <p:cNvSpPr/>
          <p:nvPr/>
        </p:nvSpPr>
        <p:spPr>
          <a:xfrm>
            <a:off x="5363590" y="2360612"/>
            <a:ext cx="304800" cy="304800"/>
          </a:xfrm>
          <a:prstGeom prst="curvedLeftArrow">
            <a:avLst>
              <a:gd name="adj1" fmla="val 2500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rved Left Arrow 9"/>
          <p:cNvSpPr/>
          <p:nvPr/>
        </p:nvSpPr>
        <p:spPr>
          <a:xfrm>
            <a:off x="5439790" y="3046412"/>
            <a:ext cx="381000" cy="1828800"/>
          </a:xfrm>
          <a:prstGeom prst="curvedLeftArrow">
            <a:avLst>
              <a:gd name="adj1" fmla="val 2500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Curved Left Arrow 10"/>
          <p:cNvSpPr/>
          <p:nvPr/>
        </p:nvSpPr>
        <p:spPr>
          <a:xfrm flipV="1">
            <a:off x="6629400" y="1751012"/>
            <a:ext cx="457200" cy="3201988"/>
          </a:xfrm>
          <a:prstGeom prst="curvedLeftArrow">
            <a:avLst>
              <a:gd name="adj1" fmla="val 2500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Curved Left Arrow 11"/>
          <p:cNvSpPr/>
          <p:nvPr/>
        </p:nvSpPr>
        <p:spPr>
          <a:xfrm>
            <a:off x="5363590" y="2665412"/>
            <a:ext cx="304800" cy="304800"/>
          </a:xfrm>
          <a:prstGeom prst="curvedLeftArrow">
            <a:avLst>
              <a:gd name="adj1" fmla="val 2500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p:cNvSpPr txBox="1"/>
          <p:nvPr/>
        </p:nvSpPr>
        <p:spPr>
          <a:xfrm>
            <a:off x="1143000" y="3579812"/>
            <a:ext cx="1096390" cy="369332"/>
          </a:xfrm>
          <a:prstGeom prst="rect">
            <a:avLst/>
          </a:prstGeom>
          <a:noFill/>
          <a:ln>
            <a:solidFill>
              <a:schemeClr val="accent2"/>
            </a:solidFill>
          </a:ln>
        </p:spPr>
        <p:txBody>
          <a:bodyPr wrap="none" rtlCol="0">
            <a:spAutoFit/>
          </a:bodyPr>
          <a:lstStyle/>
          <a:p>
            <a:r>
              <a:rPr lang="en-US" dirty="0" smtClean="0"/>
              <a:t>start here</a:t>
            </a:r>
            <a:endParaRPr lang="en-US" dirty="0"/>
          </a:p>
        </p:txBody>
      </p:sp>
      <p:sp>
        <p:nvSpPr>
          <p:cNvPr id="14" name="Right Arrow 13"/>
          <p:cNvSpPr/>
          <p:nvPr/>
        </p:nvSpPr>
        <p:spPr>
          <a:xfrm>
            <a:off x="2467990" y="3732212"/>
            <a:ext cx="609600" cy="1219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
          <p:cNvPicPr>
            <a:picLocks noChangeAspect="1" noChangeArrowheads="1"/>
          </p:cNvPicPr>
          <p:nvPr/>
        </p:nvPicPr>
        <p:blipFill rotWithShape="1">
          <a:blip r:embed="rId2" cstate="print"/>
          <a:srcRect l="62301" t="73038" r="31999" b="22367"/>
          <a:stretch/>
        </p:blipFill>
        <p:spPr bwMode="auto">
          <a:xfrm rot="18960000">
            <a:off x="4818888" y="4724400"/>
            <a:ext cx="173736" cy="118872"/>
          </a:xfrm>
          <a:prstGeom prst="rect">
            <a:avLst/>
          </a:prstGeom>
          <a:noFill/>
          <a:ln w="9525">
            <a:noFill/>
            <a:miter lim="800000"/>
            <a:headEnd/>
            <a:tailEnd/>
          </a:ln>
          <a:effectLst/>
        </p:spPr>
      </p:pic>
    </p:spTree>
    <p:extLst>
      <p:ext uri="{BB962C8B-B14F-4D97-AF65-F5344CB8AC3E}">
        <p14:creationId xmlns:p14="http://schemas.microsoft.com/office/powerpoint/2010/main" val="145932695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if (condition) – then do …</a:t>
            </a:r>
          </a:p>
          <a:p>
            <a:endParaRPr lang="en-US" dirty="0" smtClean="0"/>
          </a:p>
          <a:p>
            <a:r>
              <a:rPr lang="en-US" dirty="0" smtClean="0"/>
              <a:t>    if (condition) – then do …			</a:t>
            </a:r>
            <a:r>
              <a:rPr lang="en-US" dirty="0"/>
              <a:t> </a:t>
            </a:r>
            <a:r>
              <a:rPr lang="en-US" dirty="0" smtClean="0"/>
              <a:t>      – else do …</a:t>
            </a:r>
          </a:p>
          <a:p>
            <a:endParaRPr lang="en-US" dirty="0" smtClean="0"/>
          </a:p>
          <a:p>
            <a:r>
              <a:rPr lang="en-US" dirty="0" smtClean="0"/>
              <a:t>   </a:t>
            </a:r>
            <a:r>
              <a:rPr lang="en-US" dirty="0"/>
              <a:t> </a:t>
            </a:r>
            <a:r>
              <a:rPr lang="en-US" dirty="0" smtClean="0"/>
              <a:t>if (condition) – then do …		</a:t>
            </a:r>
            <a:r>
              <a:rPr lang="en-US" dirty="0"/>
              <a:t>	 </a:t>
            </a:r>
            <a:r>
              <a:rPr lang="en-US" dirty="0" smtClean="0"/>
              <a:t>      – </a:t>
            </a:r>
            <a:r>
              <a:rPr lang="en-US" dirty="0" err="1" smtClean="0"/>
              <a:t>elif</a:t>
            </a:r>
            <a:r>
              <a:rPr lang="en-US" dirty="0" smtClean="0"/>
              <a:t> (condition) – then do …			       – </a:t>
            </a:r>
            <a:r>
              <a:rPr lang="en-US" dirty="0" err="1" smtClean="0"/>
              <a:t>elif</a:t>
            </a:r>
            <a:r>
              <a:rPr lang="en-US" dirty="0" smtClean="0"/>
              <a:t> (condition) – then do …			      …								       – else do …</a:t>
            </a:r>
            <a:endParaRPr lang="en-US" dirty="0"/>
          </a:p>
        </p:txBody>
      </p:sp>
    </p:spTree>
    <p:extLst>
      <p:ext uri="{BB962C8B-B14F-4D97-AF65-F5344CB8AC3E}">
        <p14:creationId xmlns:p14="http://schemas.microsoft.com/office/powerpoint/2010/main" val="92211654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134867</TotalTime>
  <Words>491</Words>
  <Application>Microsoft Macintosh PowerPoint</Application>
  <PresentationFormat>On-screen Show (4:3)</PresentationFormat>
  <Paragraphs>96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Program Testing</vt:lpstr>
      <vt:lpstr>PEP 257 – Doc String Conventions</vt:lpstr>
      <vt:lpstr>Documentation</vt:lpstr>
      <vt:lpstr>Accessing the Doc String</vt:lpstr>
      <vt:lpstr>Reverse a Number</vt:lpstr>
      <vt:lpstr>PowerPoint Presentation</vt:lpstr>
      <vt:lpstr>Flow of Control: Sequential (default)</vt:lpstr>
      <vt:lpstr>Flow of Control: Function Call</vt:lpstr>
      <vt:lpstr>Conditionals</vt:lpstr>
      <vt:lpstr>PowerPoint Presentation</vt:lpstr>
      <vt:lpstr>PowerPoint Presentation</vt:lpstr>
      <vt:lpstr>Flow of Control: if</vt:lpstr>
      <vt:lpstr>Flow of Control: if –else</vt:lpstr>
      <vt:lpstr>The if and if-else Statements</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Heron’s Triangle Area </dc:title>
  <dc:creator>amer</dc:creator>
  <cp:lastModifiedBy>Jon</cp:lastModifiedBy>
  <cp:revision>352</cp:revision>
  <dcterms:created xsi:type="dcterms:W3CDTF">2012-09-10T20:12:08Z</dcterms:created>
  <dcterms:modified xsi:type="dcterms:W3CDTF">2016-02-29T15:14:51Z</dcterms:modified>
</cp:coreProperties>
</file>