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562" r:id="rId2"/>
    <p:sldId id="563" r:id="rId3"/>
    <p:sldId id="564" r:id="rId4"/>
    <p:sldId id="565" r:id="rId5"/>
    <p:sldId id="566" r:id="rId6"/>
    <p:sldId id="567" r:id="rId7"/>
    <p:sldId id="568" r:id="rId8"/>
    <p:sldId id="569" r:id="rId9"/>
    <p:sldId id="570" r:id="rId10"/>
    <p:sldId id="571" r:id="rId11"/>
    <p:sldId id="557" r:id="rId12"/>
    <p:sldId id="558" r:id="rId13"/>
    <p:sldId id="559" r:id="rId14"/>
    <p:sldId id="560" r:id="rId15"/>
    <p:sldId id="561" r:id="rId16"/>
    <p:sldId id="525" r:id="rId17"/>
    <p:sldId id="538" r:id="rId18"/>
    <p:sldId id="330" r:id="rId19"/>
    <p:sldId id="320" r:id="rId20"/>
    <p:sldId id="540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311" autoAdjust="0"/>
    <p:restoredTop sz="94867" autoAdjust="0"/>
  </p:normalViewPr>
  <p:slideViewPr>
    <p:cSldViewPr>
      <p:cViewPr>
        <p:scale>
          <a:sx n="90" d="100"/>
          <a:sy n="90" d="100"/>
        </p:scale>
        <p:origin x="-1480" y="-7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0" d="100"/>
        <a:sy n="70" d="100"/>
      </p:scale>
      <p:origin x="0" y="1455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5AC68E-8B0D-634A-9544-7D0FF9604430}" type="datetimeFigureOut">
              <a:rPr lang="en-US" smtClean="0"/>
              <a:t>3/2/16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9A7848-F754-DC4C-9C71-8CB301F2A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125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6D919-76E4-4F1F-8F9F-8BD377B97F9A}" type="datetimeFigureOut">
              <a:rPr lang="en-US" smtClean="0"/>
              <a:pPr/>
              <a:t>3/2/16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5C9F9-4F6D-4E7C-82EC-AA22E35F15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6D919-76E4-4F1F-8F9F-8BD377B97F9A}" type="datetimeFigureOut">
              <a:rPr lang="en-US" smtClean="0"/>
              <a:pPr/>
              <a:t>3/2/16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5C9F9-4F6D-4E7C-82EC-AA22E35F15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6D919-76E4-4F1F-8F9F-8BD377B97F9A}" type="datetimeFigureOut">
              <a:rPr lang="en-US" smtClean="0"/>
              <a:pPr/>
              <a:t>3/2/16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5C9F9-4F6D-4E7C-82EC-AA22E35F15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6D919-76E4-4F1F-8F9F-8BD377B97F9A}" type="datetimeFigureOut">
              <a:rPr lang="en-US" smtClean="0"/>
              <a:pPr/>
              <a:t>3/2/16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5C9F9-4F6D-4E7C-82EC-AA22E35F15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6D919-76E4-4F1F-8F9F-8BD377B97F9A}" type="datetimeFigureOut">
              <a:rPr lang="en-US" smtClean="0"/>
              <a:pPr/>
              <a:t>3/2/16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5C9F9-4F6D-4E7C-82EC-AA22E35F15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6D919-76E4-4F1F-8F9F-8BD377B97F9A}" type="datetimeFigureOut">
              <a:rPr lang="en-US" smtClean="0"/>
              <a:pPr/>
              <a:t>3/2/16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5C9F9-4F6D-4E7C-82EC-AA22E35F15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6D919-76E4-4F1F-8F9F-8BD377B97F9A}" type="datetimeFigureOut">
              <a:rPr lang="en-US" smtClean="0"/>
              <a:pPr/>
              <a:t>3/2/16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5C9F9-4F6D-4E7C-82EC-AA22E35F15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6D919-76E4-4F1F-8F9F-8BD377B97F9A}" type="datetimeFigureOut">
              <a:rPr lang="en-US" smtClean="0"/>
              <a:pPr/>
              <a:t>3/2/16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5C9F9-4F6D-4E7C-82EC-AA22E35F15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6D919-76E4-4F1F-8F9F-8BD377B97F9A}" type="datetimeFigureOut">
              <a:rPr lang="en-US" smtClean="0"/>
              <a:pPr/>
              <a:t>3/2/16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5C9F9-4F6D-4E7C-82EC-AA22E35F15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6D919-76E4-4F1F-8F9F-8BD377B97F9A}" type="datetimeFigureOut">
              <a:rPr lang="en-US" smtClean="0"/>
              <a:pPr/>
              <a:t>3/2/16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5C9F9-4F6D-4E7C-82EC-AA22E35F15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6D919-76E4-4F1F-8F9F-8BD377B97F9A}" type="datetimeFigureOut">
              <a:rPr lang="en-US" smtClean="0"/>
              <a:pPr/>
              <a:t>3/2/16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5C9F9-4F6D-4E7C-82EC-AA22E35F15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56D919-76E4-4F1F-8F9F-8BD377B97F9A}" type="datetimeFigureOut">
              <a:rPr lang="en-US" smtClean="0"/>
              <a:pPr/>
              <a:t>3/2/16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95C9F9-4F6D-4E7C-82EC-AA22E35F154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xmlns:p14="http://schemas.microsoft.com/office/powerpoint/2010/main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wmf"/><Relationship Id="rId3" Type="http://schemas.openxmlformats.org/officeDocument/2006/relationships/image" Target="../media/image5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CISC106 – </a:t>
            </a:r>
            <a:r>
              <a:rPr lang="en-US" dirty="0" err="1"/>
              <a:t>i</a:t>
            </a:r>
            <a:r>
              <a:rPr lang="en-US" dirty="0"/>
              <a:t>&gt;clicker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competent programmer should know several correct answers that a program should compute, before writing a single line of code.</a:t>
            </a:r>
          </a:p>
          <a:p>
            <a:endParaRPr lang="en-US" dirty="0" smtClean="0"/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True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False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059333" y="526344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49482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CISC106 – </a:t>
            </a:r>
            <a:r>
              <a:rPr lang="en-US" dirty="0" err="1"/>
              <a:t>i</a:t>
            </a:r>
            <a:r>
              <a:rPr lang="en-US" dirty="0"/>
              <a:t>&gt;clicker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What will be output?</a:t>
            </a:r>
          </a:p>
          <a:p>
            <a:endParaRPr lang="en-US" dirty="0" smtClean="0"/>
          </a:p>
          <a:p>
            <a:endParaRPr lang="en-US" dirty="0"/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 </a:t>
            </a:r>
            <a:r>
              <a:rPr lang="en-US" dirty="0" smtClean="0">
                <a:latin typeface="Courier"/>
                <a:cs typeface="Courier"/>
              </a:rPr>
              <a:t>6.0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 </a:t>
            </a:r>
            <a:r>
              <a:rPr lang="en-US" dirty="0" smtClean="0">
                <a:latin typeface="Courier"/>
                <a:cs typeface="Courier"/>
              </a:rPr>
              <a:t>6.25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 </a:t>
            </a:r>
            <a:r>
              <a:rPr lang="en-US" dirty="0">
                <a:latin typeface="Courier"/>
                <a:cs typeface="Courier"/>
              </a:rPr>
              <a:t>f(5) // g(3)</a:t>
            </a:r>
            <a:endParaRPr lang="en-US" dirty="0" smtClean="0">
              <a:latin typeface="Courier"/>
              <a:cs typeface="Courier"/>
            </a:endParaRPr>
          </a:p>
          <a:p>
            <a:pPr marL="514350" indent="-514350">
              <a:buFont typeface="+mj-lt"/>
              <a:buAutoNum type="alphaUcPeriod"/>
            </a:pPr>
            <a:r>
              <a:rPr lang="en-US" b="1" dirty="0" smtClean="0">
                <a:solidFill>
                  <a:srgbClr val="008000"/>
                </a:solidFill>
              </a:rPr>
              <a:t> </a:t>
            </a:r>
            <a:r>
              <a:rPr lang="en-US" b="1" dirty="0" smtClean="0">
                <a:solidFill>
                  <a:srgbClr val="008000"/>
                </a:solidFill>
                <a:latin typeface="Courier"/>
                <a:cs typeface="Courier"/>
              </a:rPr>
              <a:t>6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105400" y="1701801"/>
            <a:ext cx="3810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rgbClr val="FF6600"/>
                </a:solidFill>
                <a:latin typeface="Courier"/>
                <a:cs typeface="Courier"/>
              </a:rPr>
              <a:t>def</a:t>
            </a:r>
            <a:r>
              <a:rPr lang="en-US" sz="2400" dirty="0" smtClean="0">
                <a:latin typeface="Courier"/>
                <a:cs typeface="Courier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f</a:t>
            </a:r>
            <a:r>
              <a:rPr lang="en-US" sz="2400" dirty="0" smtClean="0">
                <a:latin typeface="Courier"/>
                <a:cs typeface="Courier"/>
              </a:rPr>
              <a:t>(x):</a:t>
            </a:r>
          </a:p>
          <a:p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   </a:t>
            </a:r>
            <a:r>
              <a:rPr lang="en-US" sz="2400" dirty="0" smtClean="0">
                <a:solidFill>
                  <a:srgbClr val="FF6600"/>
                </a:solidFill>
                <a:latin typeface="Courier"/>
                <a:cs typeface="Courier"/>
              </a:rPr>
              <a:t>return</a:t>
            </a:r>
            <a:r>
              <a:rPr lang="en-US" sz="2400" dirty="0" smtClean="0">
                <a:latin typeface="Courier"/>
                <a:cs typeface="Courier"/>
              </a:rPr>
              <a:t> x * x</a:t>
            </a:r>
          </a:p>
          <a:p>
            <a:endParaRPr lang="en-US" sz="2400" dirty="0">
              <a:latin typeface="Courier"/>
              <a:cs typeface="Courier"/>
            </a:endParaRPr>
          </a:p>
          <a:p>
            <a:r>
              <a:rPr lang="en-US" sz="2400" dirty="0" err="1" smtClean="0">
                <a:solidFill>
                  <a:srgbClr val="FF6600"/>
                </a:solidFill>
                <a:latin typeface="Courier"/>
                <a:cs typeface="Courier"/>
              </a:rPr>
              <a:t>def</a:t>
            </a:r>
            <a:r>
              <a:rPr lang="en-US" sz="2400" dirty="0" smtClean="0">
                <a:latin typeface="Courier"/>
                <a:cs typeface="Courier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g</a:t>
            </a:r>
            <a:r>
              <a:rPr lang="en-US" sz="2400" dirty="0" smtClean="0">
                <a:latin typeface="Courier"/>
                <a:cs typeface="Courier"/>
              </a:rPr>
              <a:t>(y):</a:t>
            </a:r>
          </a:p>
          <a:p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   </a:t>
            </a:r>
            <a:r>
              <a:rPr lang="en-US" sz="2400" dirty="0" smtClean="0">
                <a:solidFill>
                  <a:srgbClr val="FF6600"/>
                </a:solidFill>
                <a:latin typeface="Courier"/>
                <a:cs typeface="Courier"/>
              </a:rPr>
              <a:t>return</a:t>
            </a:r>
            <a:r>
              <a:rPr lang="en-US" sz="2400" dirty="0" smtClean="0">
                <a:latin typeface="Courier"/>
                <a:cs typeface="Courier"/>
              </a:rPr>
              <a:t> y + 1</a:t>
            </a:r>
          </a:p>
          <a:p>
            <a:endParaRPr lang="en-US" sz="2400" dirty="0" smtClean="0">
              <a:latin typeface="Courier"/>
              <a:cs typeface="Courier"/>
            </a:endParaRPr>
          </a:p>
          <a:p>
            <a:r>
              <a:rPr lang="en-US" sz="2400" dirty="0" smtClean="0">
                <a:solidFill>
                  <a:schemeClr val="accent4">
                    <a:lumMod val="75000"/>
                  </a:schemeClr>
                </a:solidFill>
                <a:latin typeface="Courier"/>
                <a:cs typeface="Courier"/>
              </a:rPr>
              <a:t>print</a:t>
            </a:r>
            <a:r>
              <a:rPr lang="en-US" sz="2400" dirty="0" smtClean="0">
                <a:latin typeface="Courier"/>
                <a:cs typeface="Courier"/>
              </a:rPr>
              <a:t>(f(5) // g(3))</a:t>
            </a:r>
            <a:endParaRPr lang="en-US" sz="24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404649002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762000"/>
            <a:ext cx="9140825" cy="4243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4018358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228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5" name="Content Placeholder 4" descr="ASCII Table.p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55" b="2355"/>
          <a:stretch>
            <a:fillRect/>
          </a:stretch>
        </p:blipFill>
        <p:spPr>
          <a:xfrm>
            <a:off x="477914" y="762000"/>
            <a:ext cx="9199486" cy="5059363"/>
          </a:xfrm>
        </p:spPr>
      </p:pic>
    </p:spTree>
    <p:extLst>
      <p:ext uri="{BB962C8B-B14F-4D97-AF65-F5344CB8AC3E}">
        <p14:creationId xmlns:p14="http://schemas.microsoft.com/office/powerpoint/2010/main" val="238985189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990600"/>
            <a:ext cx="9140825" cy="3643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462476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33400"/>
            <a:ext cx="9140825" cy="190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42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200400"/>
            <a:ext cx="9140825" cy="221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6184557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33400"/>
            <a:ext cx="9140825" cy="2205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52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75" y="3657600"/>
            <a:ext cx="9140825" cy="154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5696236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Logical Operator Precedence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371600"/>
            <a:ext cx="9067800" cy="54102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FF6600"/>
                </a:solidFill>
              </a:rPr>
              <a:t>not</a:t>
            </a:r>
            <a:r>
              <a:rPr lang="en-US" dirty="0" smtClean="0"/>
              <a:t> – highest precedence</a:t>
            </a:r>
          </a:p>
          <a:p>
            <a:pPr marL="514350" lvl="1" indent="0">
              <a:buNone/>
            </a:pPr>
            <a:r>
              <a:rPr lang="en-US" sz="1800" dirty="0" smtClean="0">
                <a:solidFill>
                  <a:srgbClr val="FF6600"/>
                </a:solidFill>
                <a:latin typeface="Courier"/>
                <a:cs typeface="Courier"/>
              </a:rPr>
              <a:t>not False and False </a:t>
            </a:r>
            <a:r>
              <a:rPr lang="en-US" sz="1800" dirty="0">
                <a:latin typeface="Courier"/>
                <a:cs typeface="Courier"/>
              </a:rPr>
              <a:t> </a:t>
            </a:r>
            <a:r>
              <a:rPr lang="en-US" sz="1800" dirty="0" smtClean="0">
                <a:latin typeface="Courier"/>
                <a:cs typeface="Courier"/>
              </a:rPr>
              <a:t>= (</a:t>
            </a:r>
            <a:r>
              <a:rPr lang="en-US" sz="1800" dirty="0" smtClean="0">
                <a:solidFill>
                  <a:srgbClr val="FF6600"/>
                </a:solidFill>
                <a:latin typeface="Courier"/>
                <a:cs typeface="Courier"/>
              </a:rPr>
              <a:t>not False</a:t>
            </a:r>
            <a:r>
              <a:rPr lang="en-US" sz="1800" dirty="0" smtClean="0">
                <a:latin typeface="Courier"/>
                <a:cs typeface="Courier"/>
              </a:rPr>
              <a:t>)</a:t>
            </a:r>
            <a:r>
              <a:rPr lang="en-US" sz="1800" dirty="0" smtClean="0">
                <a:solidFill>
                  <a:srgbClr val="FF6600"/>
                </a:solidFill>
                <a:latin typeface="Courier"/>
                <a:cs typeface="Courier"/>
              </a:rPr>
              <a:t> </a:t>
            </a:r>
            <a:r>
              <a:rPr lang="en-US" sz="1800" dirty="0">
                <a:solidFill>
                  <a:srgbClr val="FF6600"/>
                </a:solidFill>
                <a:latin typeface="Courier"/>
                <a:cs typeface="Courier"/>
              </a:rPr>
              <a:t>and </a:t>
            </a:r>
            <a:r>
              <a:rPr lang="en-US" sz="1800" dirty="0" smtClean="0">
                <a:solidFill>
                  <a:srgbClr val="FF6600"/>
                </a:solidFill>
                <a:latin typeface="Courier"/>
                <a:cs typeface="Courier"/>
              </a:rPr>
              <a:t>False</a:t>
            </a:r>
            <a:r>
              <a:rPr lang="en-US" sz="1800" dirty="0" smtClean="0">
                <a:latin typeface="Courier"/>
                <a:cs typeface="Courier"/>
              </a:rPr>
              <a:t> = </a:t>
            </a:r>
            <a:r>
              <a:rPr lang="en-US" sz="1800" dirty="0" smtClean="0">
                <a:solidFill>
                  <a:srgbClr val="FF6600"/>
                </a:solidFill>
                <a:latin typeface="Courier"/>
                <a:cs typeface="Courier"/>
              </a:rPr>
              <a:t>False</a:t>
            </a:r>
          </a:p>
          <a:p>
            <a:pPr marL="514350" lvl="1" indent="0">
              <a:buNone/>
            </a:pPr>
            <a:r>
              <a:rPr lang="en-US" sz="1800" dirty="0">
                <a:solidFill>
                  <a:schemeClr val="bg1"/>
                </a:solidFill>
                <a:latin typeface="Courier"/>
                <a:cs typeface="Courier"/>
              </a:rPr>
              <a:t>not False and </a:t>
            </a:r>
            <a:r>
              <a:rPr lang="en-US" sz="1800" dirty="0" smtClean="0">
                <a:solidFill>
                  <a:schemeClr val="bg1"/>
                </a:solidFill>
                <a:latin typeface="Courier"/>
                <a:cs typeface="Courier"/>
              </a:rPr>
              <a:t>False </a:t>
            </a:r>
            <a:r>
              <a:rPr lang="en-US" sz="1800" dirty="0" smtClean="0">
                <a:latin typeface="Courier"/>
                <a:cs typeface="Courier"/>
              </a:rPr>
              <a:t>!= </a:t>
            </a:r>
            <a:r>
              <a:rPr lang="en-US" sz="1800" dirty="0" smtClean="0">
                <a:solidFill>
                  <a:srgbClr val="FF6600"/>
                </a:solidFill>
                <a:latin typeface="Courier"/>
                <a:cs typeface="Courier"/>
              </a:rPr>
              <a:t>not</a:t>
            </a:r>
            <a:r>
              <a:rPr lang="en-US" sz="1800" dirty="0" smtClean="0">
                <a:latin typeface="Courier"/>
                <a:cs typeface="Courier"/>
              </a:rPr>
              <a:t> (</a:t>
            </a:r>
            <a:r>
              <a:rPr lang="en-US" sz="1800" dirty="0" smtClean="0">
                <a:solidFill>
                  <a:srgbClr val="FF6600"/>
                </a:solidFill>
                <a:latin typeface="Courier"/>
                <a:cs typeface="Courier"/>
              </a:rPr>
              <a:t>False </a:t>
            </a:r>
            <a:r>
              <a:rPr lang="en-US" sz="1800" dirty="0">
                <a:solidFill>
                  <a:srgbClr val="FF6600"/>
                </a:solidFill>
                <a:latin typeface="Courier"/>
                <a:cs typeface="Courier"/>
              </a:rPr>
              <a:t>and </a:t>
            </a:r>
            <a:r>
              <a:rPr lang="en-US" sz="1800" dirty="0" smtClean="0">
                <a:solidFill>
                  <a:srgbClr val="FF6600"/>
                </a:solidFill>
                <a:latin typeface="Courier"/>
                <a:cs typeface="Courier"/>
              </a:rPr>
              <a:t>False</a:t>
            </a:r>
            <a:r>
              <a:rPr lang="en-US" sz="1800" dirty="0" smtClean="0">
                <a:latin typeface="Courier"/>
                <a:cs typeface="Courier"/>
              </a:rPr>
              <a:t>) = </a:t>
            </a:r>
            <a:r>
              <a:rPr lang="en-US" sz="1800" dirty="0" smtClean="0">
                <a:solidFill>
                  <a:srgbClr val="FF6600"/>
                </a:solidFill>
                <a:latin typeface="Courier"/>
                <a:cs typeface="Courier"/>
              </a:rPr>
              <a:t>True</a:t>
            </a:r>
          </a:p>
          <a:p>
            <a:r>
              <a:rPr lang="en-US" dirty="0" smtClean="0"/>
              <a:t> </a:t>
            </a:r>
            <a:r>
              <a:rPr lang="en-US" dirty="0" smtClean="0">
                <a:solidFill>
                  <a:srgbClr val="FF6600"/>
                </a:solidFill>
              </a:rPr>
              <a:t>and</a:t>
            </a:r>
            <a:r>
              <a:rPr lang="en-US" dirty="0" smtClean="0"/>
              <a:t> – next highest precedence</a:t>
            </a:r>
          </a:p>
          <a:p>
            <a:pPr marL="514350" lvl="1" indent="0">
              <a:buNone/>
            </a:pPr>
            <a:r>
              <a:rPr lang="en-US" sz="1800" dirty="0" smtClean="0">
                <a:solidFill>
                  <a:srgbClr val="FF6600"/>
                </a:solidFill>
                <a:latin typeface="Courier"/>
                <a:cs typeface="Courier"/>
              </a:rPr>
              <a:t>True or True and False</a:t>
            </a:r>
            <a:r>
              <a:rPr lang="en-US" sz="1800" dirty="0" smtClean="0">
                <a:latin typeface="Courier"/>
                <a:cs typeface="Courier"/>
              </a:rPr>
              <a:t> = </a:t>
            </a:r>
            <a:r>
              <a:rPr lang="en-US" sz="1800" dirty="0">
                <a:solidFill>
                  <a:srgbClr val="FF6600"/>
                </a:solidFill>
                <a:latin typeface="Courier"/>
                <a:cs typeface="Courier"/>
              </a:rPr>
              <a:t>True or </a:t>
            </a:r>
            <a:r>
              <a:rPr lang="en-US" sz="1800" dirty="0">
                <a:latin typeface="Courier"/>
                <a:cs typeface="Courier"/>
              </a:rPr>
              <a:t>(</a:t>
            </a:r>
            <a:r>
              <a:rPr lang="en-US" sz="1800" dirty="0" smtClean="0">
                <a:solidFill>
                  <a:srgbClr val="FF6600"/>
                </a:solidFill>
                <a:latin typeface="Courier"/>
                <a:cs typeface="Courier"/>
              </a:rPr>
              <a:t>True </a:t>
            </a:r>
            <a:r>
              <a:rPr lang="en-US" sz="1800" dirty="0">
                <a:solidFill>
                  <a:srgbClr val="FF6600"/>
                </a:solidFill>
                <a:latin typeface="Courier"/>
                <a:cs typeface="Courier"/>
              </a:rPr>
              <a:t>and </a:t>
            </a:r>
            <a:r>
              <a:rPr lang="en-US" sz="1800" dirty="0" smtClean="0">
                <a:solidFill>
                  <a:srgbClr val="FF6600"/>
                </a:solidFill>
                <a:latin typeface="Courier"/>
                <a:cs typeface="Courier"/>
              </a:rPr>
              <a:t>False</a:t>
            </a:r>
            <a:r>
              <a:rPr lang="en-US" sz="1800" dirty="0" smtClean="0">
                <a:latin typeface="Courier"/>
                <a:cs typeface="Courier"/>
              </a:rPr>
              <a:t>) = </a:t>
            </a:r>
            <a:r>
              <a:rPr lang="en-US" sz="1800" dirty="0" smtClean="0">
                <a:solidFill>
                  <a:srgbClr val="FF6600"/>
                </a:solidFill>
                <a:latin typeface="Courier"/>
                <a:cs typeface="Courier"/>
              </a:rPr>
              <a:t>True</a:t>
            </a:r>
          </a:p>
          <a:p>
            <a:pPr marL="514350" lvl="1" indent="0">
              <a:buNone/>
            </a:pPr>
            <a:r>
              <a:rPr lang="en-US" sz="1800" dirty="0">
                <a:solidFill>
                  <a:srgbClr val="FFFFFF"/>
                </a:solidFill>
                <a:latin typeface="Courier"/>
                <a:cs typeface="Courier"/>
              </a:rPr>
              <a:t>True or True and </a:t>
            </a:r>
            <a:r>
              <a:rPr lang="en-US" sz="1800" dirty="0" smtClean="0">
                <a:solidFill>
                  <a:srgbClr val="FFFFFF"/>
                </a:solidFill>
                <a:latin typeface="Courier"/>
                <a:cs typeface="Courier"/>
              </a:rPr>
              <a:t>False</a:t>
            </a:r>
            <a:r>
              <a:rPr lang="en-US" sz="1800" dirty="0" smtClean="0">
                <a:latin typeface="Courier"/>
                <a:cs typeface="Courier"/>
              </a:rPr>
              <a:t>!= (</a:t>
            </a:r>
            <a:r>
              <a:rPr lang="en-US" sz="1800" dirty="0" smtClean="0">
                <a:solidFill>
                  <a:srgbClr val="FF6600"/>
                </a:solidFill>
                <a:latin typeface="Courier"/>
                <a:cs typeface="Courier"/>
              </a:rPr>
              <a:t>True </a:t>
            </a:r>
            <a:r>
              <a:rPr lang="en-US" sz="1800" dirty="0">
                <a:solidFill>
                  <a:srgbClr val="FF6600"/>
                </a:solidFill>
                <a:latin typeface="Courier"/>
                <a:cs typeface="Courier"/>
              </a:rPr>
              <a:t>or </a:t>
            </a:r>
            <a:r>
              <a:rPr lang="en-US" sz="1800" dirty="0" smtClean="0">
                <a:solidFill>
                  <a:srgbClr val="FF6600"/>
                </a:solidFill>
                <a:latin typeface="Courier"/>
                <a:cs typeface="Courier"/>
              </a:rPr>
              <a:t>True</a:t>
            </a:r>
            <a:r>
              <a:rPr lang="en-US" sz="1800" dirty="0" smtClean="0">
                <a:latin typeface="Courier"/>
                <a:cs typeface="Courier"/>
              </a:rPr>
              <a:t>)</a:t>
            </a:r>
            <a:r>
              <a:rPr lang="en-US" sz="1800" dirty="0" smtClean="0">
                <a:solidFill>
                  <a:srgbClr val="FF6600"/>
                </a:solidFill>
                <a:latin typeface="Courier"/>
                <a:cs typeface="Courier"/>
              </a:rPr>
              <a:t> </a:t>
            </a:r>
            <a:r>
              <a:rPr lang="en-US" sz="1800" dirty="0">
                <a:solidFill>
                  <a:srgbClr val="FF6600"/>
                </a:solidFill>
                <a:latin typeface="Courier"/>
                <a:cs typeface="Courier"/>
              </a:rPr>
              <a:t>and </a:t>
            </a:r>
            <a:r>
              <a:rPr lang="en-US" sz="1800" dirty="0" smtClean="0">
                <a:solidFill>
                  <a:srgbClr val="FF6600"/>
                </a:solidFill>
                <a:latin typeface="Courier"/>
                <a:cs typeface="Courier"/>
              </a:rPr>
              <a:t>False</a:t>
            </a:r>
            <a:r>
              <a:rPr lang="en-US" sz="1800" dirty="0" smtClean="0">
                <a:latin typeface="Courier"/>
                <a:cs typeface="Courier"/>
              </a:rPr>
              <a:t> </a:t>
            </a:r>
            <a:r>
              <a:rPr lang="en-US" sz="1800" dirty="0">
                <a:latin typeface="Courier"/>
                <a:cs typeface="Courier"/>
              </a:rPr>
              <a:t>= </a:t>
            </a:r>
            <a:r>
              <a:rPr lang="en-US" sz="1800" dirty="0" smtClean="0">
                <a:solidFill>
                  <a:srgbClr val="FF6600"/>
                </a:solidFill>
                <a:latin typeface="Courier"/>
                <a:cs typeface="Courier"/>
              </a:rPr>
              <a:t>False</a:t>
            </a:r>
          </a:p>
          <a:p>
            <a:r>
              <a:rPr lang="en-US" dirty="0" smtClean="0"/>
              <a:t> </a:t>
            </a:r>
            <a:r>
              <a:rPr lang="en-US" dirty="0" smtClean="0">
                <a:solidFill>
                  <a:srgbClr val="FF6600"/>
                </a:solidFill>
              </a:rPr>
              <a:t>or</a:t>
            </a:r>
            <a:r>
              <a:rPr lang="en-US" dirty="0" smtClean="0"/>
              <a:t> – lowest precedence</a:t>
            </a:r>
          </a:p>
          <a:p>
            <a:pPr marL="514350" lvl="1" indent="0">
              <a:buNone/>
            </a:pPr>
            <a:r>
              <a:rPr lang="en-US" sz="1800" dirty="0" smtClean="0">
                <a:solidFill>
                  <a:srgbClr val="FF6600"/>
                </a:solidFill>
                <a:latin typeface="Courier"/>
                <a:cs typeface="Courier"/>
              </a:rPr>
              <a:t>not False or True and False</a:t>
            </a:r>
            <a:r>
              <a:rPr lang="en-US" sz="1800" dirty="0" smtClean="0">
                <a:latin typeface="Courier"/>
                <a:cs typeface="Courier"/>
              </a:rPr>
              <a:t> = (</a:t>
            </a:r>
            <a:r>
              <a:rPr lang="en-US" sz="1800" dirty="0" smtClean="0">
                <a:solidFill>
                  <a:srgbClr val="FF6600"/>
                </a:solidFill>
                <a:latin typeface="Courier"/>
                <a:cs typeface="Courier"/>
              </a:rPr>
              <a:t>not False</a:t>
            </a:r>
            <a:r>
              <a:rPr lang="en-US" sz="1800" dirty="0" smtClean="0">
                <a:latin typeface="Courier"/>
                <a:cs typeface="Courier"/>
              </a:rPr>
              <a:t>)</a:t>
            </a:r>
            <a:r>
              <a:rPr lang="en-US" sz="1800" dirty="0" smtClean="0">
                <a:solidFill>
                  <a:srgbClr val="FF6600"/>
                </a:solidFill>
                <a:latin typeface="Courier"/>
                <a:cs typeface="Courier"/>
              </a:rPr>
              <a:t> </a:t>
            </a:r>
            <a:r>
              <a:rPr lang="en-US" sz="1800" dirty="0">
                <a:solidFill>
                  <a:srgbClr val="FF6600"/>
                </a:solidFill>
                <a:latin typeface="Courier"/>
                <a:cs typeface="Courier"/>
              </a:rPr>
              <a:t>or </a:t>
            </a:r>
            <a:r>
              <a:rPr lang="en-US" sz="1800" dirty="0" smtClean="0">
                <a:latin typeface="Courier"/>
                <a:cs typeface="Courier"/>
              </a:rPr>
              <a:t>(</a:t>
            </a:r>
            <a:r>
              <a:rPr lang="en-US" sz="1800" dirty="0" smtClean="0">
                <a:solidFill>
                  <a:srgbClr val="FF6600"/>
                </a:solidFill>
                <a:latin typeface="Courier"/>
                <a:cs typeface="Courier"/>
              </a:rPr>
              <a:t>True </a:t>
            </a:r>
            <a:r>
              <a:rPr lang="en-US" sz="1800" dirty="0">
                <a:solidFill>
                  <a:srgbClr val="FF6600"/>
                </a:solidFill>
                <a:latin typeface="Courier"/>
                <a:cs typeface="Courier"/>
              </a:rPr>
              <a:t>and </a:t>
            </a:r>
            <a:r>
              <a:rPr lang="en-US" sz="1800" dirty="0" smtClean="0">
                <a:solidFill>
                  <a:srgbClr val="FF6600"/>
                </a:solidFill>
                <a:latin typeface="Courier"/>
                <a:cs typeface="Courier"/>
              </a:rPr>
              <a:t>False</a:t>
            </a:r>
            <a:r>
              <a:rPr lang="en-US" sz="1800" dirty="0" smtClean="0">
                <a:latin typeface="Courier"/>
                <a:cs typeface="Courier"/>
              </a:rPr>
              <a:t>)				</a:t>
            </a:r>
            <a:r>
              <a:rPr lang="en-US" sz="1800" dirty="0">
                <a:latin typeface="Courier"/>
                <a:cs typeface="Courier"/>
              </a:rPr>
              <a:t> </a:t>
            </a:r>
            <a:r>
              <a:rPr lang="en-US" sz="1800" dirty="0" smtClean="0">
                <a:latin typeface="Courier"/>
                <a:cs typeface="Courier"/>
              </a:rPr>
              <a:t>    = </a:t>
            </a:r>
            <a:r>
              <a:rPr lang="en-US" sz="1800" dirty="0" smtClean="0">
                <a:solidFill>
                  <a:srgbClr val="FF6600"/>
                </a:solidFill>
                <a:latin typeface="Courier"/>
                <a:cs typeface="Courier"/>
              </a:rPr>
              <a:t>True</a:t>
            </a:r>
          </a:p>
          <a:p>
            <a:pPr marL="514350" lvl="1" indent="0">
              <a:buNone/>
            </a:pPr>
            <a:r>
              <a:rPr lang="en-US" sz="1800" dirty="0">
                <a:solidFill>
                  <a:srgbClr val="FFFFFF"/>
                </a:solidFill>
                <a:latin typeface="Courier"/>
                <a:cs typeface="Courier"/>
              </a:rPr>
              <a:t>not False or True and </a:t>
            </a:r>
            <a:r>
              <a:rPr lang="en-US" sz="1800" dirty="0" smtClean="0">
                <a:solidFill>
                  <a:srgbClr val="FFFFFF"/>
                </a:solidFill>
                <a:latin typeface="Courier"/>
                <a:cs typeface="Courier"/>
              </a:rPr>
              <a:t>False</a:t>
            </a:r>
            <a:r>
              <a:rPr lang="en-US" sz="1800" dirty="0" smtClean="0">
                <a:latin typeface="Courier"/>
                <a:cs typeface="Courier"/>
              </a:rPr>
              <a:t>!= </a:t>
            </a:r>
            <a:r>
              <a:rPr lang="en-US" sz="1800" dirty="0" smtClean="0">
                <a:solidFill>
                  <a:srgbClr val="FF6600"/>
                </a:solidFill>
                <a:latin typeface="Courier"/>
                <a:cs typeface="Courier"/>
              </a:rPr>
              <a:t>not </a:t>
            </a:r>
            <a:r>
              <a:rPr lang="en-US" sz="1800" dirty="0" smtClean="0">
                <a:latin typeface="Courier"/>
                <a:cs typeface="Courier"/>
              </a:rPr>
              <a:t>(</a:t>
            </a:r>
            <a:r>
              <a:rPr lang="en-US" sz="1800" dirty="0" smtClean="0">
                <a:solidFill>
                  <a:srgbClr val="FF6600"/>
                </a:solidFill>
                <a:latin typeface="Courier"/>
                <a:cs typeface="Courier"/>
              </a:rPr>
              <a:t>False </a:t>
            </a:r>
            <a:r>
              <a:rPr lang="en-US" sz="1800" dirty="0">
                <a:solidFill>
                  <a:srgbClr val="FF6600"/>
                </a:solidFill>
                <a:latin typeface="Courier"/>
                <a:cs typeface="Courier"/>
              </a:rPr>
              <a:t>or </a:t>
            </a:r>
            <a:r>
              <a:rPr lang="en-US" sz="1800" dirty="0" smtClean="0">
                <a:solidFill>
                  <a:srgbClr val="FF6600"/>
                </a:solidFill>
                <a:latin typeface="Courier"/>
                <a:cs typeface="Courier"/>
              </a:rPr>
              <a:t>True</a:t>
            </a:r>
            <a:r>
              <a:rPr lang="en-US" sz="1800" dirty="0" smtClean="0">
                <a:latin typeface="Courier"/>
                <a:cs typeface="Courier"/>
              </a:rPr>
              <a:t>)</a:t>
            </a:r>
            <a:r>
              <a:rPr lang="en-US" sz="1800" dirty="0" smtClean="0">
                <a:solidFill>
                  <a:srgbClr val="FF6600"/>
                </a:solidFill>
                <a:latin typeface="Courier"/>
                <a:cs typeface="Courier"/>
              </a:rPr>
              <a:t> </a:t>
            </a:r>
            <a:r>
              <a:rPr lang="en-US" sz="1800" dirty="0">
                <a:solidFill>
                  <a:srgbClr val="FF6600"/>
                </a:solidFill>
                <a:latin typeface="Courier"/>
                <a:cs typeface="Courier"/>
              </a:rPr>
              <a:t>and </a:t>
            </a:r>
            <a:r>
              <a:rPr lang="en-US" sz="1800" dirty="0" smtClean="0">
                <a:solidFill>
                  <a:srgbClr val="FF6600"/>
                </a:solidFill>
                <a:latin typeface="Courier"/>
                <a:cs typeface="Courier"/>
              </a:rPr>
              <a:t>False</a:t>
            </a:r>
          </a:p>
          <a:p>
            <a:pPr marL="514350" lvl="1" indent="0">
              <a:buNone/>
            </a:pPr>
            <a:r>
              <a:rPr lang="en-US" sz="1800" dirty="0">
                <a:latin typeface="Courier"/>
                <a:cs typeface="Courier"/>
              </a:rPr>
              <a:t>	</a:t>
            </a:r>
            <a:r>
              <a:rPr lang="en-US" sz="1800" dirty="0" smtClean="0">
                <a:latin typeface="Courier"/>
                <a:cs typeface="Courier"/>
              </a:rPr>
              <a:t>			</a:t>
            </a:r>
            <a:r>
              <a:rPr lang="en-US" sz="1800" dirty="0">
                <a:latin typeface="Courier"/>
                <a:cs typeface="Courier"/>
              </a:rPr>
              <a:t> </a:t>
            </a:r>
            <a:r>
              <a:rPr lang="en-US" sz="1800" dirty="0" smtClean="0">
                <a:latin typeface="Courier"/>
                <a:cs typeface="Courier"/>
              </a:rPr>
              <a:t>   != </a:t>
            </a:r>
            <a:r>
              <a:rPr lang="en-US" sz="1800" dirty="0" smtClean="0">
                <a:solidFill>
                  <a:srgbClr val="FF6600"/>
                </a:solidFill>
                <a:latin typeface="Courier"/>
                <a:cs typeface="Courier"/>
              </a:rPr>
              <a:t>False</a:t>
            </a:r>
            <a:endParaRPr lang="en-US" sz="1800" dirty="0">
              <a:solidFill>
                <a:srgbClr val="FF6600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20587752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Operator Associativity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 </a:t>
            </a:r>
            <a:r>
              <a:rPr lang="en-US" sz="4300" dirty="0" smtClean="0">
                <a:solidFill>
                  <a:srgbClr val="FF6600"/>
                </a:solidFill>
              </a:rPr>
              <a:t>and</a:t>
            </a:r>
            <a:r>
              <a:rPr lang="en-US" dirty="0" smtClean="0"/>
              <a:t> associativity is left to right</a:t>
            </a:r>
          </a:p>
          <a:p>
            <a:pPr lvl="1"/>
            <a:r>
              <a:rPr lang="en-US" dirty="0" smtClean="0"/>
              <a:t>If any of a, b, c or d is False, Python stops evaluation  and returns False. Otherwise it returns True.</a:t>
            </a:r>
          </a:p>
          <a:p>
            <a:pPr marL="457200" lvl="1" indent="0">
              <a:buNone/>
            </a:pPr>
            <a:r>
              <a:rPr lang="en-US" dirty="0" smtClean="0"/>
              <a:t>		</a:t>
            </a:r>
            <a:r>
              <a:rPr lang="en-US" dirty="0" smtClean="0">
                <a:latin typeface="Courier"/>
                <a:cs typeface="Courier"/>
              </a:rPr>
              <a:t>a </a:t>
            </a:r>
            <a:r>
              <a:rPr lang="en-US" dirty="0">
                <a:solidFill>
                  <a:srgbClr val="FF6600"/>
                </a:solidFill>
                <a:latin typeface="Courier"/>
                <a:cs typeface="Courier"/>
              </a:rPr>
              <a:t>and</a:t>
            </a:r>
            <a:r>
              <a:rPr lang="en-US" dirty="0">
                <a:latin typeface="Courier"/>
                <a:cs typeface="Courier"/>
              </a:rPr>
              <a:t> b </a:t>
            </a:r>
            <a:r>
              <a:rPr lang="en-US" dirty="0">
                <a:solidFill>
                  <a:srgbClr val="FF6600"/>
                </a:solidFill>
                <a:latin typeface="Courier"/>
                <a:cs typeface="Courier"/>
              </a:rPr>
              <a:t>and</a:t>
            </a:r>
            <a:r>
              <a:rPr lang="en-US" dirty="0">
                <a:latin typeface="Courier"/>
                <a:cs typeface="Courier"/>
              </a:rPr>
              <a:t> c </a:t>
            </a:r>
            <a:r>
              <a:rPr lang="en-US" dirty="0">
                <a:solidFill>
                  <a:srgbClr val="FF6600"/>
                </a:solidFill>
                <a:latin typeface="Courier"/>
                <a:cs typeface="Courier"/>
              </a:rPr>
              <a:t>and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d</a:t>
            </a:r>
            <a:endParaRPr lang="en-US" dirty="0">
              <a:latin typeface="Courier"/>
              <a:cs typeface="Courier"/>
            </a:endParaRPr>
          </a:p>
          <a:p>
            <a:pPr lvl="1"/>
            <a:endParaRPr lang="en-US" dirty="0"/>
          </a:p>
          <a:p>
            <a:r>
              <a:rPr lang="en-US" dirty="0" smtClean="0"/>
              <a:t> </a:t>
            </a:r>
            <a:r>
              <a:rPr lang="en-US" sz="4300" dirty="0" smtClean="0">
                <a:solidFill>
                  <a:srgbClr val="FF6600"/>
                </a:solidFill>
              </a:rPr>
              <a:t>or</a:t>
            </a:r>
            <a:r>
              <a:rPr lang="en-US" dirty="0" smtClean="0"/>
              <a:t> associativity is left to right</a:t>
            </a:r>
          </a:p>
          <a:p>
            <a:pPr lvl="1"/>
            <a:r>
              <a:rPr lang="en-US" dirty="0" smtClean="0"/>
              <a:t>If </a:t>
            </a:r>
            <a:r>
              <a:rPr lang="en-US" dirty="0"/>
              <a:t>any of a, b, c or d is </a:t>
            </a:r>
            <a:r>
              <a:rPr lang="en-US" dirty="0" smtClean="0"/>
              <a:t>True, </a:t>
            </a:r>
            <a:r>
              <a:rPr lang="en-US" dirty="0"/>
              <a:t>Python stops evaluation and returns </a:t>
            </a:r>
            <a:r>
              <a:rPr lang="en-US" dirty="0" smtClean="0"/>
              <a:t>True. </a:t>
            </a:r>
            <a:r>
              <a:rPr lang="en-US" dirty="0"/>
              <a:t>Otherwise it returns </a:t>
            </a:r>
            <a:r>
              <a:rPr lang="en-US" dirty="0" smtClean="0"/>
              <a:t>False.</a:t>
            </a:r>
          </a:p>
          <a:p>
            <a:pPr marL="457200" lvl="1" indent="0">
              <a:buNone/>
            </a:pPr>
            <a:r>
              <a:rPr lang="en-US" dirty="0" smtClean="0"/>
              <a:t>		</a:t>
            </a:r>
            <a:r>
              <a:rPr lang="en-US" dirty="0" smtClean="0">
                <a:latin typeface="Courier"/>
                <a:cs typeface="Courier"/>
              </a:rPr>
              <a:t>a </a:t>
            </a:r>
            <a:r>
              <a:rPr lang="en-US" dirty="0">
                <a:solidFill>
                  <a:srgbClr val="FF6600"/>
                </a:solidFill>
                <a:latin typeface="Courier"/>
                <a:cs typeface="Courier"/>
              </a:rPr>
              <a:t>or</a:t>
            </a:r>
            <a:r>
              <a:rPr lang="en-US" dirty="0">
                <a:latin typeface="Courier"/>
                <a:cs typeface="Courier"/>
              </a:rPr>
              <a:t> b </a:t>
            </a:r>
            <a:r>
              <a:rPr lang="en-US" dirty="0">
                <a:solidFill>
                  <a:srgbClr val="FF6600"/>
                </a:solidFill>
                <a:latin typeface="Courier"/>
                <a:cs typeface="Courier"/>
              </a:rPr>
              <a:t>or</a:t>
            </a:r>
            <a:r>
              <a:rPr lang="en-US" dirty="0">
                <a:latin typeface="Courier"/>
                <a:cs typeface="Courier"/>
              </a:rPr>
              <a:t> c </a:t>
            </a:r>
            <a:r>
              <a:rPr lang="en-US" dirty="0">
                <a:solidFill>
                  <a:srgbClr val="FF6600"/>
                </a:solidFill>
                <a:latin typeface="Courier"/>
                <a:cs typeface="Courier"/>
              </a:rPr>
              <a:t>or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d</a:t>
            </a:r>
            <a:endParaRPr lang="en-US" dirty="0">
              <a:latin typeface="Courier"/>
              <a:cs typeface="Courier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17911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do we write Python code to print out a grade, given a score?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7985419"/>
              </p:ext>
            </p:extLst>
          </p:nvPr>
        </p:nvGraphicFramePr>
        <p:xfrm>
          <a:off x="2743200" y="1828800"/>
          <a:ext cx="3657600" cy="31089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score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grade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[90, 100]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A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[80, 90)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B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[70, 80)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C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[60, 70)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D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[0, 60)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F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487680" y="5410200"/>
            <a:ext cx="61323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Notation:   [   ]     </a:t>
            </a:r>
            <a:r>
              <a:rPr lang="en-US" sz="2400" dirty="0" err="1" smtClean="0"/>
              <a:t>vs</a:t>
            </a:r>
            <a:r>
              <a:rPr lang="en-US" sz="2400" dirty="0" smtClean="0"/>
              <a:t>      [   )     </a:t>
            </a:r>
            <a:r>
              <a:rPr lang="en-US" sz="2400" dirty="0" err="1" smtClean="0"/>
              <a:t>vs</a:t>
            </a:r>
            <a:r>
              <a:rPr lang="en-US" sz="2400" dirty="0" smtClean="0"/>
              <a:t>     (   ]      </a:t>
            </a:r>
            <a:r>
              <a:rPr lang="en-US" sz="2400" dirty="0" err="1" smtClean="0"/>
              <a:t>vs</a:t>
            </a:r>
            <a:r>
              <a:rPr lang="en-US" sz="2400" dirty="0" smtClean="0"/>
              <a:t>     (   )</a:t>
            </a:r>
            <a:endParaRPr lang="en-US" sz="2400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52400"/>
            <a:ext cx="8001000" cy="6018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CISC106 – </a:t>
            </a:r>
            <a:r>
              <a:rPr lang="en-US" dirty="0" err="1"/>
              <a:t>i</a:t>
            </a:r>
            <a:r>
              <a:rPr lang="en-US" dirty="0"/>
              <a:t>&gt;clicker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competent programmer should know several correct answers that a program should compute, before writing a single line of code.</a:t>
            </a:r>
          </a:p>
          <a:p>
            <a:endParaRPr lang="en-US" dirty="0" smtClean="0"/>
          </a:p>
          <a:p>
            <a:pPr marL="514350" indent="-514350">
              <a:buFont typeface="+mj-lt"/>
              <a:buAutoNum type="alphaUcPeriod"/>
            </a:pPr>
            <a:r>
              <a:rPr lang="en-US" b="1" dirty="0" smtClean="0">
                <a:solidFill>
                  <a:srgbClr val="008000"/>
                </a:solidFill>
              </a:rPr>
              <a:t>True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False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059333" y="526344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67308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f-</a:t>
            </a:r>
            <a:r>
              <a:rPr lang="en-US" dirty="0" err="1" smtClean="0"/>
              <a:t>elif</a:t>
            </a:r>
            <a:r>
              <a:rPr lang="en-US" dirty="0" smtClean="0"/>
              <a:t>-</a:t>
            </a:r>
            <a:r>
              <a:rPr lang="en-US" dirty="0" err="1" smtClean="0"/>
              <a:t>elif</a:t>
            </a:r>
            <a:r>
              <a:rPr lang="en-US" dirty="0" smtClean="0"/>
              <a:t>-…-</a:t>
            </a:r>
            <a:r>
              <a:rPr lang="en-US" dirty="0" err="1" smtClean="0"/>
              <a:t>elif</a:t>
            </a:r>
            <a:r>
              <a:rPr lang="en-US" dirty="0" smtClean="0"/>
              <a:t>-else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0" y="1371600"/>
            <a:ext cx="4432674" cy="5632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6600"/>
                </a:solidFill>
                <a:latin typeface="Courier"/>
                <a:cs typeface="Courier"/>
              </a:rPr>
              <a:t>if</a:t>
            </a:r>
            <a:r>
              <a:rPr lang="en-US" sz="2400" dirty="0" smtClean="0">
                <a:latin typeface="Courier"/>
                <a:cs typeface="Courier"/>
              </a:rPr>
              <a:t> condition:</a:t>
            </a:r>
          </a:p>
          <a:p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   &lt;python statements&gt;</a:t>
            </a:r>
          </a:p>
          <a:p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   .</a:t>
            </a:r>
          </a:p>
          <a:p>
            <a:r>
              <a:rPr lang="en-US" sz="2400" dirty="0" err="1" smtClean="0">
                <a:solidFill>
                  <a:srgbClr val="FF6600"/>
                </a:solidFill>
                <a:latin typeface="Courier"/>
                <a:cs typeface="Courier"/>
              </a:rPr>
              <a:t>elif</a:t>
            </a:r>
            <a:r>
              <a:rPr lang="en-US" sz="2400" dirty="0" smtClean="0">
                <a:latin typeface="Courier"/>
                <a:cs typeface="Courier"/>
              </a:rPr>
              <a:t> condition:</a:t>
            </a:r>
          </a:p>
          <a:p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   &lt;python statements&gt;</a:t>
            </a:r>
          </a:p>
          <a:p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   .</a:t>
            </a:r>
          </a:p>
          <a:p>
            <a:r>
              <a:rPr lang="en-US" sz="2400" dirty="0" smtClean="0">
                <a:latin typeface="Courier"/>
                <a:cs typeface="Courier"/>
              </a:rPr>
              <a:t>.</a:t>
            </a:r>
          </a:p>
          <a:p>
            <a:r>
              <a:rPr lang="en-US" sz="2400" dirty="0" smtClean="0">
                <a:latin typeface="Courier"/>
                <a:cs typeface="Courier"/>
              </a:rPr>
              <a:t>.</a:t>
            </a:r>
          </a:p>
          <a:p>
            <a:r>
              <a:rPr lang="en-US" sz="2400" dirty="0" err="1">
                <a:solidFill>
                  <a:srgbClr val="FF6600"/>
                </a:solidFill>
                <a:latin typeface="Courier"/>
                <a:cs typeface="Courier"/>
              </a:rPr>
              <a:t>elif</a:t>
            </a:r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condition:</a:t>
            </a:r>
            <a:endParaRPr lang="en-US" sz="2400" dirty="0">
              <a:latin typeface="Courier"/>
              <a:cs typeface="Courier"/>
            </a:endParaRPr>
          </a:p>
          <a:p>
            <a:r>
              <a:rPr lang="en-US" sz="2400" dirty="0">
                <a:latin typeface="Courier"/>
                <a:cs typeface="Courier"/>
              </a:rPr>
              <a:t>    </a:t>
            </a:r>
            <a:r>
              <a:rPr lang="en-US" sz="2400" dirty="0" smtClean="0">
                <a:latin typeface="Courier"/>
                <a:cs typeface="Courier"/>
              </a:rPr>
              <a:t>&lt;python </a:t>
            </a:r>
            <a:r>
              <a:rPr lang="en-US" sz="2400" dirty="0">
                <a:latin typeface="Courier"/>
                <a:cs typeface="Courier"/>
              </a:rPr>
              <a:t>statements&gt;</a:t>
            </a:r>
          </a:p>
          <a:p>
            <a:r>
              <a:rPr lang="en-US" sz="2400" dirty="0">
                <a:latin typeface="Courier"/>
                <a:cs typeface="Courier"/>
              </a:rPr>
              <a:t>    .</a:t>
            </a:r>
          </a:p>
          <a:p>
            <a:r>
              <a:rPr lang="en-US" sz="2400" dirty="0" smtClean="0">
                <a:solidFill>
                  <a:srgbClr val="FF6600"/>
                </a:solidFill>
                <a:latin typeface="Courier"/>
                <a:cs typeface="Courier"/>
              </a:rPr>
              <a:t>else</a:t>
            </a:r>
            <a:r>
              <a:rPr lang="en-US" sz="2400" dirty="0" smtClean="0">
                <a:latin typeface="Courier"/>
                <a:cs typeface="Courier"/>
              </a:rPr>
              <a:t>:    </a:t>
            </a:r>
            <a:r>
              <a:rPr lang="en-US" sz="2400" dirty="0" smtClean="0">
                <a:solidFill>
                  <a:srgbClr val="FF0000"/>
                </a:solidFill>
                <a:latin typeface="Courier"/>
                <a:cs typeface="Courier"/>
                <a:sym typeface="Wingdings"/>
              </a:rPr>
              <a:t>#&lt;-- optional</a:t>
            </a:r>
            <a:endParaRPr lang="en-US" sz="2400" dirty="0" smtClean="0">
              <a:solidFill>
                <a:srgbClr val="FF0000"/>
              </a:solidFill>
              <a:latin typeface="Courier"/>
              <a:cs typeface="Courier"/>
            </a:endParaRPr>
          </a:p>
          <a:p>
            <a:r>
              <a:rPr lang="en-US" sz="2400" dirty="0" smtClean="0">
                <a:latin typeface="Courier"/>
                <a:cs typeface="Courier"/>
              </a:rPr>
              <a:t>    &lt;python </a:t>
            </a:r>
            <a:r>
              <a:rPr lang="en-US" sz="2400" dirty="0">
                <a:latin typeface="Courier"/>
                <a:cs typeface="Courier"/>
              </a:rPr>
              <a:t>statements&gt;</a:t>
            </a:r>
          </a:p>
          <a:p>
            <a:r>
              <a:rPr lang="en-US" sz="2400" dirty="0">
                <a:latin typeface="Courier"/>
                <a:cs typeface="Courier"/>
              </a:rPr>
              <a:t>    .</a:t>
            </a:r>
          </a:p>
          <a:p>
            <a:endParaRPr lang="en-US" sz="24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24054652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CISC106 – </a:t>
            </a:r>
            <a:r>
              <a:rPr lang="en-US" dirty="0" err="1"/>
              <a:t>i</a:t>
            </a:r>
            <a:r>
              <a:rPr lang="en-US" dirty="0"/>
              <a:t>&gt;clicker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A </a:t>
            </a:r>
            <a:r>
              <a:rPr lang="en-US" dirty="0" smtClean="0"/>
              <a:t>doc string for a function should include which of the following?</a:t>
            </a:r>
            <a:endParaRPr lang="en-US" dirty="0"/>
          </a:p>
          <a:p>
            <a:endParaRPr lang="en-US" dirty="0" smtClean="0"/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A description of what the function does.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A description of any parameters the function uses, including their type.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A description of what the function returns, including its type.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All of the above.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059333" y="526344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87877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CISC106 – </a:t>
            </a:r>
            <a:r>
              <a:rPr lang="en-US" dirty="0" err="1"/>
              <a:t>i</a:t>
            </a:r>
            <a:r>
              <a:rPr lang="en-US" dirty="0"/>
              <a:t>&gt;clicker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A </a:t>
            </a:r>
            <a:r>
              <a:rPr lang="en-US" dirty="0" smtClean="0"/>
              <a:t>doc string for a function should include which of the following?</a:t>
            </a:r>
            <a:endParaRPr lang="en-US" dirty="0"/>
          </a:p>
          <a:p>
            <a:endParaRPr lang="en-US" dirty="0" smtClean="0"/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A description of what the function does.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A description of any parameters the function uses, including their type.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A description of what the function returns, including its type.</a:t>
            </a:r>
          </a:p>
          <a:p>
            <a:pPr marL="514350" indent="-514350">
              <a:buFont typeface="+mj-lt"/>
              <a:buAutoNum type="alphaUcPeriod"/>
            </a:pPr>
            <a:r>
              <a:rPr lang="en-US" b="1" dirty="0" smtClean="0">
                <a:solidFill>
                  <a:srgbClr val="008000"/>
                </a:solidFill>
              </a:rPr>
              <a:t>All of the above.</a:t>
            </a:r>
            <a:endParaRPr lang="en-US" b="1" dirty="0">
              <a:solidFill>
                <a:srgbClr val="008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059333" y="526344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64342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CISC106 – </a:t>
            </a:r>
            <a:r>
              <a:rPr lang="en-US" dirty="0" err="1"/>
              <a:t>i</a:t>
            </a:r>
            <a:r>
              <a:rPr lang="en-US" dirty="0"/>
              <a:t>&gt;clicker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What will be output?</a:t>
            </a:r>
          </a:p>
          <a:p>
            <a:endParaRPr lang="en-US" dirty="0"/>
          </a:p>
          <a:p>
            <a:endParaRPr lang="en-US" dirty="0" smtClean="0"/>
          </a:p>
          <a:p>
            <a:pPr marL="514350" indent="-514350">
              <a:buFont typeface="+mj-lt"/>
              <a:buAutoNum type="alphaUcPeriod"/>
            </a:pPr>
            <a:r>
              <a:rPr lang="en-US" dirty="0" smtClean="0"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alpha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1.0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2.0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>
                <a:cs typeface="Courier"/>
              </a:rPr>
              <a:t> </a:t>
            </a:r>
            <a:r>
              <a:rPr lang="en-US" dirty="0" err="1" smtClean="0">
                <a:latin typeface="Courier"/>
                <a:cs typeface="Courier"/>
              </a:rPr>
              <a:t>my_function</a:t>
            </a:r>
            <a:r>
              <a:rPr lang="en-US" dirty="0" smtClean="0">
                <a:latin typeface="Courier"/>
                <a:cs typeface="Courier"/>
              </a:rPr>
              <a:t>()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 An error will occur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724400" y="1701801"/>
            <a:ext cx="4419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rgbClr val="FF6600"/>
                </a:solidFill>
                <a:latin typeface="Courier"/>
                <a:cs typeface="Courier"/>
              </a:rPr>
              <a:t>def</a:t>
            </a:r>
            <a:r>
              <a:rPr lang="en-US" sz="2400" dirty="0" smtClean="0">
                <a:latin typeface="Courier"/>
                <a:cs typeface="Courier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Courier"/>
                <a:cs typeface="Courier"/>
              </a:rPr>
              <a:t>my_function</a:t>
            </a:r>
            <a:r>
              <a:rPr lang="en-US" sz="2400" dirty="0" smtClean="0">
                <a:latin typeface="Courier"/>
                <a:cs typeface="Courier"/>
              </a:rPr>
              <a:t>():</a:t>
            </a:r>
          </a:p>
          <a:p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   alpha = 2.0</a:t>
            </a:r>
          </a:p>
          <a:p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   </a:t>
            </a:r>
            <a:r>
              <a:rPr lang="en-US" sz="2400" dirty="0" smtClean="0">
                <a:solidFill>
                  <a:srgbClr val="FF6600"/>
                </a:solidFill>
                <a:latin typeface="Courier"/>
                <a:cs typeface="Courier"/>
              </a:rPr>
              <a:t>return</a:t>
            </a:r>
            <a:r>
              <a:rPr lang="en-US" sz="2400" dirty="0" smtClean="0">
                <a:latin typeface="Courier"/>
                <a:cs typeface="Courier"/>
              </a:rPr>
              <a:t> 1.0</a:t>
            </a:r>
          </a:p>
          <a:p>
            <a:endParaRPr lang="en-US" sz="2400" dirty="0">
              <a:latin typeface="Courier"/>
              <a:cs typeface="Courier"/>
            </a:endParaRPr>
          </a:p>
          <a:p>
            <a:r>
              <a:rPr lang="en-US" sz="2400" dirty="0" smtClean="0">
                <a:solidFill>
                  <a:srgbClr val="660066"/>
                </a:solidFill>
                <a:latin typeface="Courier"/>
                <a:cs typeface="Courier"/>
              </a:rPr>
              <a:t>print</a:t>
            </a:r>
            <a:r>
              <a:rPr lang="en-US" sz="2400" dirty="0" smtClean="0">
                <a:latin typeface="Courier"/>
                <a:cs typeface="Courier"/>
              </a:rPr>
              <a:t>(</a:t>
            </a:r>
            <a:r>
              <a:rPr lang="en-US" sz="2400" dirty="0" err="1" smtClean="0">
                <a:latin typeface="Courier"/>
                <a:cs typeface="Courier"/>
              </a:rPr>
              <a:t>my_function</a:t>
            </a:r>
            <a:r>
              <a:rPr lang="en-US" sz="2400" dirty="0" smtClean="0">
                <a:latin typeface="Courier"/>
                <a:cs typeface="Courier"/>
              </a:rPr>
              <a:t>())</a:t>
            </a:r>
          </a:p>
        </p:txBody>
      </p:sp>
    </p:spTree>
    <p:extLst>
      <p:ext uri="{BB962C8B-B14F-4D97-AF65-F5344CB8AC3E}">
        <p14:creationId xmlns:p14="http://schemas.microsoft.com/office/powerpoint/2010/main" val="32367386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CISC106 – </a:t>
            </a:r>
            <a:r>
              <a:rPr lang="en-US" dirty="0" err="1"/>
              <a:t>i</a:t>
            </a:r>
            <a:r>
              <a:rPr lang="en-US" dirty="0"/>
              <a:t>&gt;clicker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What will be output?</a:t>
            </a:r>
          </a:p>
          <a:p>
            <a:endParaRPr lang="en-US" dirty="0"/>
          </a:p>
          <a:p>
            <a:endParaRPr lang="en-US" dirty="0" smtClean="0"/>
          </a:p>
          <a:p>
            <a:pPr marL="514350" indent="-514350">
              <a:buFont typeface="+mj-lt"/>
              <a:buAutoNum type="alphaUcPeriod"/>
            </a:pPr>
            <a:r>
              <a:rPr lang="en-US" dirty="0" smtClean="0"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alpha</a:t>
            </a:r>
          </a:p>
          <a:p>
            <a:pPr marL="514350" indent="-514350">
              <a:buFont typeface="+mj-lt"/>
              <a:buAutoNum type="alphaUcPeriod"/>
            </a:pPr>
            <a:r>
              <a:rPr lang="en-US" b="1" dirty="0" smtClean="0">
                <a:solidFill>
                  <a:srgbClr val="008000"/>
                </a:solidFill>
                <a:cs typeface="Courier"/>
              </a:rPr>
              <a:t> </a:t>
            </a:r>
            <a:r>
              <a:rPr lang="en-US" b="1" dirty="0" smtClean="0">
                <a:solidFill>
                  <a:srgbClr val="008000"/>
                </a:solidFill>
                <a:latin typeface="Courier"/>
                <a:cs typeface="Courier"/>
              </a:rPr>
              <a:t>1.0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2.0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>
                <a:cs typeface="Courier"/>
              </a:rPr>
              <a:t> </a:t>
            </a:r>
            <a:r>
              <a:rPr lang="en-US" dirty="0" err="1" smtClean="0">
                <a:latin typeface="Courier"/>
                <a:cs typeface="Courier"/>
              </a:rPr>
              <a:t>my_function</a:t>
            </a:r>
            <a:r>
              <a:rPr lang="en-US" dirty="0" smtClean="0">
                <a:latin typeface="Courier"/>
                <a:cs typeface="Courier"/>
              </a:rPr>
              <a:t>()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 An error will occur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724400" y="1701801"/>
            <a:ext cx="4419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rgbClr val="FF6600"/>
                </a:solidFill>
                <a:latin typeface="Courier"/>
                <a:cs typeface="Courier"/>
              </a:rPr>
              <a:t>def</a:t>
            </a:r>
            <a:r>
              <a:rPr lang="en-US" sz="2400" dirty="0" smtClean="0">
                <a:latin typeface="Courier"/>
                <a:cs typeface="Courier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Courier"/>
                <a:cs typeface="Courier"/>
              </a:rPr>
              <a:t>my_function</a:t>
            </a:r>
            <a:r>
              <a:rPr lang="en-US" sz="2400" dirty="0" smtClean="0">
                <a:latin typeface="Courier"/>
                <a:cs typeface="Courier"/>
              </a:rPr>
              <a:t>():</a:t>
            </a:r>
          </a:p>
          <a:p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   alpha = 2.0</a:t>
            </a:r>
          </a:p>
          <a:p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   </a:t>
            </a:r>
            <a:r>
              <a:rPr lang="en-US" sz="2400" dirty="0" smtClean="0">
                <a:solidFill>
                  <a:srgbClr val="FF6600"/>
                </a:solidFill>
                <a:latin typeface="Courier"/>
                <a:cs typeface="Courier"/>
              </a:rPr>
              <a:t>return</a:t>
            </a:r>
            <a:r>
              <a:rPr lang="en-US" sz="2400" dirty="0" smtClean="0">
                <a:latin typeface="Courier"/>
                <a:cs typeface="Courier"/>
              </a:rPr>
              <a:t> 1.0</a:t>
            </a:r>
          </a:p>
          <a:p>
            <a:endParaRPr lang="en-US" sz="2400" dirty="0">
              <a:latin typeface="Courier"/>
              <a:cs typeface="Courier"/>
            </a:endParaRPr>
          </a:p>
          <a:p>
            <a:r>
              <a:rPr lang="en-US" sz="2400" dirty="0" smtClean="0">
                <a:solidFill>
                  <a:srgbClr val="660066"/>
                </a:solidFill>
                <a:latin typeface="Courier"/>
                <a:cs typeface="Courier"/>
              </a:rPr>
              <a:t>print</a:t>
            </a:r>
            <a:r>
              <a:rPr lang="en-US" sz="2400" dirty="0" smtClean="0">
                <a:latin typeface="Courier"/>
                <a:cs typeface="Courier"/>
              </a:rPr>
              <a:t>(</a:t>
            </a:r>
            <a:r>
              <a:rPr lang="en-US" sz="2400" dirty="0" err="1" smtClean="0">
                <a:latin typeface="Courier"/>
                <a:cs typeface="Courier"/>
              </a:rPr>
              <a:t>my_function</a:t>
            </a:r>
            <a:r>
              <a:rPr lang="en-US" sz="2400" dirty="0" smtClean="0">
                <a:latin typeface="Courier"/>
                <a:cs typeface="Courier"/>
              </a:rPr>
              <a:t>())</a:t>
            </a:r>
          </a:p>
        </p:txBody>
      </p:sp>
    </p:spTree>
    <p:extLst>
      <p:ext uri="{BB962C8B-B14F-4D97-AF65-F5344CB8AC3E}">
        <p14:creationId xmlns:p14="http://schemas.microsoft.com/office/powerpoint/2010/main" val="224282152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CISC106 – </a:t>
            </a:r>
            <a:r>
              <a:rPr lang="en-US" dirty="0" err="1"/>
              <a:t>i</a:t>
            </a:r>
            <a:r>
              <a:rPr lang="en-US" dirty="0"/>
              <a:t>&gt;clicker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What will be output?</a:t>
            </a:r>
          </a:p>
          <a:p>
            <a:endParaRPr lang="en-US" dirty="0" smtClean="0"/>
          </a:p>
          <a:p>
            <a:endParaRPr lang="en-US" dirty="0"/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 </a:t>
            </a:r>
            <a:r>
              <a:rPr lang="en-US" dirty="0" smtClean="0">
                <a:latin typeface="Courier"/>
                <a:cs typeface="Courier"/>
              </a:rPr>
              <a:t>7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 </a:t>
            </a:r>
            <a:r>
              <a:rPr lang="en-US" dirty="0" smtClean="0">
                <a:latin typeface="Courier"/>
                <a:cs typeface="Courier"/>
              </a:rPr>
              <a:t>7.0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 </a:t>
            </a:r>
            <a:r>
              <a:rPr lang="en-US" dirty="0" err="1" smtClean="0">
                <a:latin typeface="Courier"/>
                <a:cs typeface="Courier"/>
              </a:rPr>
              <a:t>sqrt</a:t>
            </a:r>
            <a:r>
              <a:rPr lang="en-US" dirty="0" smtClean="0">
                <a:latin typeface="Courier"/>
                <a:cs typeface="Courier"/>
              </a:rPr>
              <a:t>(49.0)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 </a:t>
            </a:r>
            <a:r>
              <a:rPr lang="en-US" dirty="0" smtClean="0">
                <a:cs typeface="Courier"/>
              </a:rPr>
              <a:t>An error will occur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105400" y="1701801"/>
            <a:ext cx="388620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6600"/>
                </a:solidFill>
                <a:latin typeface="Courier"/>
                <a:cs typeface="Courier"/>
              </a:rPr>
              <a:t>import</a:t>
            </a:r>
            <a:r>
              <a:rPr lang="en-US" sz="2400" dirty="0" smtClean="0">
                <a:latin typeface="Courier"/>
                <a:cs typeface="Courier"/>
              </a:rPr>
              <a:t> math</a:t>
            </a:r>
          </a:p>
          <a:p>
            <a:endParaRPr lang="en-US" sz="2400" dirty="0" smtClean="0">
              <a:latin typeface="Courier"/>
              <a:cs typeface="Courier"/>
            </a:endParaRPr>
          </a:p>
          <a:p>
            <a:r>
              <a:rPr lang="en-US" sz="2400" dirty="0" smtClean="0">
                <a:solidFill>
                  <a:srgbClr val="660066"/>
                </a:solidFill>
                <a:latin typeface="Courier"/>
                <a:cs typeface="Courier"/>
              </a:rPr>
              <a:t>print</a:t>
            </a:r>
            <a:r>
              <a:rPr lang="en-US" sz="2400" dirty="0" smtClean="0">
                <a:latin typeface="Courier"/>
                <a:cs typeface="Courier"/>
              </a:rPr>
              <a:t>(</a:t>
            </a:r>
            <a:r>
              <a:rPr lang="en-US" sz="2400" dirty="0" err="1" smtClean="0">
                <a:latin typeface="Courier"/>
                <a:cs typeface="Courier"/>
              </a:rPr>
              <a:t>sqrt</a:t>
            </a:r>
            <a:r>
              <a:rPr lang="en-US" sz="2400" dirty="0" smtClean="0">
                <a:latin typeface="Courier"/>
                <a:cs typeface="Courier"/>
              </a:rPr>
              <a:t>(49.0))</a:t>
            </a:r>
            <a:endParaRPr lang="en-US" sz="24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89643469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CISC106 – </a:t>
            </a:r>
            <a:r>
              <a:rPr lang="en-US" dirty="0" err="1"/>
              <a:t>i</a:t>
            </a:r>
            <a:r>
              <a:rPr lang="en-US" dirty="0"/>
              <a:t>&gt;clicker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What will be output?</a:t>
            </a:r>
          </a:p>
          <a:p>
            <a:endParaRPr lang="en-US" dirty="0" smtClean="0"/>
          </a:p>
          <a:p>
            <a:endParaRPr lang="en-US" dirty="0"/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 </a:t>
            </a:r>
            <a:r>
              <a:rPr lang="en-US" dirty="0" smtClean="0">
                <a:latin typeface="Courier"/>
                <a:cs typeface="Courier"/>
              </a:rPr>
              <a:t>7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 </a:t>
            </a:r>
            <a:r>
              <a:rPr lang="en-US" dirty="0" smtClean="0">
                <a:latin typeface="Courier"/>
                <a:cs typeface="Courier"/>
              </a:rPr>
              <a:t>7.0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 </a:t>
            </a:r>
            <a:r>
              <a:rPr lang="en-US" dirty="0" err="1" smtClean="0">
                <a:latin typeface="Courier"/>
                <a:cs typeface="Courier"/>
              </a:rPr>
              <a:t>sqrt</a:t>
            </a:r>
            <a:r>
              <a:rPr lang="en-US" dirty="0" smtClean="0">
                <a:latin typeface="Courier"/>
                <a:cs typeface="Courier"/>
              </a:rPr>
              <a:t>(49.0)</a:t>
            </a:r>
          </a:p>
          <a:p>
            <a:pPr marL="514350" indent="-514350">
              <a:buFont typeface="+mj-lt"/>
              <a:buAutoNum type="alphaUcPeriod"/>
            </a:pPr>
            <a:r>
              <a:rPr lang="en-US" b="1" dirty="0" smtClean="0">
                <a:solidFill>
                  <a:srgbClr val="008000"/>
                </a:solidFill>
              </a:rPr>
              <a:t> </a:t>
            </a:r>
            <a:r>
              <a:rPr lang="en-US" b="1" dirty="0" smtClean="0">
                <a:solidFill>
                  <a:srgbClr val="008000"/>
                </a:solidFill>
                <a:cs typeface="Courier"/>
              </a:rPr>
              <a:t>An error will occur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105400" y="1701801"/>
            <a:ext cx="388620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6600"/>
                </a:solidFill>
                <a:latin typeface="Courier"/>
                <a:cs typeface="Courier"/>
              </a:rPr>
              <a:t>import</a:t>
            </a:r>
            <a:r>
              <a:rPr lang="en-US" sz="2400" dirty="0" smtClean="0">
                <a:latin typeface="Courier"/>
                <a:cs typeface="Courier"/>
              </a:rPr>
              <a:t> math</a:t>
            </a:r>
          </a:p>
          <a:p>
            <a:endParaRPr lang="en-US" sz="2400" dirty="0" smtClean="0">
              <a:latin typeface="Courier"/>
              <a:cs typeface="Courier"/>
            </a:endParaRPr>
          </a:p>
          <a:p>
            <a:r>
              <a:rPr lang="en-US" sz="2400" dirty="0" smtClean="0">
                <a:solidFill>
                  <a:srgbClr val="660066"/>
                </a:solidFill>
                <a:latin typeface="Courier"/>
                <a:cs typeface="Courier"/>
              </a:rPr>
              <a:t>print</a:t>
            </a:r>
            <a:r>
              <a:rPr lang="en-US" sz="2400" dirty="0" smtClean="0">
                <a:latin typeface="Courier"/>
                <a:cs typeface="Courier"/>
              </a:rPr>
              <a:t>(</a:t>
            </a:r>
            <a:r>
              <a:rPr lang="en-US" sz="2400" dirty="0" err="1" smtClean="0">
                <a:latin typeface="Courier"/>
                <a:cs typeface="Courier"/>
              </a:rPr>
              <a:t>sqrt</a:t>
            </a:r>
            <a:r>
              <a:rPr lang="en-US" sz="2400" dirty="0" smtClean="0">
                <a:latin typeface="Courier"/>
                <a:cs typeface="Courier"/>
              </a:rPr>
              <a:t>(49.0))</a:t>
            </a:r>
            <a:endParaRPr lang="en-US" sz="24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409241656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CISC106 – </a:t>
            </a:r>
            <a:r>
              <a:rPr lang="en-US" dirty="0" err="1"/>
              <a:t>i</a:t>
            </a:r>
            <a:r>
              <a:rPr lang="en-US" dirty="0"/>
              <a:t>&gt;clicker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What will be output?</a:t>
            </a:r>
          </a:p>
          <a:p>
            <a:endParaRPr lang="en-US" dirty="0" smtClean="0"/>
          </a:p>
          <a:p>
            <a:endParaRPr lang="en-US" dirty="0"/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 </a:t>
            </a:r>
            <a:r>
              <a:rPr lang="en-US" dirty="0" smtClean="0">
                <a:latin typeface="Courier"/>
                <a:cs typeface="Courier"/>
              </a:rPr>
              <a:t>6.0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 </a:t>
            </a:r>
            <a:r>
              <a:rPr lang="en-US" dirty="0" smtClean="0">
                <a:latin typeface="Courier"/>
                <a:cs typeface="Courier"/>
              </a:rPr>
              <a:t>6.25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 </a:t>
            </a:r>
            <a:r>
              <a:rPr lang="en-US" dirty="0">
                <a:latin typeface="Courier"/>
                <a:cs typeface="Courier"/>
              </a:rPr>
              <a:t>f(5) // g(3)</a:t>
            </a:r>
            <a:endParaRPr lang="en-US" dirty="0" smtClean="0">
              <a:latin typeface="Courier"/>
              <a:cs typeface="Courier"/>
            </a:endParaRP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 </a:t>
            </a:r>
            <a:r>
              <a:rPr lang="en-US" dirty="0" smtClean="0">
                <a:latin typeface="Courier"/>
                <a:cs typeface="Courier"/>
              </a:rPr>
              <a:t>6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105400" y="1701801"/>
            <a:ext cx="38862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rgbClr val="FF6600"/>
                </a:solidFill>
                <a:latin typeface="Courier"/>
                <a:cs typeface="Courier"/>
              </a:rPr>
              <a:t>def</a:t>
            </a:r>
            <a:r>
              <a:rPr lang="en-US" sz="2400" dirty="0" smtClean="0">
                <a:latin typeface="Courier"/>
                <a:cs typeface="Courier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f</a:t>
            </a:r>
            <a:r>
              <a:rPr lang="en-US" sz="2400" dirty="0" smtClean="0">
                <a:latin typeface="Courier"/>
                <a:cs typeface="Courier"/>
              </a:rPr>
              <a:t>(x):</a:t>
            </a:r>
          </a:p>
          <a:p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   </a:t>
            </a:r>
            <a:r>
              <a:rPr lang="en-US" sz="2400" dirty="0" smtClean="0">
                <a:solidFill>
                  <a:srgbClr val="FF6600"/>
                </a:solidFill>
                <a:latin typeface="Courier"/>
                <a:cs typeface="Courier"/>
              </a:rPr>
              <a:t>return</a:t>
            </a:r>
            <a:r>
              <a:rPr lang="en-US" sz="2400" dirty="0" smtClean="0">
                <a:latin typeface="Courier"/>
                <a:cs typeface="Courier"/>
              </a:rPr>
              <a:t> x * x</a:t>
            </a:r>
          </a:p>
          <a:p>
            <a:endParaRPr lang="en-US" sz="2400" dirty="0">
              <a:latin typeface="Courier"/>
              <a:cs typeface="Courier"/>
            </a:endParaRPr>
          </a:p>
          <a:p>
            <a:r>
              <a:rPr lang="en-US" sz="2400" dirty="0" err="1" smtClean="0">
                <a:solidFill>
                  <a:srgbClr val="FF6600"/>
                </a:solidFill>
                <a:latin typeface="Courier"/>
                <a:cs typeface="Courier"/>
              </a:rPr>
              <a:t>def</a:t>
            </a:r>
            <a:r>
              <a:rPr lang="en-US" sz="2400" dirty="0" smtClean="0">
                <a:latin typeface="Courier"/>
                <a:cs typeface="Courier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g</a:t>
            </a:r>
            <a:r>
              <a:rPr lang="en-US" sz="2400" dirty="0" smtClean="0">
                <a:latin typeface="Courier"/>
                <a:cs typeface="Courier"/>
              </a:rPr>
              <a:t>(y):</a:t>
            </a:r>
          </a:p>
          <a:p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   </a:t>
            </a:r>
            <a:r>
              <a:rPr lang="en-US" sz="2400" dirty="0" smtClean="0">
                <a:solidFill>
                  <a:srgbClr val="FF6600"/>
                </a:solidFill>
                <a:latin typeface="Courier"/>
                <a:cs typeface="Courier"/>
              </a:rPr>
              <a:t>return</a:t>
            </a:r>
            <a:r>
              <a:rPr lang="en-US" sz="2400" dirty="0" smtClean="0">
                <a:latin typeface="Courier"/>
                <a:cs typeface="Courier"/>
              </a:rPr>
              <a:t> y + 1</a:t>
            </a:r>
          </a:p>
          <a:p>
            <a:endParaRPr lang="en-US" sz="2400" dirty="0" smtClean="0">
              <a:latin typeface="Courier"/>
              <a:cs typeface="Courier"/>
            </a:endParaRPr>
          </a:p>
          <a:p>
            <a:r>
              <a:rPr lang="en-US" sz="2400" dirty="0" smtClean="0">
                <a:solidFill>
                  <a:schemeClr val="accent4">
                    <a:lumMod val="75000"/>
                  </a:schemeClr>
                </a:solidFill>
                <a:latin typeface="Courier"/>
                <a:cs typeface="Courier"/>
              </a:rPr>
              <a:t>print</a:t>
            </a:r>
            <a:r>
              <a:rPr lang="en-US" sz="2400" dirty="0" smtClean="0">
                <a:latin typeface="Courier"/>
                <a:cs typeface="Courier"/>
              </a:rPr>
              <a:t>(f(5) // g(3))</a:t>
            </a:r>
            <a:endParaRPr lang="en-US" sz="24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74253964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134851</TotalTime>
  <Words>694</Words>
  <Application>Microsoft Macintosh PowerPoint</Application>
  <PresentationFormat>On-screen Show (4:3)</PresentationFormat>
  <Paragraphs>153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CISC106 – i&gt;clicker</vt:lpstr>
      <vt:lpstr>CISC106 – i&gt;clicker</vt:lpstr>
      <vt:lpstr>CISC106 – i&gt;clicker</vt:lpstr>
      <vt:lpstr>CISC106 – i&gt;clicker</vt:lpstr>
      <vt:lpstr>CISC106 – i&gt;clicker</vt:lpstr>
      <vt:lpstr>CISC106 – i&gt;clicker</vt:lpstr>
      <vt:lpstr>CISC106 – i&gt;clicker</vt:lpstr>
      <vt:lpstr>CISC106 – i&gt;clicker</vt:lpstr>
      <vt:lpstr>CISC106 – i&gt;clicker</vt:lpstr>
      <vt:lpstr>CISC106 – i&gt;clicker</vt:lpstr>
      <vt:lpstr>PowerPoint Presentation</vt:lpstr>
      <vt:lpstr> </vt:lpstr>
      <vt:lpstr>PowerPoint Presentation</vt:lpstr>
      <vt:lpstr>PowerPoint Presentation</vt:lpstr>
      <vt:lpstr>PowerPoint Presentation</vt:lpstr>
      <vt:lpstr>Logical Operator Precedence</vt:lpstr>
      <vt:lpstr>Logical Operator Associativity</vt:lpstr>
      <vt:lpstr>How do we write Python code to print out a grade, given a score?</vt:lpstr>
      <vt:lpstr>PowerPoint Presentation</vt:lpstr>
      <vt:lpstr>if-elif-elif-…-elif-else</vt:lpstr>
    </vt:vector>
  </TitlesOfParts>
  <Company> 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Heron’s Triangle Area </dc:title>
  <dc:creator>amer</dc:creator>
  <cp:lastModifiedBy>Jon</cp:lastModifiedBy>
  <cp:revision>380</cp:revision>
  <dcterms:created xsi:type="dcterms:W3CDTF">2012-09-10T20:12:08Z</dcterms:created>
  <dcterms:modified xsi:type="dcterms:W3CDTF">2016-03-02T22:06:43Z</dcterms:modified>
</cp:coreProperties>
</file>