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81" r:id="rId2"/>
    <p:sldId id="582" r:id="rId3"/>
    <p:sldId id="583" r:id="rId4"/>
    <p:sldId id="585" r:id="rId5"/>
    <p:sldId id="566" r:id="rId6"/>
    <p:sldId id="567" r:id="rId7"/>
    <p:sldId id="568" r:id="rId8"/>
    <p:sldId id="569" r:id="rId9"/>
    <p:sldId id="579" r:id="rId10"/>
    <p:sldId id="580" r:id="rId11"/>
    <p:sldId id="578" r:id="rId12"/>
    <p:sldId id="576" r:id="rId13"/>
    <p:sldId id="565" r:id="rId14"/>
    <p:sldId id="560" r:id="rId15"/>
    <p:sldId id="561" r:id="rId16"/>
    <p:sldId id="562" r:id="rId17"/>
    <p:sldId id="563" r:id="rId18"/>
    <p:sldId id="564" r:id="rId19"/>
    <p:sldId id="5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8" autoAdjust="0"/>
    <p:restoredTop sz="94867" autoAdjust="0"/>
  </p:normalViewPr>
  <p:slideViewPr>
    <p:cSldViewPr>
      <p:cViewPr>
        <p:scale>
          <a:sx n="90" d="100"/>
          <a:sy n="90" d="100"/>
        </p:scale>
        <p:origin x="-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'X'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008000"/>
                </a:solidFill>
              </a:rPr>
              <a:t>'t'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True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146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046744"/>
            <a:ext cx="3962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my_func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y = x ** 2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my_func</a:t>
            </a:r>
            <a:r>
              <a:rPr lang="en-US" sz="2400" dirty="0" smtClean="0">
                <a:latin typeface="Courier"/>
                <a:cs typeface="Courier"/>
              </a:rPr>
              <a:t>(5))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5376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“scope”, refers to the part of a program where a variable is visible.</a:t>
            </a:r>
          </a:p>
          <a:p>
            <a:pPr lvl="1"/>
            <a:r>
              <a:rPr lang="en-US" dirty="0" smtClean="0"/>
              <a:t>Local variables have function scope</a:t>
            </a:r>
          </a:p>
          <a:p>
            <a:pPr lvl="1"/>
            <a:r>
              <a:rPr lang="en-US" dirty="0" smtClean="0"/>
              <a:t>Global variables/constants have file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88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571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Variables and parameters inside of a function are only visible to that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result = linear(3.0)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2895600"/>
            <a:ext cx="1447800" cy="1447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3124200"/>
            <a:ext cx="14478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0" y="3352800"/>
            <a:ext cx="14478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581400"/>
            <a:ext cx="14478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 = 3.0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304649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 = 2.0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328676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 = 1.0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50192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* x + b = 7.0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81400" y="3810000"/>
            <a:ext cx="14478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3688080" y="4622800"/>
            <a:ext cx="802640" cy="3962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4152900" y="3924300"/>
            <a:ext cx="1371600" cy="1143000"/>
          </a:xfrm>
          <a:prstGeom prst="curvedConnector3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29200" y="349504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return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2514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linear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667000"/>
            <a:ext cx="3048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linear</a:t>
            </a:r>
            <a:r>
              <a:rPr lang="en-US" dirty="0">
                <a:latin typeface="Courier"/>
                <a:cs typeface="Courier"/>
              </a:rPr>
              <a:t>(x):</a:t>
            </a:r>
          </a:p>
          <a:p>
            <a:r>
              <a:rPr lang="en-US" dirty="0">
                <a:latin typeface="Courier"/>
                <a:cs typeface="Courier"/>
              </a:rPr>
              <a:t>    a = 2.0</a:t>
            </a:r>
          </a:p>
          <a:p>
            <a:r>
              <a:rPr lang="en-US" dirty="0">
                <a:latin typeface="Courier"/>
                <a:cs typeface="Courier"/>
              </a:rPr>
              <a:t>    b = </a:t>
            </a:r>
            <a:r>
              <a:rPr lang="en-US" dirty="0" smtClean="0">
                <a:latin typeface="Courier"/>
                <a:cs typeface="Courier"/>
              </a:rPr>
              <a:t>1.0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>
                <a:solidFill>
                  <a:srgbClr val="FF6600"/>
                </a:solidFill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a * x + b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result = linear(3.0)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2845" y="5046133"/>
            <a:ext cx="3124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result = </a:t>
            </a:r>
            <a:r>
              <a:rPr lang="en-US" sz="3200" dirty="0" smtClean="0">
                <a:latin typeface="Courier"/>
                <a:cs typeface="Courier"/>
              </a:rPr>
              <a:t>7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2859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3" grpId="2"/>
      <p:bldP spid="30" grpId="0"/>
      <p:bldP spid="30" grpId="1"/>
      <p:bldP spid="36" grpId="0"/>
      <p:bldP spid="36" grpId="1"/>
      <p:bldP spid="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global variable is any variable defined outside of all functions.</a:t>
            </a:r>
          </a:p>
          <a:p>
            <a:r>
              <a:rPr lang="en-US" dirty="0" smtClean="0"/>
              <a:t>Global variables are visible everywhere inside the file.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Global variables cannot be changed inside of functions unless they are declared with the “global” </a:t>
            </a:r>
            <a:r>
              <a:rPr lang="en-US" sz="3200" dirty="0" smtClean="0"/>
              <a:t>keyword. </a:t>
            </a:r>
          </a:p>
          <a:p>
            <a:pPr lvl="1"/>
            <a:r>
              <a:rPr lang="en-US" sz="2400" dirty="0"/>
              <a:t>Attempting </a:t>
            </a:r>
            <a:r>
              <a:rPr lang="en-US" sz="2400" dirty="0" smtClean="0"/>
              <a:t>change a global variable inside a function </a:t>
            </a:r>
            <a:r>
              <a:rPr lang="en-US" sz="2400" dirty="0"/>
              <a:t>creates a local variable with the same name as the global variable, and hides the global variable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Global constants are global variables that can’t be changed.</a:t>
            </a:r>
          </a:p>
          <a:p>
            <a:pPr lvl="1"/>
            <a:r>
              <a:rPr lang="en-US" sz="2400" dirty="0" smtClean="0"/>
              <a:t>Python does not have true global constants.</a:t>
            </a:r>
          </a:p>
          <a:p>
            <a:pPr lvl="1"/>
            <a:r>
              <a:rPr lang="en-US" sz="2400" dirty="0" smtClean="0"/>
              <a:t>By convention we write global variables with all uppercase letters to indicate that they should be treated as global constants.</a:t>
            </a:r>
          </a:p>
        </p:txBody>
      </p:sp>
    </p:spTree>
    <p:extLst>
      <p:ext uri="{BB962C8B-B14F-4D97-AF65-F5344CB8AC3E}">
        <p14:creationId xmlns:p14="http://schemas.microsoft.com/office/powerpoint/2010/main" val="1463202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for Next Few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(Read Ch. 4, and Ch. 5 sections 7, 9 and 10)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Repetition Structures</a:t>
            </a:r>
          </a:p>
          <a:p>
            <a:pPr lvl="1"/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For Loops</a:t>
            </a:r>
          </a:p>
          <a:p>
            <a:r>
              <a:rPr lang="en-US" dirty="0" smtClean="0"/>
              <a:t>Input Validation</a:t>
            </a:r>
          </a:p>
          <a:p>
            <a:r>
              <a:rPr lang="en-US" dirty="0" smtClean="0"/>
              <a:t>Menu Driven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19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Menu driven program that tests students on basic math skills. (See program 5-28 in text.)</a:t>
            </a:r>
          </a:p>
          <a:p>
            <a:pPr lvl="1"/>
            <a:r>
              <a:rPr lang="en-US" dirty="0" smtClean="0"/>
              <a:t>You will need to write many functions.</a:t>
            </a:r>
          </a:p>
          <a:p>
            <a:pPr lvl="1"/>
            <a:r>
              <a:rPr lang="en-US" dirty="0" smtClean="0"/>
              <a:t>You will need to use </a:t>
            </a:r>
            <a:r>
              <a:rPr lang="en-US" dirty="0" err="1" smtClean="0"/>
              <a:t>boolean</a:t>
            </a:r>
            <a:r>
              <a:rPr lang="en-US" dirty="0" smtClean="0"/>
              <a:t> expressions.</a:t>
            </a:r>
          </a:p>
          <a:p>
            <a:pPr lvl="1"/>
            <a:r>
              <a:rPr lang="en-US" dirty="0" smtClean="0"/>
              <a:t>You will need to use conditional structures such as </a:t>
            </a:r>
            <a:r>
              <a:rPr lang="en-US" dirty="0" smtClean="0">
                <a:solidFill>
                  <a:srgbClr val="FF6600"/>
                </a:solidFill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6600"/>
                </a:solidFill>
              </a:rPr>
              <a:t>else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6600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FF6600"/>
                </a:solidFill>
              </a:rPr>
              <a:t>elif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FF6600"/>
                </a:solidFill>
              </a:rPr>
              <a:t>elif</a:t>
            </a:r>
            <a:r>
              <a:rPr lang="en-US" dirty="0" smtClean="0">
                <a:solidFill>
                  <a:srgbClr val="000000"/>
                </a:solidFill>
              </a:rPr>
              <a:t>-…-</a:t>
            </a:r>
            <a:r>
              <a:rPr lang="en-US" dirty="0" err="1" smtClean="0">
                <a:solidFill>
                  <a:srgbClr val="FF6600"/>
                </a:solidFill>
              </a:rPr>
              <a:t>elif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FF6600"/>
                </a:solidFill>
              </a:rPr>
              <a:t>else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will need to use repetition structures such as </a:t>
            </a:r>
            <a:r>
              <a:rPr lang="en-US" dirty="0" smtClean="0">
                <a:solidFill>
                  <a:srgbClr val="FF6600"/>
                </a:solidFill>
              </a:rPr>
              <a:t>while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loops.</a:t>
            </a:r>
          </a:p>
          <a:p>
            <a:pPr lvl="1"/>
            <a:r>
              <a:rPr lang="en-US" dirty="0" smtClean="0"/>
              <a:t>You will need to check for valid menu choices.</a:t>
            </a:r>
          </a:p>
          <a:p>
            <a:r>
              <a:rPr lang="en-US" dirty="0" smtClean="0"/>
              <a:t>You should get started right away.</a:t>
            </a:r>
          </a:p>
        </p:txBody>
      </p:sp>
    </p:spTree>
    <p:extLst>
      <p:ext uri="{BB962C8B-B14F-4D97-AF65-F5344CB8AC3E}">
        <p14:creationId xmlns:p14="http://schemas.microsoft.com/office/powerpoint/2010/main" val="3595080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08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07582" y="2743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12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575" y="614363"/>
            <a:ext cx="349885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95600" y="5867400"/>
            <a:ext cx="2819400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2754868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7620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426972" y="697468"/>
            <a:ext cx="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426302" y="2974498"/>
            <a:ext cx="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640666" y="2209800"/>
            <a:ext cx="143935" cy="1524000"/>
          </a:xfrm>
          <a:prstGeom prst="leftBrace">
            <a:avLst>
              <a:gd name="adj1" fmla="val 8333"/>
              <a:gd name="adj2" fmla="val 52066"/>
            </a:avLst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2603946" y="274172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of the loop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04800"/>
            <a:ext cx="281940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while loop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1219200"/>
            <a:ext cx="3962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while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Boolean expression: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588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</a:t>
            </a:r>
            <a:r>
              <a:rPr lang="en-US" dirty="0" smtClean="0">
                <a:solidFill>
                  <a:srgbClr val="FF6600"/>
                </a:solidFill>
              </a:rPr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while</a:t>
            </a:r>
            <a:r>
              <a:rPr lang="en-US" dirty="0" smtClean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expression&gt;: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&lt;python statement&gt;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while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class_size</a:t>
            </a:r>
            <a:r>
              <a:rPr lang="en-US" dirty="0" smtClean="0">
                <a:latin typeface="Courier"/>
                <a:cs typeface="Courier"/>
              </a:rPr>
              <a:t> &lt; 80:</a:t>
            </a:r>
          </a:p>
          <a:p>
            <a:pPr marL="1371600" lvl="3" indent="0">
              <a:buNone/>
            </a:pPr>
            <a:r>
              <a:rPr lang="en-US" dirty="0" err="1" smtClean="0">
                <a:latin typeface="Courier"/>
                <a:cs typeface="Courier"/>
              </a:rPr>
              <a:t>add_student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1371600" lvl="3" indent="0">
              <a:buNone/>
            </a:pPr>
            <a:r>
              <a:rPr lang="en-US" dirty="0" err="1" smtClean="0">
                <a:latin typeface="Courier"/>
                <a:cs typeface="Courier"/>
              </a:rPr>
              <a:t>class_size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class_size</a:t>
            </a:r>
            <a:r>
              <a:rPr lang="en-US" dirty="0" smtClean="0">
                <a:latin typeface="Courier"/>
                <a:cs typeface="Courier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728610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Collatz</a:t>
            </a:r>
            <a:r>
              <a:rPr lang="en-US" dirty="0" smtClean="0"/>
              <a:t> 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Consider arbitrary positive integer 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n</a:t>
            </a:r>
            <a:r>
              <a:rPr lang="en-US" dirty="0" smtClean="0"/>
              <a:t> is even, divide it by two.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n</a:t>
            </a:r>
            <a:r>
              <a:rPr lang="en-US" dirty="0" smtClean="0"/>
              <a:t> is odd, triple it and add one.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e.g., n = 6     sequence is 6,3,10,5,16,8,4,2,1</a:t>
            </a:r>
          </a:p>
          <a:p>
            <a:r>
              <a:rPr lang="en-US" dirty="0" smtClean="0"/>
              <a:t>Conjecture: for any n, the sequence arrives at 1</a:t>
            </a:r>
            <a:endParaRPr lang="en-US" dirty="0"/>
          </a:p>
        </p:txBody>
      </p:sp>
      <p:pic>
        <p:nvPicPr>
          <p:cNvPr id="1026" name="Picture 2" descr=" f(n) = \begin{cases} n/2 &amp;\text{if } n \equiv 0 \pmod{2}\\ 3n+1 &amp; \text{if } n\equiv 1 \pmod{2} \end{cases}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52800"/>
            <a:ext cx="4693912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91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'X'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008000"/>
                </a:solidFill>
              </a:rPr>
              <a:t>'t'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4486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'7'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008000"/>
                </a:solidFill>
              </a:rPr>
              <a:t>'142'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True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711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'7'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008000"/>
                </a:solidFill>
              </a:rPr>
              <a:t>'142'</a:t>
            </a:r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True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False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0770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Lamborghini </a:t>
            </a:r>
            <a:r>
              <a:rPr lang="en-US" sz="2800" dirty="0" err="1" smtClean="0">
                <a:latin typeface="Courier"/>
                <a:cs typeface="Courier"/>
              </a:rPr>
              <a:t>Veneno</a:t>
            </a:r>
            <a:endParaRPr lang="en-US" sz="28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Courier"/>
                <a:cs typeface="Courier"/>
              </a:rPr>
              <a:t>Lykan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Hypersport</a:t>
            </a:r>
            <a:endParaRPr lang="en-US" sz="28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Bugatti Veyron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Just another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325701"/>
            <a:ext cx="50292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budget = 2.5 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# in millions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budget &gt;= 3.9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‘Lamborghini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Veneno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000" dirty="0" err="1" smtClean="0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latin typeface="Courier"/>
                <a:cs typeface="Courier"/>
              </a:rPr>
              <a:t> budget &gt;= 3.4: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Lykan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Hypersport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000" dirty="0" err="1" smtClean="0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latin typeface="Courier"/>
                <a:cs typeface="Courier"/>
              </a:rPr>
              <a:t> budget &gt;= 2.4: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‘Bugatti Veyron’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000" dirty="0" smtClean="0"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‘Just another car’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32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Lamborghini </a:t>
            </a:r>
            <a:r>
              <a:rPr lang="en-US" sz="2800" dirty="0" err="1" smtClean="0">
                <a:latin typeface="Courier"/>
                <a:cs typeface="Courier"/>
              </a:rPr>
              <a:t>Veneno</a:t>
            </a:r>
            <a:endParaRPr lang="en-US" sz="28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Courier"/>
                <a:cs typeface="Courier"/>
              </a:rPr>
              <a:t>Lykan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Hypersport</a:t>
            </a:r>
            <a:endParaRPr lang="en-US" sz="28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"/>
                <a:cs typeface="Courier"/>
              </a:rPr>
              <a:t>Bugatti Veyron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Just another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325701"/>
            <a:ext cx="50292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budget = 2.5 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# in millions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budget &gt;= 3.9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‘Lamborghini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Veneno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000" dirty="0" err="1" smtClean="0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latin typeface="Courier"/>
                <a:cs typeface="Courier"/>
              </a:rPr>
              <a:t> budget &gt;= 3.4: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Lykan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Hypersport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’</a:t>
            </a:r>
          </a:p>
          <a:p>
            <a:r>
              <a:rPr lang="en-US" sz="2000" dirty="0" err="1" smtClean="0">
                <a:solidFill>
                  <a:srgbClr val="FF6600"/>
                </a:solidFill>
                <a:latin typeface="Courier"/>
                <a:cs typeface="Courier"/>
              </a:rPr>
              <a:t>elif</a:t>
            </a:r>
            <a:r>
              <a:rPr lang="en-US" sz="2000" dirty="0" smtClean="0">
                <a:latin typeface="Courier"/>
                <a:cs typeface="Courier"/>
              </a:rPr>
              <a:t> budget &gt;= 2.4: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‘Bugatti Veyron’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else</a:t>
            </a:r>
            <a:r>
              <a:rPr lang="en-US" sz="2000" dirty="0" smtClean="0"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 =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‘Just another car’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type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1435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pay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58674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ay = 10.0</a:t>
            </a:r>
          </a:p>
          <a:p>
            <a:r>
              <a:rPr lang="en-US" sz="2400" dirty="0" smtClean="0">
                <a:latin typeface="Courier"/>
                <a:cs typeface="Courier"/>
              </a:rPr>
              <a:t>age = 19</a:t>
            </a:r>
          </a:p>
          <a:p>
            <a:r>
              <a:rPr lang="en-US" sz="2400" dirty="0">
                <a:latin typeface="Courier"/>
                <a:cs typeface="Courier"/>
              </a:rPr>
              <a:t>b</a:t>
            </a:r>
            <a:r>
              <a:rPr lang="en-US" sz="2400" dirty="0" smtClean="0">
                <a:latin typeface="Courier"/>
                <a:cs typeface="Courier"/>
              </a:rPr>
              <a:t>ilingual =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age &lt; 18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bilingual: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pay = pay + 2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(pay)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0024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10.0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12.0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pay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2133600"/>
            <a:ext cx="58674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ay = 10.0</a:t>
            </a:r>
          </a:p>
          <a:p>
            <a:r>
              <a:rPr lang="en-US" sz="2400" dirty="0" smtClean="0">
                <a:latin typeface="Courier"/>
                <a:cs typeface="Courier"/>
              </a:rPr>
              <a:t>age = 19</a:t>
            </a:r>
          </a:p>
          <a:p>
            <a:r>
              <a:rPr lang="en-US" sz="2400" dirty="0">
                <a:latin typeface="Courier"/>
                <a:cs typeface="Courier"/>
              </a:rPr>
              <a:t>b</a:t>
            </a:r>
            <a:r>
              <a:rPr lang="en-US" sz="2400" dirty="0" smtClean="0">
                <a:latin typeface="Courier"/>
                <a:cs typeface="Courier"/>
              </a:rPr>
              <a:t>ilingual =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False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if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not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age &lt; 18 </a:t>
            </a:r>
            <a:r>
              <a:rPr lang="en-US" sz="2400" dirty="0" smtClean="0">
                <a:solidFill>
                  <a:srgbClr val="FF6600"/>
                </a:solidFill>
                <a:latin typeface="Courier"/>
                <a:cs typeface="Courier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bilingual: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pay = pay + 2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(pay)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01680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25.0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None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An error will occur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046744"/>
            <a:ext cx="3962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6600"/>
                </a:solidFill>
                <a:latin typeface="Courier"/>
                <a:cs typeface="Courier"/>
              </a:rPr>
              <a:t>def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my_func</a:t>
            </a:r>
            <a:r>
              <a:rPr lang="en-US" sz="2400" dirty="0" smtClean="0">
                <a:latin typeface="Courier"/>
                <a:cs typeface="Courier"/>
              </a:rPr>
              <a:t>(x):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y = x ** 2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my_func</a:t>
            </a:r>
            <a:r>
              <a:rPr lang="en-US" sz="2400" dirty="0" smtClean="0">
                <a:latin typeface="Courier"/>
                <a:cs typeface="Courier"/>
              </a:rPr>
              <a:t>(5))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3843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138574</TotalTime>
  <Words>817</Words>
  <Application>Microsoft Macintosh PowerPoint</Application>
  <PresentationFormat>On-screen Show (4:3)</PresentationFormat>
  <Paragraphs>204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Scope</vt:lpstr>
      <vt:lpstr>Local variables</vt:lpstr>
      <vt:lpstr>Global Variables and Constants</vt:lpstr>
      <vt:lpstr>Key Concepts for Next Few Classes</vt:lpstr>
      <vt:lpstr>Program 1</vt:lpstr>
      <vt:lpstr>PowerPoint Presentation</vt:lpstr>
      <vt:lpstr>PowerPoint Presentation</vt:lpstr>
      <vt:lpstr>Format of a while Statement</vt:lpstr>
      <vt:lpstr>Collatz Conjecture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391</cp:revision>
  <dcterms:created xsi:type="dcterms:W3CDTF">2012-09-10T20:12:08Z</dcterms:created>
  <dcterms:modified xsi:type="dcterms:W3CDTF">2016-03-09T05:02:17Z</dcterms:modified>
</cp:coreProperties>
</file>