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10" r:id="rId2"/>
    <p:sldId id="611" r:id="rId3"/>
    <p:sldId id="589" r:id="rId4"/>
    <p:sldId id="590" r:id="rId5"/>
    <p:sldId id="591" r:id="rId6"/>
    <p:sldId id="594" r:id="rId7"/>
    <p:sldId id="601" r:id="rId8"/>
    <p:sldId id="607" r:id="rId9"/>
    <p:sldId id="608" r:id="rId10"/>
    <p:sldId id="609" r:id="rId11"/>
    <p:sldId id="612" r:id="rId12"/>
    <p:sldId id="605" r:id="rId13"/>
    <p:sldId id="604" r:id="rId14"/>
    <p:sldId id="603" r:id="rId15"/>
    <p:sldId id="579" r:id="rId16"/>
    <p:sldId id="580" r:id="rId17"/>
    <p:sldId id="581" r:id="rId18"/>
    <p:sldId id="5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0" autoAdjust="0"/>
    <p:restoredTop sz="94867" autoAdjust="0"/>
  </p:normalViewPr>
  <p:slideViewPr>
    <p:cSldViewPr>
      <p:cViewPr>
        <p:scale>
          <a:sx n="90" d="100"/>
          <a:sy n="90" d="100"/>
        </p:scale>
        <p:origin x="-3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x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endParaRPr lang="en-US" sz="2400" dirty="0">
              <a:solidFill>
                <a:srgbClr val="FF66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print(x)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1062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y</a:t>
            </a:r>
            <a:r>
              <a:rPr lang="en-US" sz="2400" dirty="0" smtClean="0">
                <a:latin typeface="Courier"/>
                <a:cs typeface="Courier"/>
              </a:rPr>
              <a:t> = 5</a:t>
            </a: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2 * x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y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8988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Testing – general approach</a:t>
            </a:r>
            <a:br>
              <a:rPr lang="en-US" dirty="0" smtClean="0"/>
            </a:br>
            <a:r>
              <a:rPr lang="en-US" sz="3100" dirty="0" smtClean="0"/>
              <a:t>(using </a:t>
            </a:r>
            <a:r>
              <a:rPr lang="en-US" sz="3100" dirty="0" err="1" smtClean="0"/>
              <a:t>pseudocode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user for input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input is bad:</a:t>
            </a:r>
          </a:p>
          <a:p>
            <a:pPr marL="457200" lvl="1" indent="0">
              <a:buNone/>
            </a:pPr>
            <a:r>
              <a:rPr lang="en-US" dirty="0" smtClean="0"/>
              <a:t>Tell user input is bad</a:t>
            </a:r>
          </a:p>
          <a:p>
            <a:pPr marL="457200" lvl="1" indent="0">
              <a:buNone/>
            </a:pPr>
            <a:r>
              <a:rPr lang="en-US" dirty="0" smtClean="0"/>
              <a:t>Ask user for valid input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0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Heron’s Triangle Area – w/input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 a function that computes the area of a triangle using Heron’s formula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Area =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x(x-a)(x-b)(</a:t>
            </a:r>
            <a:r>
              <a:rPr lang="en-US" dirty="0" err="1" smtClean="0">
                <a:solidFill>
                  <a:schemeClr val="tx1"/>
                </a:solidFill>
              </a:rPr>
              <a:t>x-c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a, b, c are the lengths of the three sides</a:t>
            </a:r>
          </a:p>
          <a:p>
            <a:r>
              <a:rPr lang="en-US" sz="2800" dirty="0" smtClean="0"/>
              <a:t>	x is ½ of the perimeter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2209800"/>
            <a:ext cx="2651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810000" y="2209800"/>
            <a:ext cx="76200" cy="381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2362200"/>
            <a:ext cx="76200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9100" y="4114800"/>
            <a:ext cx="8420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Restrictions: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sides must positive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	sum </a:t>
            </a:r>
            <a:r>
              <a:rPr lang="en-US" sz="2800" dirty="0">
                <a:solidFill>
                  <a:prstClr val="black"/>
                </a:solidFill>
              </a:rPr>
              <a:t>of any 2 sides must be &gt; 3</a:t>
            </a:r>
            <a:r>
              <a:rPr lang="en-US" sz="2800" baseline="30000" dirty="0">
                <a:solidFill>
                  <a:prstClr val="black"/>
                </a:solidFill>
              </a:rPr>
              <a:t>rd</a:t>
            </a:r>
            <a:r>
              <a:rPr lang="en-US" sz="2800" dirty="0">
                <a:solidFill>
                  <a:prstClr val="black"/>
                </a:solidFill>
              </a:rPr>
              <a:t> side</a:t>
            </a:r>
            <a:br>
              <a:rPr lang="en-US" sz="2800" dirty="0">
                <a:solidFill>
                  <a:prstClr val="black"/>
                </a:solidFill>
              </a:rPr>
            </a:b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return </a:t>
            </a:r>
            <a:r>
              <a:rPr lang="en-US" sz="2800" dirty="0">
                <a:solidFill>
                  <a:prstClr val="black"/>
                </a:solidFill>
              </a:rPr>
              <a:t>None if the sides do not form a valid triangle  </a:t>
            </a:r>
          </a:p>
        </p:txBody>
      </p:sp>
    </p:spTree>
    <p:extLst>
      <p:ext uri="{BB962C8B-B14F-4D97-AF65-F5344CB8AC3E}">
        <p14:creationId xmlns:p14="http://schemas.microsoft.com/office/powerpoint/2010/main" val="20568492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1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at least 7 functions:</a:t>
            </a:r>
          </a:p>
          <a:p>
            <a:pPr lvl="1"/>
            <a:r>
              <a:rPr lang="en-US" dirty="0" smtClean="0"/>
              <a:t>1 to print the menu</a:t>
            </a:r>
          </a:p>
          <a:p>
            <a:pPr lvl="1"/>
            <a:r>
              <a:rPr lang="en-US" dirty="0" smtClean="0"/>
              <a:t>1 for each operation (a, s, m, d, e)</a:t>
            </a:r>
          </a:p>
          <a:p>
            <a:pPr lvl="1"/>
            <a:r>
              <a:rPr lang="en-US" dirty="0" smtClean="0"/>
              <a:t>A main function that calls these 6 functions</a:t>
            </a:r>
          </a:p>
          <a:p>
            <a:endParaRPr lang="en-US" dirty="0" smtClean="0"/>
          </a:p>
          <a:p>
            <a:r>
              <a:rPr lang="en-US" dirty="0" smtClean="0"/>
              <a:t>Get one math function working perfectly and use it as a template for the other math functions.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repeat 4 times:</a:t>
            </a:r>
          </a:p>
          <a:p>
            <a:pPr>
              <a:buNone/>
            </a:pPr>
            <a:r>
              <a:rPr lang="en-US" dirty="0" smtClean="0"/>
              <a:t>       generate 2 valid random numbers</a:t>
            </a:r>
          </a:p>
          <a:p>
            <a:pPr>
              <a:buNone/>
            </a:pPr>
            <a:r>
              <a:rPr lang="en-US" dirty="0" smtClean="0"/>
              <a:t>       ask question and get user’s answer</a:t>
            </a:r>
          </a:p>
          <a:p>
            <a:pPr>
              <a:buNone/>
            </a:pPr>
            <a:r>
              <a:rPr lang="en-US" dirty="0" smtClean="0"/>
              <a:t>       while (answer is incorrect) and (still fewer than 3 tries):</a:t>
            </a:r>
          </a:p>
          <a:p>
            <a:pPr>
              <a:buNone/>
            </a:pPr>
            <a:r>
              <a:rPr lang="en-US" dirty="0" smtClean="0"/>
              <a:t>              tell user answer is wrong</a:t>
            </a:r>
          </a:p>
          <a:p>
            <a:pPr>
              <a:buNone/>
            </a:pPr>
            <a:r>
              <a:rPr lang="en-US" dirty="0" smtClean="0"/>
              <a:t>              ask question and get user’s answer</a:t>
            </a:r>
          </a:p>
          <a:p>
            <a:pPr>
              <a:buNone/>
            </a:pPr>
            <a:r>
              <a:rPr lang="en-US" dirty="0" smtClean="0"/>
              <a:t>       tell user if correct or not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3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Menu Driven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program which displays a menu of choices and waits for the user to input their choice. The program then carries out the choice.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 5-28 (pg. 222) in the textbook is an example of a menu driven program. Look carefully at this example.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7110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Type one of the following single letter operations</a:t>
            </a:r>
          </a:p>
          <a:p>
            <a:r>
              <a:rPr lang="en-US" dirty="0">
                <a:latin typeface="Courier"/>
                <a:cs typeface="Courier"/>
              </a:rPr>
              <a:t>{a, s, m, d, e, q}</a:t>
            </a:r>
          </a:p>
          <a:p>
            <a:r>
              <a:rPr lang="en-US" dirty="0">
                <a:latin typeface="Courier"/>
                <a:cs typeface="Courier"/>
              </a:rPr>
              <a:t>	a </a:t>
            </a:r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>
                <a:latin typeface="Courier"/>
                <a:cs typeface="Courier"/>
              </a:rPr>
              <a:t>addition,</a:t>
            </a:r>
          </a:p>
          <a:p>
            <a:r>
              <a:rPr lang="en-US" dirty="0">
                <a:latin typeface="Courier"/>
                <a:cs typeface="Courier"/>
              </a:rPr>
              <a:t>	s </a:t>
            </a:r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>
                <a:latin typeface="Courier"/>
                <a:cs typeface="Courier"/>
              </a:rPr>
              <a:t>subtraction,</a:t>
            </a:r>
          </a:p>
          <a:p>
            <a:r>
              <a:rPr lang="en-US" dirty="0">
                <a:latin typeface="Courier"/>
                <a:cs typeface="Courier"/>
              </a:rPr>
              <a:t>	m </a:t>
            </a:r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>
                <a:latin typeface="Courier"/>
                <a:cs typeface="Courier"/>
              </a:rPr>
              <a:t>multiplication,</a:t>
            </a:r>
          </a:p>
          <a:p>
            <a:r>
              <a:rPr lang="en-US" dirty="0">
                <a:latin typeface="Courier"/>
                <a:cs typeface="Courier"/>
              </a:rPr>
              <a:t>	d </a:t>
            </a:r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>
                <a:latin typeface="Courier"/>
                <a:cs typeface="Courier"/>
              </a:rPr>
              <a:t>division,</a:t>
            </a:r>
          </a:p>
          <a:p>
            <a:r>
              <a:rPr lang="en-US" dirty="0">
                <a:latin typeface="Courier"/>
                <a:cs typeface="Courier"/>
              </a:rPr>
              <a:t>	e </a:t>
            </a:r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>
                <a:latin typeface="Courier"/>
                <a:cs typeface="Courier"/>
              </a:rPr>
              <a:t>exponentiation,</a:t>
            </a:r>
          </a:p>
          <a:p>
            <a:r>
              <a:rPr lang="en-US" dirty="0">
                <a:latin typeface="Courier"/>
                <a:cs typeface="Courier"/>
              </a:rPr>
              <a:t>	q </a:t>
            </a:r>
            <a:r>
              <a:rPr lang="en-US" dirty="0" smtClean="0">
                <a:latin typeface="Courier"/>
                <a:cs typeface="Courier"/>
              </a:rPr>
              <a:t>- quit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Enter your choice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24525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1475" y="658813"/>
            <a:ext cx="3319463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5879068"/>
            <a:ext cx="3048000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219200"/>
            <a:ext cx="4648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6600"/>
                </a:solidFill>
              </a:rPr>
              <a:t>for</a:t>
            </a:r>
            <a:r>
              <a:rPr lang="en-US" sz="2000" dirty="0" smtClean="0"/>
              <a:t> variable </a:t>
            </a:r>
            <a:r>
              <a:rPr lang="en-US" sz="2000" dirty="0" smtClean="0">
                <a:solidFill>
                  <a:srgbClr val="FF66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[n1, n2, n3, n4, …]: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2003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 changes value for each iteration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7526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"/>
            <a:ext cx="30480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 loop with List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>
          <a:xfrm>
            <a:off x="3674531" y="2209800"/>
            <a:ext cx="143933" cy="1524000"/>
          </a:xfrm>
          <a:prstGeom prst="leftBrace">
            <a:avLst>
              <a:gd name="adj1" fmla="val 8333"/>
              <a:gd name="adj2" fmla="val 52066"/>
            </a:avLst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03946" y="274172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8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simple terms, a list is a sequence of values.</a:t>
            </a:r>
          </a:p>
          <a:p>
            <a:pPr marL="457200" lvl="1" indent="0">
              <a:buNone/>
            </a:pPr>
            <a:r>
              <a:rPr lang="en-US" dirty="0" smtClean="0"/>
              <a:t>In particular, it is a comma separated list, delimited with square brackets, [ ].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Examples: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[1, 2, 3, 4, 5]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‘one</a:t>
            </a:r>
            <a:r>
              <a:rPr lang="en-US" sz="2000" dirty="0" smtClean="0">
                <a:latin typeface="Courier"/>
                <a:cs typeface="Courier"/>
              </a:rPr>
              <a:t>’,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‘two’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‘three’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‘four’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‘five’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[1,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‘two’</a:t>
            </a:r>
            <a:r>
              <a:rPr lang="en-US" sz="2000" dirty="0" smtClean="0">
                <a:latin typeface="Courier"/>
                <a:cs typeface="Courier"/>
              </a:rPr>
              <a:t>, 3.456,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[[a, b], 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‘cat’</a:t>
            </a:r>
            <a:r>
              <a:rPr lang="en-US" sz="2000" dirty="0" smtClean="0">
                <a:latin typeface="Courier"/>
                <a:cs typeface="Courier"/>
              </a:rPr>
              <a:t>, 0.707] 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[5, 4, 3,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‘2’</a:t>
            </a:r>
            <a:r>
              <a:rPr lang="en-US" sz="2000" dirty="0" smtClean="0">
                <a:latin typeface="Courier"/>
                <a:cs typeface="Courier"/>
              </a:rPr>
              <a:t>]]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66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Format of a </a:t>
            </a:r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&lt;variable&gt;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&lt;List&gt;: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n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[1, 2, 3, 4, 5]:</a:t>
            </a:r>
          </a:p>
          <a:p>
            <a:pPr marL="1371600" lvl="3" indent="0">
              <a:buNone/>
            </a:pPr>
            <a:r>
              <a:rPr lang="en-US" dirty="0" smtClean="0">
                <a:latin typeface="Courier"/>
                <a:cs typeface="Courier"/>
              </a:rPr>
              <a:t>print(n)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1981200"/>
            <a:ext cx="152400" cy="24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4064" y="2929465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56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382" y="228602"/>
            <a:ext cx="6855619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228600"/>
            <a:ext cx="9715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x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endParaRPr lang="en-US" sz="2400" dirty="0">
              <a:solidFill>
                <a:srgbClr val="FF66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print(x)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78567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nnnnn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>
                <a:latin typeface="Courier"/>
                <a:cs typeface="Courier"/>
              </a:rPr>
              <a:t>n</a:t>
            </a:r>
            <a:r>
              <a:rPr lang="en-US" dirty="0" err="1" smtClean="0">
                <a:latin typeface="Courier"/>
                <a:cs typeface="Courier"/>
              </a:rPr>
              <a:t>nnnnn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54321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543210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046744"/>
            <a:ext cx="4267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n = 5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while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 &gt; 0: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print(n,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n = n – 1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22822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nnnnn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>
                <a:latin typeface="Courier"/>
                <a:cs typeface="Courier"/>
              </a:rPr>
              <a:t>n</a:t>
            </a:r>
            <a:r>
              <a:rPr lang="en-US" dirty="0" err="1" smtClean="0">
                <a:latin typeface="Courier"/>
                <a:cs typeface="Courier"/>
              </a:rPr>
              <a:t>nnnnn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54321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543210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046744"/>
            <a:ext cx="4267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n = 5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while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 &gt; 0: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print(n,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n = n – 1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5547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user input is needed before '</a:t>
            </a:r>
            <a:r>
              <a:rPr lang="en-US" dirty="0" smtClean="0">
                <a:latin typeface="Courier"/>
                <a:cs typeface="Courier"/>
              </a:rPr>
              <a:t>Done</a:t>
            </a:r>
            <a:r>
              <a:rPr lang="en-US" dirty="0" smtClean="0"/>
              <a:t>' will be printed?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</a:t>
            </a:r>
            <a:r>
              <a:rPr lang="en-US" dirty="0">
                <a:latin typeface="Courier"/>
                <a:cs typeface="Courier"/>
              </a:rPr>
              <a:t>o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'Done' </a:t>
            </a:r>
            <a:r>
              <a:rPr lang="en-US" dirty="0">
                <a:latin typeface="Courier"/>
                <a:cs typeface="Courier"/>
              </a:rPr>
              <a:t>will never be </a:t>
            </a:r>
            <a:r>
              <a:rPr lang="en-US" dirty="0" smtClean="0">
                <a:latin typeface="Courier"/>
                <a:cs typeface="Courier"/>
              </a:rPr>
              <a:t>printed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No input is needed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Any input except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905000"/>
            <a:ext cx="5715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ans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'no'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while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!=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'yes'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print(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'Invalid answer'</a:t>
            </a:r>
            <a:r>
              <a:rPr lang="fr-FR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'Enter yes or no: 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'Done'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168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user input is needed before '</a:t>
            </a:r>
            <a:r>
              <a:rPr lang="en-US" dirty="0" smtClean="0">
                <a:latin typeface="Courier"/>
                <a:cs typeface="Courier"/>
              </a:rPr>
              <a:t>Done</a:t>
            </a:r>
            <a:r>
              <a:rPr lang="en-US" dirty="0" smtClean="0"/>
              <a:t>' will be printed?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</a:t>
            </a:r>
            <a:r>
              <a:rPr lang="en-US" dirty="0">
                <a:latin typeface="Courier"/>
                <a:cs typeface="Courier"/>
              </a:rPr>
              <a:t>o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'Done' </a:t>
            </a:r>
            <a:r>
              <a:rPr lang="en-US" dirty="0">
                <a:latin typeface="Courier"/>
                <a:cs typeface="Courier"/>
              </a:rPr>
              <a:t>will never be </a:t>
            </a:r>
            <a:r>
              <a:rPr lang="en-US" dirty="0" smtClean="0">
                <a:latin typeface="Courier"/>
                <a:cs typeface="Courier"/>
              </a:rPr>
              <a:t>printed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No input is needed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Any input except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905000"/>
            <a:ext cx="5715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ans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'no'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while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!=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'yes'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print(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'Invalid answer'</a:t>
            </a:r>
            <a:r>
              <a:rPr lang="fr-FR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input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'Enter yes or no: 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'Done'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04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y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5555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x * 2.0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y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96004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33600"/>
            <a:ext cx="4800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y</a:t>
            </a:r>
            <a:r>
              <a:rPr lang="en-US" sz="2400" dirty="0" smtClean="0">
                <a:latin typeface="Courier"/>
                <a:cs typeface="Courier"/>
              </a:rPr>
              <a:t> = 5</a:t>
            </a: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y = 2 * x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y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x = double(5)</a:t>
            </a:r>
          </a:p>
          <a:p>
            <a:r>
              <a:rPr lang="en-US" sz="2400" dirty="0" smtClean="0">
                <a:latin typeface="Courier"/>
                <a:cs typeface="Courier"/>
              </a:rPr>
              <a:t>print(y)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70841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135103</TotalTime>
  <Words>1003</Words>
  <Application>Microsoft Macintosh PowerPoint</Application>
  <PresentationFormat>On-screen Show (4:3)</PresentationFormat>
  <Paragraphs>237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Input Testing – general approach (using pseudocode)</vt:lpstr>
      <vt:lpstr>Heron’s Triangle Area – w/input testing</vt:lpstr>
      <vt:lpstr>Program 1 hints</vt:lpstr>
      <vt:lpstr>Menu Driven Programs</vt:lpstr>
      <vt:lpstr>PowerPoint Presentation</vt:lpstr>
      <vt:lpstr>What is a List?</vt:lpstr>
      <vt:lpstr>Format of a for Statement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408</cp:revision>
  <dcterms:created xsi:type="dcterms:W3CDTF">2012-09-10T20:12:08Z</dcterms:created>
  <dcterms:modified xsi:type="dcterms:W3CDTF">2016-03-09T17:49:02Z</dcterms:modified>
</cp:coreProperties>
</file>