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679" r:id="rId2"/>
    <p:sldId id="680" r:id="rId3"/>
    <p:sldId id="688" r:id="rId4"/>
    <p:sldId id="689" r:id="rId5"/>
    <p:sldId id="673" r:id="rId6"/>
    <p:sldId id="674" r:id="rId7"/>
    <p:sldId id="681" r:id="rId8"/>
    <p:sldId id="682" r:id="rId9"/>
    <p:sldId id="675" r:id="rId10"/>
    <p:sldId id="676" r:id="rId11"/>
    <p:sldId id="662" r:id="rId12"/>
    <p:sldId id="672" r:id="rId13"/>
    <p:sldId id="659" r:id="rId14"/>
    <p:sldId id="660" r:id="rId15"/>
    <p:sldId id="661" r:id="rId16"/>
    <p:sldId id="639" r:id="rId17"/>
    <p:sldId id="640" r:id="rId18"/>
    <p:sldId id="641" r:id="rId19"/>
    <p:sldId id="642" r:id="rId20"/>
    <p:sldId id="594" r:id="rId21"/>
    <p:sldId id="686" r:id="rId22"/>
    <p:sldId id="68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61" autoAdjust="0"/>
    <p:restoredTop sz="94867" autoAdjust="0"/>
  </p:normalViewPr>
  <p:slideViewPr>
    <p:cSldViewPr>
      <p:cViewPr>
        <p:scale>
          <a:sx n="90" d="100"/>
          <a:sy n="90" d="100"/>
        </p:scale>
        <p:origin x="-1896" y="-1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4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AC68E-8B0D-634A-9544-7D0FF9604430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A7848-F754-DC4C-9C71-8CB301F2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D919-76E4-4F1F-8F9F-8BD377B97F9A}" type="datetimeFigureOut">
              <a:rPr lang="en-US" smtClean="0"/>
              <a:pPr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y = 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y = 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y = y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None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2046744"/>
            <a:ext cx="39624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x = 5</a:t>
            </a:r>
          </a:p>
          <a:p>
            <a:r>
              <a:rPr lang="en-US" sz="2400" dirty="0" smtClean="0">
                <a:latin typeface="Courier"/>
                <a:cs typeface="Courier"/>
              </a:rPr>
              <a:t>y = 0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not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x &gt; y: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y = 1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'y ='</a:t>
            </a:r>
            <a:r>
              <a:rPr lang="en-US" sz="2400" dirty="0" smtClean="0">
                <a:latin typeface="Courier"/>
                <a:cs typeface="Courier"/>
              </a:rPr>
              <a:t>, y)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898249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Python, this type of object is called a(n):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array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list</a:t>
            </a:r>
            <a:endParaRPr lang="en-US" b="1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mess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series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sequence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2057400"/>
            <a:ext cx="716280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[0, </a:t>
            </a:r>
            <a:r>
              <a:rPr lang="en-US" sz="3200" dirty="0" smtClean="0">
                <a:solidFill>
                  <a:srgbClr val="008000"/>
                </a:solidFill>
                <a:latin typeface="Courier"/>
                <a:cs typeface="Courier"/>
              </a:rPr>
              <a:t>'one'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3200" dirty="0" smtClean="0">
                <a:solidFill>
                  <a:srgbClr val="FF6600"/>
                </a:solidFill>
                <a:latin typeface="Courier"/>
                <a:cs typeface="Courier"/>
              </a:rPr>
              <a:t>True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, [x, </a:t>
            </a:r>
            <a:r>
              <a:rPr lang="en-US" sz="3200" dirty="0" smtClean="0">
                <a:solidFill>
                  <a:srgbClr val="FF6600"/>
                </a:solidFill>
                <a:latin typeface="Courier"/>
                <a:cs typeface="Courier"/>
              </a:rPr>
              <a:t>None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6431230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Format of a </a:t>
            </a:r>
            <a:r>
              <a:rPr lang="en-US" dirty="0" smtClean="0">
                <a:solidFill>
                  <a:srgbClr val="FF6600"/>
                </a:solidFill>
              </a:rPr>
              <a:t>for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for</a:t>
            </a:r>
            <a:r>
              <a:rPr lang="en-US" dirty="0" smtClean="0">
                <a:latin typeface="Courier"/>
                <a:cs typeface="Courier"/>
              </a:rPr>
              <a:t> &lt;variable&gt;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in</a:t>
            </a:r>
            <a:r>
              <a:rPr lang="en-US" dirty="0" smtClean="0">
                <a:latin typeface="Courier"/>
                <a:cs typeface="Courier"/>
              </a:rPr>
              <a:t> &lt;List&gt;: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&lt;python statement&gt;</a:t>
            </a:r>
          </a:p>
          <a:p>
            <a:pPr marL="914400" lvl="2" indent="0">
              <a:buNone/>
            </a:pPr>
            <a:r>
              <a:rPr lang="en-US" dirty="0">
                <a:latin typeface="Courier"/>
                <a:cs typeface="Courier"/>
              </a:rPr>
              <a:t>&lt;python statement&gt;</a:t>
            </a:r>
          </a:p>
          <a:p>
            <a:pPr marL="914400" lvl="2" indent="0">
              <a:buNone/>
            </a:pPr>
            <a:r>
              <a:rPr lang="en-US" dirty="0">
                <a:latin typeface="Courier"/>
                <a:cs typeface="Courier"/>
              </a:rPr>
              <a:t>&lt;python statement&gt;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.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.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n-US" dirty="0" smtClean="0"/>
              <a:t>e.g.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for</a:t>
            </a:r>
            <a:r>
              <a:rPr lang="en-US" dirty="0" smtClean="0">
                <a:latin typeface="Courier"/>
                <a:cs typeface="Courier"/>
              </a:rPr>
              <a:t> n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in</a:t>
            </a:r>
            <a:r>
              <a:rPr lang="en-US" dirty="0" smtClean="0">
                <a:latin typeface="Courier"/>
                <a:cs typeface="Courier"/>
              </a:rPr>
              <a:t> [1, 2, 3, 4, 5]:</a:t>
            </a:r>
          </a:p>
          <a:p>
            <a:pPr marL="1371600" lvl="3" indent="0">
              <a:buNone/>
            </a:pPr>
            <a:r>
              <a:rPr lang="en-US" dirty="0" smtClean="0">
                <a:latin typeface="Courier"/>
                <a:cs typeface="Courier"/>
              </a:rPr>
              <a:t>print(n)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105400" y="1981200"/>
            <a:ext cx="152400" cy="2438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44064" y="2929465"/>
            <a:ext cx="880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Body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23128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5382" y="228602"/>
            <a:ext cx="6855619" cy="56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143000" y="228600"/>
            <a:ext cx="97155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4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839200" cy="1230588"/>
          </a:xfrm>
        </p:spPr>
        <p:txBody>
          <a:bodyPr>
            <a:noAutofit/>
          </a:bodyPr>
          <a:lstStyle/>
          <a:p>
            <a:r>
              <a:rPr lang="en-US" sz="2800" dirty="0" smtClean="0"/>
              <a:t>Print a Fahrenheit to Celsius Conversion Table</a:t>
            </a: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(</a:t>
            </a:r>
            <a:r>
              <a:rPr lang="en-US" sz="2400" dirty="0"/>
              <a:t>Assume the function </a:t>
            </a:r>
            <a:r>
              <a:rPr lang="en-US" sz="2400" dirty="0" err="1" smtClean="0"/>
              <a:t>convert_F_to_C</a:t>
            </a:r>
            <a:r>
              <a:rPr lang="en-US" sz="2400" dirty="0" smtClean="0"/>
              <a:t>() exists)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257834"/>
            <a:ext cx="3829050" cy="5181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de-DE" dirty="0" smtClean="0"/>
              <a:t>        °F		     °C</a:t>
            </a:r>
          </a:p>
          <a:p>
            <a:pPr>
              <a:buNone/>
            </a:pPr>
            <a:r>
              <a:rPr lang="de-DE" dirty="0" smtClean="0"/>
              <a:t>    -------------------------------</a:t>
            </a:r>
          </a:p>
          <a:p>
            <a:pPr>
              <a:buNone/>
            </a:pPr>
            <a:r>
              <a:rPr lang="de-DE" dirty="0" smtClean="0">
                <a:latin typeface="Courier"/>
                <a:cs typeface="Courier"/>
              </a:rPr>
              <a:t>	  0      -</a:t>
            </a:r>
            <a:r>
              <a:rPr lang="de-DE" dirty="0">
                <a:latin typeface="Courier"/>
                <a:cs typeface="Courier"/>
              </a:rPr>
              <a:t>17.8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  </a:t>
            </a:r>
            <a:r>
              <a:rPr lang="de-DE" dirty="0" smtClean="0">
                <a:latin typeface="Courier"/>
                <a:cs typeface="Courier"/>
              </a:rPr>
              <a:t>	 10      -</a:t>
            </a:r>
            <a:r>
              <a:rPr lang="de-DE" dirty="0">
                <a:latin typeface="Courier"/>
                <a:cs typeface="Courier"/>
              </a:rPr>
              <a:t>12.2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	 20       -</a:t>
            </a:r>
            <a:r>
              <a:rPr lang="de-DE" dirty="0">
                <a:latin typeface="Courier"/>
                <a:cs typeface="Courier"/>
              </a:rPr>
              <a:t>6.7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	 30       -</a:t>
            </a:r>
            <a:r>
              <a:rPr lang="de-DE" dirty="0">
                <a:latin typeface="Courier"/>
                <a:cs typeface="Courier"/>
              </a:rPr>
              <a:t>1.1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	 40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       4.4</a:t>
            </a:r>
            <a:endParaRPr lang="de-DE" dirty="0">
              <a:latin typeface="Courier"/>
              <a:cs typeface="Courier"/>
            </a:endParaRPr>
          </a:p>
          <a:p>
            <a:pPr>
              <a:buNone/>
            </a:pPr>
            <a:r>
              <a:rPr lang="de-DE" dirty="0" smtClean="0">
                <a:latin typeface="Courier"/>
                <a:cs typeface="Courier"/>
              </a:rPr>
              <a:t>	 50       </a:t>
            </a:r>
            <a:r>
              <a:rPr lang="de-DE" dirty="0">
                <a:latin typeface="Courier"/>
                <a:cs typeface="Courier"/>
              </a:rPr>
              <a:t>10.0</a:t>
            </a:r>
          </a:p>
          <a:p>
            <a:pPr>
              <a:buNone/>
            </a:pPr>
            <a:r>
              <a:rPr lang="de-DE" dirty="0" smtClean="0">
                <a:latin typeface="Courier"/>
                <a:cs typeface="Courier"/>
              </a:rPr>
              <a:t>	 60       </a:t>
            </a:r>
            <a:r>
              <a:rPr lang="de-DE" dirty="0">
                <a:latin typeface="Courier"/>
                <a:cs typeface="Courier"/>
              </a:rPr>
              <a:t>15.6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	 70       </a:t>
            </a:r>
            <a:r>
              <a:rPr lang="de-DE" dirty="0">
                <a:latin typeface="Courier"/>
                <a:cs typeface="Courier"/>
              </a:rPr>
              <a:t>21.1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	 80       </a:t>
            </a:r>
            <a:r>
              <a:rPr lang="de-DE" dirty="0">
                <a:latin typeface="Courier"/>
                <a:cs typeface="Courier"/>
              </a:rPr>
              <a:t>26.7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	 90       </a:t>
            </a:r>
            <a:r>
              <a:rPr lang="de-DE" dirty="0">
                <a:latin typeface="Courier"/>
                <a:cs typeface="Courier"/>
              </a:rPr>
              <a:t>32.2</a:t>
            </a:r>
          </a:p>
          <a:p>
            <a:pPr>
              <a:buNone/>
            </a:pPr>
            <a:r>
              <a:rPr lang="de-DE" dirty="0" smtClean="0">
                <a:latin typeface="Courier"/>
                <a:cs typeface="Courier"/>
              </a:rPr>
              <a:t>	100       37.8</a:t>
            </a:r>
          </a:p>
        </p:txBody>
      </p:sp>
    </p:spTree>
    <p:extLst>
      <p:ext uri="{BB962C8B-B14F-4D97-AF65-F5344CB8AC3E}">
        <p14:creationId xmlns:p14="http://schemas.microsoft.com/office/powerpoint/2010/main" val="391352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range()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Think of range() as a convenient way to create a list of </a:t>
            </a:r>
            <a:r>
              <a:rPr lang="en-US" dirty="0" err="1" smtClean="0"/>
              <a:t>ints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Range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start,</a:t>
            </a:r>
            <a:r>
              <a:rPr lang="en-US" dirty="0" smtClean="0">
                <a:latin typeface="Courier"/>
                <a:cs typeface="Courier"/>
              </a:rPr>
              <a:t> stop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, step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range</a:t>
            </a:r>
            <a:r>
              <a:rPr lang="en-US" sz="2400" dirty="0" smtClean="0">
                <a:latin typeface="Courier"/>
                <a:cs typeface="Courier"/>
              </a:rPr>
              <a:t>(0, 10, 1) = [0, 1, 2, 3, 4, 5, 6, 7, 8, 9]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range</a:t>
            </a:r>
            <a:r>
              <a:rPr lang="en-US" sz="2400" dirty="0" smtClean="0">
                <a:latin typeface="Courier"/>
                <a:cs typeface="Courier"/>
              </a:rPr>
              <a:t>(0, 10)    = [0, 1, 2, 3, 4, 5, 6, 7, 8, 9]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660066"/>
                </a:solidFill>
                <a:latin typeface="Courier"/>
                <a:cs typeface="Courier"/>
              </a:rPr>
              <a:t>range</a:t>
            </a:r>
            <a:r>
              <a:rPr lang="en-US" sz="2400" dirty="0" smtClean="0">
                <a:latin typeface="Courier"/>
                <a:cs typeface="Courier"/>
              </a:rPr>
              <a:t>(10)       = [0, 1, 2, 3, 4, 5, 6, 7, 8, 9]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660066"/>
                </a:solidFill>
                <a:latin typeface="Courier"/>
                <a:cs typeface="Courier"/>
              </a:rPr>
              <a:t>range</a:t>
            </a:r>
            <a:r>
              <a:rPr lang="en-US" sz="2400" dirty="0">
                <a:latin typeface="Courier"/>
                <a:cs typeface="Courier"/>
              </a:rPr>
              <a:t>(0, 10, 2) = [0, 2, 4, 6, 8]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660066"/>
                </a:solidFill>
                <a:latin typeface="Courier"/>
                <a:cs typeface="Courier"/>
              </a:rPr>
              <a:t>range</a:t>
            </a:r>
            <a:r>
              <a:rPr lang="en-US" sz="2400" dirty="0" smtClean="0">
                <a:latin typeface="Courier"/>
                <a:cs typeface="Courier"/>
              </a:rPr>
              <a:t>(3, -10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smtClean="0">
                <a:latin typeface="Courier"/>
                <a:cs typeface="Courier"/>
              </a:rPr>
              <a:t>-3) </a:t>
            </a:r>
            <a:r>
              <a:rPr lang="en-US" sz="2400" dirty="0">
                <a:latin typeface="Courier"/>
                <a:cs typeface="Courier"/>
              </a:rPr>
              <a:t>= </a:t>
            </a:r>
            <a:r>
              <a:rPr lang="en-US" sz="2400" dirty="0" smtClean="0">
                <a:latin typeface="Courier"/>
                <a:cs typeface="Courier"/>
              </a:rPr>
              <a:t>[3, 0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smtClean="0">
                <a:latin typeface="Courier"/>
                <a:cs typeface="Courier"/>
              </a:rPr>
              <a:t>-3, -6, -9]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N.B. The Stop value is NOT included!!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561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Format of a </a:t>
            </a:r>
            <a:r>
              <a:rPr lang="en-US" dirty="0" smtClean="0">
                <a:solidFill>
                  <a:srgbClr val="FF6600"/>
                </a:solidFill>
              </a:rPr>
              <a:t>for</a:t>
            </a:r>
            <a:r>
              <a:rPr lang="en-US" dirty="0" smtClean="0"/>
              <a:t> Statement using </a:t>
            </a:r>
            <a:r>
              <a:rPr lang="en-US" dirty="0" smtClean="0">
                <a:solidFill>
                  <a:srgbClr val="660066"/>
                </a:solidFill>
              </a:rPr>
              <a:t>range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rgbClr val="FF6600"/>
                </a:solidFill>
                <a:latin typeface="Courier"/>
                <a:cs typeface="Courier"/>
              </a:rPr>
              <a:t>for</a:t>
            </a:r>
            <a:r>
              <a:rPr lang="en-US" sz="2600" dirty="0" smtClean="0">
                <a:latin typeface="Courier"/>
                <a:cs typeface="Courier"/>
              </a:rPr>
              <a:t> &lt;variable&gt; </a:t>
            </a:r>
            <a:r>
              <a:rPr lang="en-US" sz="2600" dirty="0" smtClean="0">
                <a:solidFill>
                  <a:srgbClr val="FF6600"/>
                </a:solidFill>
                <a:latin typeface="Courier"/>
                <a:cs typeface="Courier"/>
              </a:rPr>
              <a:t>in</a:t>
            </a:r>
            <a:r>
              <a:rPr lang="en-US" sz="2600" dirty="0" smtClean="0"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660066"/>
                </a:solidFill>
                <a:latin typeface="Courier"/>
                <a:cs typeface="Courier"/>
              </a:rPr>
              <a:t>range</a:t>
            </a:r>
            <a:r>
              <a:rPr lang="en-US" sz="2600" dirty="0" smtClean="0">
                <a:latin typeface="Courier"/>
                <a:cs typeface="Courier"/>
              </a:rPr>
              <a:t>(start, stop, step):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&lt;python statement&gt;</a:t>
            </a:r>
          </a:p>
          <a:p>
            <a:pPr marL="914400" lvl="2" indent="0">
              <a:buNone/>
            </a:pPr>
            <a:r>
              <a:rPr lang="en-US" dirty="0">
                <a:latin typeface="Courier"/>
                <a:cs typeface="Courier"/>
              </a:rPr>
              <a:t>&lt;python statement&gt;</a:t>
            </a:r>
          </a:p>
          <a:p>
            <a:pPr marL="914400" lvl="2" indent="0">
              <a:buNone/>
            </a:pPr>
            <a:r>
              <a:rPr lang="en-US" dirty="0">
                <a:latin typeface="Courier"/>
                <a:cs typeface="Courier"/>
              </a:rPr>
              <a:t>&lt;python statement&gt;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.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.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n-US" sz="2600" dirty="0" smtClean="0"/>
              <a:t>e.g.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for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in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range</a:t>
            </a:r>
            <a:r>
              <a:rPr lang="en-US" dirty="0">
                <a:latin typeface="Courier"/>
                <a:cs typeface="Courier"/>
              </a:rPr>
              <a:t>(1, 6, 1):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914400" lvl="2" indent="0">
              <a:buNone/>
            </a:pPr>
            <a:endParaRPr lang="en-US" dirty="0" smtClean="0">
              <a:solidFill>
                <a:srgbClr val="FF6600"/>
              </a:solidFill>
              <a:latin typeface="Courier"/>
              <a:cs typeface="Courier"/>
            </a:endParaRP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Which equates to:</a:t>
            </a:r>
            <a:endParaRPr lang="en-US" dirty="0">
              <a:latin typeface="Courier"/>
              <a:cs typeface="Courier"/>
            </a:endParaRPr>
          </a:p>
          <a:p>
            <a:pPr marL="914400" lvl="2" indent="0">
              <a:buNone/>
            </a:pPr>
            <a:endParaRPr lang="en-US" dirty="0" smtClean="0">
              <a:solidFill>
                <a:srgbClr val="FF6600"/>
              </a:solidFill>
              <a:latin typeface="Courier"/>
              <a:cs typeface="Courier"/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for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num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in</a:t>
            </a:r>
            <a:r>
              <a:rPr lang="en-US" dirty="0" smtClean="0">
                <a:latin typeface="Courier"/>
                <a:cs typeface="Courier"/>
              </a:rPr>
              <a:t> [1, 2, 3, 4, 5]: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num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pPr marL="1371600" lvl="3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1371600" lvl="3" indent="0"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4488872" y="1967359"/>
            <a:ext cx="150657" cy="20712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8265" y="2765533"/>
            <a:ext cx="880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Body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1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Write Python code to compute (and print) the following summation:</a:t>
            </a:r>
          </a:p>
          <a:p>
            <a:pPr>
              <a:buNone/>
            </a:pPr>
            <a:r>
              <a:rPr lang="en-US" dirty="0" smtClean="0"/>
              <a:t>		      100 + 105 + 110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answer:</a:t>
            </a:r>
          </a:p>
          <a:p>
            <a:pPr>
              <a:buNone/>
            </a:pPr>
            <a:r>
              <a:rPr lang="en-US" dirty="0" smtClean="0"/>
              <a:t>		x = 100 + 105 + 110</a:t>
            </a:r>
          </a:p>
          <a:p>
            <a:pPr>
              <a:buNone/>
            </a:pPr>
            <a:r>
              <a:rPr lang="en-US" dirty="0" smtClean="0"/>
              <a:t>		print 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725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Puzzle – Programming an "accumulator"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Write Python code to compute (and print) the following summation:</a:t>
            </a:r>
          </a:p>
          <a:p>
            <a:pPr>
              <a:buNone/>
            </a:pPr>
            <a:r>
              <a:rPr lang="en-US" dirty="0" smtClean="0"/>
              <a:t>      100 + 105 + 110 + 115 + ... + 500000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answer:</a:t>
            </a:r>
          </a:p>
          <a:p>
            <a:pPr>
              <a:buNone/>
            </a:pPr>
            <a:r>
              <a:rPr lang="en-US" dirty="0" smtClean="0"/>
              <a:t>		total = 0</a:t>
            </a:r>
          </a:p>
          <a:p>
            <a:pPr>
              <a:buNone/>
            </a:pPr>
            <a:r>
              <a:rPr lang="en-US" dirty="0" smtClean="0"/>
              <a:t>		for  n   in range(100, 500005, 5):	</a:t>
            </a:r>
          </a:p>
          <a:p>
            <a:pPr>
              <a:buNone/>
            </a:pPr>
            <a:r>
              <a:rPr lang="en-US" dirty="0" smtClean="0"/>
              <a:t>			total = total + n	</a:t>
            </a:r>
          </a:p>
          <a:p>
            <a:pPr>
              <a:buNone/>
            </a:pPr>
            <a:r>
              <a:rPr lang="en-US" dirty="0" smtClean="0"/>
              <a:t>		print (total)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83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Puzzle (hard)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A child saves 1 penny on day 1, then adds 2 pennies on day 2, then adds 4 pennies on day 3, then 8 pennies on day 4, ...</a:t>
            </a:r>
          </a:p>
          <a:p>
            <a:r>
              <a:rPr lang="en-US" dirty="0"/>
              <a:t>How much will the child have saved after 30 days</a:t>
            </a:r>
            <a:r>
              <a:rPr lang="en-US" dirty="0" smtClean="0"/>
              <a:t>?</a:t>
            </a:r>
          </a:p>
          <a:p>
            <a:r>
              <a:rPr lang="en-US" dirty="0"/>
              <a:t>Hint:  number of pennies saved is: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+ 2</a:t>
            </a:r>
            <a:r>
              <a:rPr lang="en-US" baseline="30000" dirty="0"/>
              <a:t>1</a:t>
            </a:r>
            <a:r>
              <a:rPr lang="en-US" dirty="0"/>
              <a:t> + 2</a:t>
            </a:r>
            <a:r>
              <a:rPr lang="en-US" baseline="30000" dirty="0"/>
              <a:t>2</a:t>
            </a:r>
            <a:r>
              <a:rPr lang="en-US" dirty="0"/>
              <a:t> + 2</a:t>
            </a:r>
            <a:r>
              <a:rPr lang="en-US" baseline="30000" dirty="0"/>
              <a:t>3</a:t>
            </a:r>
            <a:r>
              <a:rPr lang="en-US" dirty="0"/>
              <a:t> + 2</a:t>
            </a:r>
            <a:r>
              <a:rPr lang="en-US" baseline="30000" dirty="0"/>
              <a:t>4</a:t>
            </a:r>
            <a:r>
              <a:rPr lang="en-US" dirty="0"/>
              <a:t> + ... + 2</a:t>
            </a:r>
            <a:r>
              <a:rPr lang="en-US" baseline="30000" dirty="0"/>
              <a:t>29</a:t>
            </a:r>
          </a:p>
          <a:p>
            <a:pPr marL="0" indent="0">
              <a:buNone/>
            </a:pPr>
            <a:r>
              <a:rPr lang="en-US" dirty="0" smtClean="0"/>
              <a:t>Answer: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total = 0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for n in range(0, 30, 1):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total = total + 2 ** 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88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756"/>
            <a:ext cx="73533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for</a:t>
            </a:r>
            <a:r>
              <a:rPr lang="en-US" dirty="0" smtClean="0"/>
              <a:t> loop</a:t>
            </a:r>
            <a:r>
              <a:rPr lang="en-US" dirty="0" smtClean="0">
                <a:solidFill>
                  <a:srgbClr val="FF6600"/>
                </a:solidFill>
              </a:rPr>
              <a:t> – while</a:t>
            </a:r>
            <a:r>
              <a:rPr lang="en-US" dirty="0" smtClean="0"/>
              <a:t> loop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284744"/>
            <a:ext cx="6172200" cy="2286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>
                <a:solidFill>
                  <a:srgbClr val="FF6600"/>
                </a:solidFill>
              </a:rPr>
              <a:t>for</a:t>
            </a:r>
            <a:r>
              <a:rPr lang="en-US" dirty="0"/>
              <a:t> variable </a:t>
            </a:r>
            <a:r>
              <a:rPr lang="en-US" dirty="0">
                <a:solidFill>
                  <a:srgbClr val="FF6600"/>
                </a:solidFill>
              </a:rPr>
              <a:t>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660066"/>
                </a:solidFill>
              </a:rPr>
              <a:t>range</a:t>
            </a:r>
            <a:r>
              <a:rPr lang="en-US" dirty="0" smtClean="0"/>
              <a:t>(</a:t>
            </a:r>
            <a:r>
              <a:rPr lang="en-US" dirty="0"/>
              <a:t>start, stop, step):</a:t>
            </a:r>
          </a:p>
          <a:p>
            <a:pPr>
              <a:buNone/>
            </a:pPr>
            <a:r>
              <a:rPr lang="en-US" dirty="0"/>
              <a:t>    -------------</a:t>
            </a:r>
          </a:p>
          <a:p>
            <a:pPr>
              <a:buNone/>
            </a:pPr>
            <a:r>
              <a:rPr lang="en-US" dirty="0"/>
              <a:t>    -------------</a:t>
            </a:r>
          </a:p>
          <a:p>
            <a:pPr>
              <a:buNone/>
            </a:pPr>
            <a:r>
              <a:rPr lang="en-US" dirty="0"/>
              <a:t>    -------------</a:t>
            </a:r>
          </a:p>
        </p:txBody>
      </p:sp>
      <p:sp>
        <p:nvSpPr>
          <p:cNvPr id="4" name="Right Brace 3"/>
          <p:cNvSpPr/>
          <p:nvPr/>
        </p:nvSpPr>
        <p:spPr>
          <a:xfrm>
            <a:off x="3853424" y="2046744"/>
            <a:ext cx="185176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2357" y="2433935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5901" y="3875544"/>
            <a:ext cx="414673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variable = start</a:t>
            </a:r>
          </a:p>
          <a:p>
            <a:r>
              <a:rPr lang="en-US" sz="2800" dirty="0">
                <a:solidFill>
                  <a:srgbClr val="FF6600"/>
                </a:solidFill>
              </a:rPr>
              <a:t>while</a:t>
            </a:r>
            <a:r>
              <a:rPr lang="en-US" sz="2800" dirty="0"/>
              <a:t> variable &lt; stop:</a:t>
            </a:r>
          </a:p>
          <a:p>
            <a:r>
              <a:rPr lang="en-US" sz="2800" dirty="0"/>
              <a:t>    --------------</a:t>
            </a:r>
          </a:p>
          <a:p>
            <a:r>
              <a:rPr lang="en-US" sz="2800" dirty="0"/>
              <a:t>    --------------</a:t>
            </a:r>
          </a:p>
          <a:p>
            <a:r>
              <a:rPr lang="en-US" sz="2800" dirty="0"/>
              <a:t>    --------------</a:t>
            </a:r>
          </a:p>
          <a:p>
            <a:r>
              <a:rPr lang="en-US" sz="2800" dirty="0"/>
              <a:t>    variable = variable + step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657850" y="4876800"/>
            <a:ext cx="13335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1700" y="5334000"/>
            <a:ext cx="125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 body</a:t>
            </a:r>
          </a:p>
        </p:txBody>
      </p:sp>
    </p:spTree>
    <p:extLst>
      <p:ext uri="{BB962C8B-B14F-4D97-AF65-F5344CB8AC3E}">
        <p14:creationId xmlns:p14="http://schemas.microsoft.com/office/powerpoint/2010/main" val="138051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y = 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y = 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y = y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None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2046744"/>
            <a:ext cx="39624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x = 5</a:t>
            </a:r>
          </a:p>
          <a:p>
            <a:r>
              <a:rPr lang="en-US" sz="2400" dirty="0" smtClean="0">
                <a:latin typeface="Courier"/>
                <a:cs typeface="Courier"/>
              </a:rPr>
              <a:t>y = 0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not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x &gt; y: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y = 1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'y ='</a:t>
            </a:r>
            <a:r>
              <a:rPr lang="en-US" sz="2400" dirty="0" smtClean="0">
                <a:latin typeface="Courier"/>
                <a:cs typeface="Courier"/>
              </a:rPr>
              <a:t>, y)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300849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from</a:t>
            </a:r>
            <a:r>
              <a:rPr lang="en-US" dirty="0" smtClean="0"/>
              <a:t> random </a:t>
            </a:r>
            <a:r>
              <a:rPr lang="en-US" dirty="0" smtClean="0">
                <a:solidFill>
                  <a:srgbClr val="FF6600"/>
                </a:solidFill>
              </a:rPr>
              <a:t>import</a:t>
            </a:r>
            <a:r>
              <a:rPr lang="en-US" dirty="0" smtClean="0"/>
              <a:t> *</a:t>
            </a:r>
          </a:p>
          <a:p>
            <a:pPr marL="457200" lvl="1" indent="0">
              <a:buNone/>
            </a:pPr>
            <a:r>
              <a:rPr lang="en-US" dirty="0" err="1" smtClean="0"/>
              <a:t>randint</a:t>
            </a:r>
            <a:r>
              <a:rPr lang="en-US" dirty="0" smtClean="0"/>
              <a:t>(n1, n2) = random integer in [n1, n2]</a:t>
            </a:r>
          </a:p>
          <a:p>
            <a:pPr marL="457200" lvl="1" indent="0">
              <a:buNone/>
            </a:pPr>
            <a:r>
              <a:rPr lang="en-US" dirty="0" err="1" smtClean="0"/>
              <a:t>randrange</a:t>
            </a:r>
            <a:r>
              <a:rPr lang="en-US" dirty="0" smtClean="0"/>
              <a:t>(n1, n2, n3) = random integer in range(n1, n2, n3)</a:t>
            </a:r>
          </a:p>
          <a:p>
            <a:pPr marL="457200" lvl="1" indent="0">
              <a:buNone/>
            </a:pPr>
            <a:r>
              <a:rPr lang="en-US" dirty="0" smtClean="0"/>
              <a:t>random() = random float in [0.0, 1.0)   </a:t>
            </a:r>
            <a:r>
              <a:rPr lang="en-US" sz="2200" dirty="0" smtClean="0"/>
              <a:t>(uniform distribution)</a:t>
            </a:r>
          </a:p>
          <a:p>
            <a:pPr marL="457200" lvl="1" indent="0">
              <a:buNone/>
            </a:pPr>
            <a:r>
              <a:rPr lang="en-US" dirty="0" smtClean="0"/>
              <a:t>uniform(n1, n2) = random float in [n1, n2) or [n1, n2]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           = n1 + (n2 – n1) * random()</a:t>
            </a:r>
          </a:p>
          <a:p>
            <a:pPr marL="457200" lvl="1" indent="0">
              <a:buNone/>
            </a:pPr>
            <a:r>
              <a:rPr lang="en-US" dirty="0" smtClean="0"/>
              <a:t>seed(n) – sets seed used to generate “random” numbers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import</a:t>
            </a:r>
            <a:r>
              <a:rPr lang="en-US" dirty="0" smtClean="0"/>
              <a:t> random</a:t>
            </a:r>
          </a:p>
          <a:p>
            <a:pPr marL="457200" lvl="1" indent="0">
              <a:buNone/>
            </a:pPr>
            <a:r>
              <a:rPr lang="en-US" dirty="0" err="1" smtClean="0"/>
              <a:t>random.randint</a:t>
            </a:r>
            <a:r>
              <a:rPr lang="en-US" dirty="0"/>
              <a:t>(), </a:t>
            </a:r>
            <a:r>
              <a:rPr lang="en-US" dirty="0" err="1"/>
              <a:t>random.randrange</a:t>
            </a:r>
            <a:r>
              <a:rPr lang="en-US" dirty="0"/>
              <a:t>(</a:t>
            </a:r>
            <a:r>
              <a:rPr lang="en-US" dirty="0" smtClean="0"/>
              <a:t>), </a:t>
            </a:r>
            <a:r>
              <a:rPr lang="en-US" dirty="0" err="1"/>
              <a:t>random.random</a:t>
            </a:r>
            <a:r>
              <a:rPr lang="en-US" dirty="0"/>
              <a:t>(</a:t>
            </a:r>
            <a:r>
              <a:rPr lang="en-US" dirty="0" smtClean="0"/>
              <a:t>), </a:t>
            </a:r>
            <a:r>
              <a:rPr lang="en-US" dirty="0" err="1"/>
              <a:t>random.uniform</a:t>
            </a:r>
            <a:r>
              <a:rPr lang="en-US" dirty="0"/>
              <a:t>(</a:t>
            </a:r>
            <a:r>
              <a:rPr lang="en-US" dirty="0" smtClean="0"/>
              <a:t>), </a:t>
            </a:r>
            <a:r>
              <a:rPr lang="en-US" dirty="0" err="1"/>
              <a:t>random.seed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7572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Chapters 1-5</a:t>
            </a:r>
          </a:p>
          <a:p>
            <a:r>
              <a:rPr lang="en-US" dirty="0" smtClean="0"/>
              <a:t>Material from lectures</a:t>
            </a:r>
          </a:p>
          <a:p>
            <a:r>
              <a:rPr lang="en-US" dirty="0" smtClean="0"/>
              <a:t>Lab 1, Lab 2, Program 1</a:t>
            </a:r>
          </a:p>
          <a:p>
            <a:r>
              <a:rPr lang="en-US" dirty="0" smtClean="0"/>
              <a:t>75 minutes – closed books, notes, neighbor</a:t>
            </a:r>
          </a:p>
          <a:p>
            <a:pPr lvl="1"/>
            <a:r>
              <a:rPr lang="en-US" dirty="0" smtClean="0"/>
              <a:t>You may bring a single page (one side), of notes to refer to during the exam. It will be collected with your exam.</a:t>
            </a:r>
            <a:endParaRPr lang="en-US" dirty="0"/>
          </a:p>
          <a:p>
            <a:r>
              <a:rPr lang="en-US" dirty="0" smtClean="0"/>
              <a:t>No electronic devices permitted (or needed)</a:t>
            </a:r>
          </a:p>
          <a:p>
            <a:pPr lvl="1"/>
            <a:r>
              <a:rPr lang="en-US" dirty="0" smtClean="0"/>
              <a:t>Bring pencils and an eraser.</a:t>
            </a:r>
          </a:p>
        </p:txBody>
      </p:sp>
    </p:spTree>
    <p:extLst>
      <p:ext uri="{BB962C8B-B14F-4D97-AF65-F5344CB8AC3E}">
        <p14:creationId xmlns:p14="http://schemas.microsoft.com/office/powerpoint/2010/main" val="38043458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Exam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questions will require you to write Python code.</a:t>
            </a:r>
          </a:p>
          <a:p>
            <a:pPr lvl="1"/>
            <a:r>
              <a:rPr lang="en-US" dirty="0" smtClean="0"/>
              <a:t>Many can be answered with 1 – 3 lines of code.</a:t>
            </a:r>
          </a:p>
          <a:p>
            <a:pPr lvl="1"/>
            <a:r>
              <a:rPr lang="en-US" dirty="0" smtClean="0"/>
              <a:t>There will be at least one problem that requires a more significant amount of code.</a:t>
            </a:r>
          </a:p>
          <a:p>
            <a:r>
              <a:rPr lang="en-US" dirty="0" smtClean="0"/>
              <a:t>You do not need to memorize the rules for precedence or associativity, but you need to be able to apply them.</a:t>
            </a:r>
          </a:p>
          <a:p>
            <a:r>
              <a:rPr lang="en-US" dirty="0" smtClean="0"/>
              <a:t>Any syntax errors on the exam are unintentional. Please notify me at once if you find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664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variable z in function double() is called a(n)?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local variable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global variable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ephemeral variable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cypher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list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2133600"/>
            <a:ext cx="48006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(x):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z = x * 2.0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return</a:t>
            </a:r>
            <a:r>
              <a:rPr lang="en-US" sz="2400" dirty="0" smtClean="0">
                <a:latin typeface="Courier"/>
                <a:cs typeface="Courier"/>
              </a:rPr>
              <a:t> z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x = double(5)</a:t>
            </a:r>
          </a:p>
          <a:p>
            <a:r>
              <a:rPr lang="en-US" sz="2400" dirty="0" smtClean="0">
                <a:latin typeface="Courier"/>
                <a:cs typeface="Courier"/>
              </a:rPr>
              <a:t>print(x)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402515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variable z in function double() is called a(n)?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local variable</a:t>
            </a:r>
            <a:endParaRPr lang="en-US" b="1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global variable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ephemeral variable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cypher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list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2133600"/>
            <a:ext cx="48006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(x):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z = x * 2.0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return</a:t>
            </a:r>
            <a:r>
              <a:rPr lang="en-US" sz="2400" dirty="0" smtClean="0">
                <a:latin typeface="Courier"/>
                <a:cs typeface="Courier"/>
              </a:rPr>
              <a:t> z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x = double(5)</a:t>
            </a:r>
          </a:p>
          <a:p>
            <a:r>
              <a:rPr lang="en-US" sz="2400" dirty="0" smtClean="0">
                <a:latin typeface="Courier"/>
                <a:cs typeface="Courier"/>
              </a:rPr>
              <a:t>print(x)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03792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This code is an example of what?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/>
              <a:t>Compound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expressions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Input testing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Output testing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>
                <a:latin typeface="Courier"/>
                <a:cs typeface="Courier"/>
              </a:rPr>
              <a:t>Parameter testing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All of the above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83058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x = </a:t>
            </a:r>
            <a:r>
              <a:rPr lang="en-US" sz="2400" dirty="0" err="1" smtClean="0">
                <a:solidFill>
                  <a:srgbClr val="660066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input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'Enter a positive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: '</a:t>
            </a:r>
            <a:r>
              <a:rPr lang="en-US" sz="2400" dirty="0" smtClean="0">
                <a:latin typeface="Courier"/>
                <a:cs typeface="Courier"/>
              </a:rPr>
              <a:t>))</a:t>
            </a: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while</a:t>
            </a:r>
            <a:r>
              <a:rPr lang="en-US" sz="2400" dirty="0" smtClean="0">
                <a:latin typeface="Courier"/>
                <a:cs typeface="Courier"/>
              </a:rPr>
              <a:t> x &lt;= 0: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(x,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'is not a positive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latin typeface="Courier"/>
                <a:cs typeface="Courier"/>
              </a:rPr>
              <a:t>):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>
                <a:latin typeface="Courier"/>
                <a:cs typeface="Courier"/>
              </a:rPr>
              <a:t>x = </a:t>
            </a:r>
            <a:r>
              <a:rPr lang="en-US" sz="2400" dirty="0" err="1" smtClean="0">
                <a:solidFill>
                  <a:srgbClr val="660066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660066"/>
                </a:solidFill>
                <a:latin typeface="Courier"/>
                <a:cs typeface="Courier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'Enter a positive </a:t>
            </a:r>
            <a:r>
              <a:rPr lang="en-US" sz="2400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: '</a:t>
            </a:r>
            <a:r>
              <a:rPr lang="en-US" sz="2400" dirty="0">
                <a:latin typeface="Courier"/>
                <a:cs typeface="Courier"/>
              </a:rPr>
              <a:t>)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25470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This code is an example of what?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/>
              <a:t>Compound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expressions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Input testing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Output testing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>
                <a:latin typeface="Courier"/>
                <a:cs typeface="Courier"/>
              </a:rPr>
              <a:t>Parameter testing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All of the above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83058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x = </a:t>
            </a:r>
            <a:r>
              <a:rPr lang="en-US" sz="2400" dirty="0" err="1" smtClean="0">
                <a:solidFill>
                  <a:srgbClr val="660066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input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'Enter a positive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: '</a:t>
            </a:r>
            <a:r>
              <a:rPr lang="en-US" sz="2400" dirty="0" smtClean="0">
                <a:latin typeface="Courier"/>
                <a:cs typeface="Courier"/>
              </a:rPr>
              <a:t>))</a:t>
            </a: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while</a:t>
            </a:r>
            <a:r>
              <a:rPr lang="en-US" sz="2400" dirty="0" smtClean="0">
                <a:latin typeface="Courier"/>
                <a:cs typeface="Courier"/>
              </a:rPr>
              <a:t> x &lt;= 0: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(x,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'is not a positive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latin typeface="Courier"/>
                <a:cs typeface="Courier"/>
              </a:rPr>
              <a:t>):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>
                <a:latin typeface="Courier"/>
                <a:cs typeface="Courier"/>
              </a:rPr>
              <a:t>x = </a:t>
            </a:r>
            <a:r>
              <a:rPr lang="en-US" sz="2400" dirty="0" err="1" smtClean="0">
                <a:solidFill>
                  <a:srgbClr val="660066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660066"/>
                </a:solidFill>
                <a:latin typeface="Courier"/>
                <a:cs typeface="Courier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'Enter a positive </a:t>
            </a:r>
            <a:r>
              <a:rPr lang="en-US" sz="2400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: '</a:t>
            </a:r>
            <a:r>
              <a:rPr lang="en-US" sz="2400" dirty="0">
                <a:latin typeface="Courier"/>
                <a:cs typeface="Courier"/>
              </a:rPr>
              <a:t>)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6814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This code shows an example of what?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/>
              <a:t>Compound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expressions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Input testing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Output testing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>
                <a:latin typeface="Courier"/>
                <a:cs typeface="Courier"/>
              </a:rPr>
              <a:t>Parameter testing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All of the above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83058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square_root</a:t>
            </a:r>
            <a:r>
              <a:rPr lang="en-US" sz="2400" dirty="0" smtClean="0">
                <a:latin typeface="Courier"/>
                <a:cs typeface="Courier"/>
              </a:rPr>
              <a:t>(x):</a:t>
            </a: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if</a:t>
            </a:r>
            <a:r>
              <a:rPr lang="en-US" sz="2400" dirty="0" smtClean="0">
                <a:latin typeface="Courier"/>
                <a:cs typeface="Courier"/>
              </a:rPr>
              <a:t> x &lt; 0: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(x,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'must be non-negative'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return None</a:t>
            </a: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return</a:t>
            </a:r>
            <a:r>
              <a:rPr lang="en-US" sz="2400" dirty="0" smtClean="0">
                <a:latin typeface="Courier"/>
                <a:cs typeface="Courier"/>
              </a:rPr>
              <a:t> x ** 0.5</a:t>
            </a:r>
          </a:p>
        </p:txBody>
      </p:sp>
    </p:spTree>
    <p:extLst>
      <p:ext uri="{BB962C8B-B14F-4D97-AF65-F5344CB8AC3E}">
        <p14:creationId xmlns:p14="http://schemas.microsoft.com/office/powerpoint/2010/main" val="3370025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This code shows an example of what?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/>
              <a:t>Compound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expressions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Input testing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Output testing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Parameter testing</a:t>
            </a:r>
            <a:endParaRPr lang="en-US" b="1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All of the above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83058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square_root</a:t>
            </a:r>
            <a:r>
              <a:rPr lang="en-US" sz="2400" dirty="0" smtClean="0">
                <a:latin typeface="Courier"/>
                <a:cs typeface="Courier"/>
              </a:rPr>
              <a:t>(x):</a:t>
            </a: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if</a:t>
            </a:r>
            <a:r>
              <a:rPr lang="en-US" sz="2400" dirty="0" smtClean="0">
                <a:latin typeface="Courier"/>
                <a:cs typeface="Courier"/>
              </a:rPr>
              <a:t> x &lt; 0: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(x,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'must be non-negative'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return None</a:t>
            </a: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return</a:t>
            </a:r>
            <a:r>
              <a:rPr lang="en-US" sz="2400" dirty="0" smtClean="0">
                <a:latin typeface="Courier"/>
                <a:cs typeface="Courier"/>
              </a:rPr>
              <a:t> x ** 0.5</a:t>
            </a:r>
          </a:p>
        </p:txBody>
      </p:sp>
    </p:spTree>
    <p:extLst>
      <p:ext uri="{BB962C8B-B14F-4D97-AF65-F5344CB8AC3E}">
        <p14:creationId xmlns:p14="http://schemas.microsoft.com/office/powerpoint/2010/main" val="12751544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Python, this type of object is called a(n):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array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list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mess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series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sequence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2057400"/>
            <a:ext cx="716280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[0, </a:t>
            </a:r>
            <a:r>
              <a:rPr lang="en-US" sz="3200" dirty="0" smtClean="0">
                <a:solidFill>
                  <a:srgbClr val="008000"/>
                </a:solidFill>
                <a:latin typeface="Courier"/>
                <a:cs typeface="Courier"/>
              </a:rPr>
              <a:t>'one'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3200" dirty="0" smtClean="0">
                <a:solidFill>
                  <a:srgbClr val="FF6600"/>
                </a:solidFill>
                <a:latin typeface="Courier"/>
                <a:cs typeface="Courier"/>
              </a:rPr>
              <a:t>True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, [x, </a:t>
            </a:r>
            <a:r>
              <a:rPr lang="en-US" sz="3200" dirty="0" smtClean="0">
                <a:solidFill>
                  <a:srgbClr val="FF6600"/>
                </a:solidFill>
                <a:latin typeface="Courier"/>
                <a:cs typeface="Courier"/>
              </a:rPr>
              <a:t>None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936802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136307</TotalTime>
  <Words>1406</Words>
  <Application>Microsoft Macintosh PowerPoint</Application>
  <PresentationFormat>On-screen Show (4:3)</PresentationFormat>
  <Paragraphs>271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Format of a for Statement</vt:lpstr>
      <vt:lpstr>PowerPoint Presentation</vt:lpstr>
      <vt:lpstr>Print a Fahrenheit to Celsius Conversion Table  (Assume the function convert_F_to_C() exists) </vt:lpstr>
      <vt:lpstr>The range() function</vt:lpstr>
      <vt:lpstr>Format of a for Statement using range()</vt:lpstr>
      <vt:lpstr>Puzzle</vt:lpstr>
      <vt:lpstr>Puzzle – Programming an "accumulator"</vt:lpstr>
      <vt:lpstr>Puzzle (hard)</vt:lpstr>
      <vt:lpstr>for loop – while loop equivalence</vt:lpstr>
      <vt:lpstr>Random Numbers</vt:lpstr>
      <vt:lpstr>Midterm Exam</vt:lpstr>
      <vt:lpstr>Midterm Exam (cont.)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Heron’s Triangle Area </dc:title>
  <dc:creator>amer</dc:creator>
  <cp:lastModifiedBy>Jon</cp:lastModifiedBy>
  <cp:revision>463</cp:revision>
  <dcterms:created xsi:type="dcterms:W3CDTF">2012-09-10T20:12:08Z</dcterms:created>
  <dcterms:modified xsi:type="dcterms:W3CDTF">2016-03-14T14:07:03Z</dcterms:modified>
</cp:coreProperties>
</file>