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58" r:id="rId2"/>
    <p:sldId id="659" r:id="rId3"/>
    <p:sldId id="652" r:id="rId4"/>
    <p:sldId id="653" r:id="rId5"/>
    <p:sldId id="654" r:id="rId6"/>
    <p:sldId id="655" r:id="rId7"/>
    <p:sldId id="656" r:id="rId8"/>
    <p:sldId id="657" r:id="rId9"/>
    <p:sldId id="660" r:id="rId10"/>
    <p:sldId id="661" r:id="rId11"/>
    <p:sldId id="646" r:id="rId12"/>
    <p:sldId id="651" r:id="rId13"/>
    <p:sldId id="647" r:id="rId14"/>
    <p:sldId id="648" r:id="rId15"/>
    <p:sldId id="649" r:id="rId16"/>
    <p:sldId id="650" r:id="rId17"/>
    <p:sldId id="632" r:id="rId18"/>
    <p:sldId id="633" r:id="rId19"/>
    <p:sldId id="634" r:id="rId20"/>
    <p:sldId id="635" r:id="rId21"/>
    <p:sldId id="606" r:id="rId22"/>
    <p:sldId id="60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4" autoAdjust="0"/>
    <p:restoredTop sz="94867" autoAdjust="0"/>
  </p:normalViewPr>
  <p:slideViewPr>
    <p:cSldViewPr>
      <p:cViewPr>
        <p:scale>
          <a:sx n="90" d="100"/>
          <a:sy n="90" d="100"/>
        </p:scale>
        <p:origin x="-10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for loop will behave the same way if we replace the range() function with which list?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[1, 2, 3, 4, 5]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[0, 1, 2, 3, 4, 5]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[0, 1, 2, 3, 4]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[1, 2, 3, 4]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2438400"/>
            <a:ext cx="586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 smtClean="0">
                <a:latin typeface="Courier"/>
                <a:cs typeface="Courier"/>
              </a:rPr>
              <a:t>(5):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(n, end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‘’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3177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cat bat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bat </a:t>
            </a:r>
            <a:r>
              <a:rPr lang="en-US" dirty="0">
                <a:latin typeface="Courier"/>
                <a:cs typeface="Courier"/>
              </a:rPr>
              <a:t>cat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catbat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batcat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mashup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981200"/>
            <a:ext cx="4648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mashup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''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k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[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'cat'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'bat’</a:t>
            </a:r>
            <a:r>
              <a:rPr lang="en-US" sz="2400" dirty="0" smtClean="0">
                <a:latin typeface="Courier"/>
                <a:cs typeface="Courier"/>
              </a:rPr>
              <a:t>]: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mashup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mashup</a:t>
            </a:r>
            <a:r>
              <a:rPr lang="en-US" sz="2400" dirty="0" smtClean="0">
                <a:latin typeface="Courier"/>
                <a:cs typeface="Courier"/>
              </a:rPr>
              <a:t> + k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mashup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531677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from</a:t>
            </a:r>
            <a:r>
              <a:rPr lang="en-US" dirty="0" smtClean="0"/>
              <a:t> random </a:t>
            </a:r>
            <a:r>
              <a:rPr lang="en-US" dirty="0" smtClean="0">
                <a:solidFill>
                  <a:srgbClr val="FF6600"/>
                </a:solidFill>
              </a:rPr>
              <a:t>import</a:t>
            </a:r>
            <a:r>
              <a:rPr lang="en-US" dirty="0" smtClean="0"/>
              <a:t> *</a:t>
            </a:r>
          </a:p>
          <a:p>
            <a:pPr marL="457200" lvl="1" indent="0">
              <a:buNone/>
            </a:pPr>
            <a:r>
              <a:rPr lang="en-US" dirty="0" err="1" smtClean="0"/>
              <a:t>randint</a:t>
            </a:r>
            <a:r>
              <a:rPr lang="en-US" dirty="0" smtClean="0"/>
              <a:t>(n1, n2) = random integer in [n1, n2]</a:t>
            </a:r>
          </a:p>
          <a:p>
            <a:pPr marL="457200" lvl="1" indent="0">
              <a:buNone/>
            </a:pPr>
            <a:r>
              <a:rPr lang="en-US" dirty="0" err="1" smtClean="0"/>
              <a:t>randrange</a:t>
            </a:r>
            <a:r>
              <a:rPr lang="en-US" dirty="0" smtClean="0"/>
              <a:t>(n1, n2, n3) = random integer in range(n1, n2, n3)</a:t>
            </a:r>
          </a:p>
          <a:p>
            <a:pPr marL="457200" lvl="1" indent="0">
              <a:buNone/>
            </a:pPr>
            <a:r>
              <a:rPr lang="en-US" dirty="0" smtClean="0"/>
              <a:t>random() = random float in [0.0, 1.0)   </a:t>
            </a:r>
            <a:r>
              <a:rPr lang="en-US" sz="2200" dirty="0" smtClean="0"/>
              <a:t>(uniform distribution)</a:t>
            </a:r>
          </a:p>
          <a:p>
            <a:pPr marL="457200" lvl="1" indent="0">
              <a:buNone/>
            </a:pPr>
            <a:r>
              <a:rPr lang="en-US" dirty="0" smtClean="0"/>
              <a:t>uniform(n1, n2) = random float in [n1, n2) or [n1, n2]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       = n1 + (n2 – n1) * random()</a:t>
            </a:r>
          </a:p>
          <a:p>
            <a:pPr marL="457200" lvl="1" indent="0">
              <a:buNone/>
            </a:pPr>
            <a:r>
              <a:rPr lang="en-US" dirty="0" smtClean="0"/>
              <a:t>seed(n) – sets seed used to generate “random” numbers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import</a:t>
            </a:r>
            <a:r>
              <a:rPr lang="en-US" dirty="0" smtClean="0"/>
              <a:t> random</a:t>
            </a:r>
          </a:p>
          <a:p>
            <a:pPr marL="457200" lvl="1" indent="0">
              <a:buNone/>
            </a:pPr>
            <a:r>
              <a:rPr lang="en-US" dirty="0" err="1" smtClean="0"/>
              <a:t>random.randint</a:t>
            </a:r>
            <a:r>
              <a:rPr lang="en-US" dirty="0"/>
              <a:t>(), </a:t>
            </a:r>
            <a:r>
              <a:rPr lang="en-US" dirty="0" err="1"/>
              <a:t>random.randrange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/>
              <a:t>random.random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/>
              <a:t>random.uniform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/>
              <a:t>random.seed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5833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to put a for loop inside another for loop.</a:t>
            </a:r>
          </a:p>
          <a:p>
            <a:r>
              <a:rPr lang="en-US" dirty="0" smtClean="0"/>
              <a:t>For example: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352800"/>
            <a:ext cx="4648200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 </a:t>
            </a:r>
            <a:r>
              <a:rPr lang="en-US" sz="2400" dirty="0" smtClean="0">
                <a:latin typeface="Courier"/>
                <a:cs typeface="Courier"/>
              </a:rPr>
              <a:t>m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[1, 2]: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rgbClr val="FF6600"/>
                </a:solidFill>
                <a:latin typeface="Courier"/>
                <a:cs typeface="Courier"/>
              </a:rPr>
              <a:t>for </a:t>
            </a:r>
            <a:r>
              <a:rPr lang="en-US" sz="2400" dirty="0" smtClean="0">
                <a:latin typeface="Courier"/>
                <a:cs typeface="Courier"/>
              </a:rPr>
              <a:t>n </a:t>
            </a:r>
            <a:r>
              <a:rPr lang="en-US" sz="2400" dirty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'a'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'b'</a:t>
            </a:r>
            <a:r>
              <a:rPr lang="en-US" sz="2400" dirty="0" smtClean="0">
                <a:latin typeface="Courier"/>
                <a:cs typeface="Courier"/>
              </a:rPr>
              <a:t>]: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(m, 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00600"/>
            <a:ext cx="46482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1 a</a:t>
            </a:r>
          </a:p>
          <a:p>
            <a:r>
              <a:rPr lang="en-US" sz="2400" dirty="0">
                <a:latin typeface="Courier"/>
                <a:cs typeface="Courier"/>
              </a:rPr>
              <a:t>1</a:t>
            </a:r>
            <a:r>
              <a:rPr lang="en-US" sz="2400" dirty="0" smtClean="0">
                <a:latin typeface="Courier"/>
                <a:cs typeface="Courier"/>
              </a:rPr>
              <a:t> b</a:t>
            </a:r>
          </a:p>
          <a:p>
            <a:r>
              <a:rPr lang="en-US" sz="2400" dirty="0" smtClean="0">
                <a:latin typeface="Courier"/>
                <a:cs typeface="Courier"/>
              </a:rPr>
              <a:t>2 a</a:t>
            </a:r>
          </a:p>
          <a:p>
            <a:r>
              <a:rPr lang="en-US" sz="2400" dirty="0" smtClean="0">
                <a:latin typeface="Courier"/>
                <a:cs typeface="Courier"/>
              </a:rPr>
              <a:t>2 b</a:t>
            </a:r>
          </a:p>
        </p:txBody>
      </p:sp>
    </p:spTree>
    <p:extLst>
      <p:ext uri="{BB962C8B-B14F-4D97-AF65-F5344CB8AC3E}">
        <p14:creationId xmlns:p14="http://schemas.microsoft.com/office/powerpoint/2010/main" val="2418270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test the type of a variable to see what type of value is stored there.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276600"/>
            <a:ext cx="5356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5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2400" dirty="0" smtClean="0">
                <a:latin typeface="Courier"/>
                <a:cs typeface="Courier"/>
              </a:rPr>
              <a:t>(x) == </a:t>
            </a:r>
            <a:r>
              <a:rPr lang="en-US" sz="2400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'x is an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else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'x is not an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71011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x = x + 5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x += 5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y = y / 3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y /= 3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List of augmentable operators: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+, -, *, /, //, %, **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63947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3200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my_function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&lt;python statement&gt;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&lt;python statement&gt;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…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32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value_1, value_2, …</a:t>
            </a:r>
          </a:p>
          <a:p>
            <a:endParaRPr lang="en-US" sz="3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latin typeface="Courier"/>
                <a:cs typeface="Courier"/>
              </a:rPr>
              <a:t>x_1, x_2, … =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my_function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0667426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6412"/>
            <a:ext cx="8150225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55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Few Classes…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chapters 7 and 8</a:t>
            </a:r>
          </a:p>
          <a:p>
            <a:endParaRPr lang="en-US" dirty="0" smtClean="0"/>
          </a:p>
          <a:p>
            <a:r>
              <a:rPr lang="en-US" dirty="0" smtClean="0"/>
              <a:t>Lists and Tuples</a:t>
            </a:r>
          </a:p>
          <a:p>
            <a:pPr lvl="1"/>
            <a:r>
              <a:rPr lang="en-US" dirty="0" smtClean="0"/>
              <a:t>Indexing, slicing, built-in methods…</a:t>
            </a:r>
          </a:p>
          <a:p>
            <a:pPr lvl="1"/>
            <a:r>
              <a:rPr lang="en-US" dirty="0" smtClean="0"/>
              <a:t>Working with 2D lists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about Strings</a:t>
            </a:r>
          </a:p>
          <a:p>
            <a:pPr lvl="1"/>
            <a:r>
              <a:rPr lang="en-US" dirty="0"/>
              <a:t>Indexing, slicing, built-in methods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 separated sequence of data</a:t>
            </a:r>
          </a:p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Are enclosed in square brackets [ ]</a:t>
            </a:r>
          </a:p>
          <a:p>
            <a:pPr lvl="1"/>
            <a:r>
              <a:rPr lang="en-US" dirty="0" smtClean="0"/>
              <a:t>Are mutable</a:t>
            </a:r>
          </a:p>
          <a:p>
            <a:r>
              <a:rPr lang="en-US" dirty="0" smtClean="0"/>
              <a:t>Tuples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enclosed in parentheses ( )</a:t>
            </a:r>
          </a:p>
          <a:p>
            <a:pPr lvl="1"/>
            <a:r>
              <a:rPr lang="en-US" dirty="0" smtClean="0"/>
              <a:t>Are immutable</a:t>
            </a:r>
          </a:p>
        </p:txBody>
      </p:sp>
    </p:spTree>
    <p:extLst>
      <p:ext uri="{BB962C8B-B14F-4D97-AF65-F5344CB8AC3E}">
        <p14:creationId xmlns:p14="http://schemas.microsoft.com/office/powerpoint/2010/main" val="19822621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372600" cy="45259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[1, 2, 3, 4, 5]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‘one’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‘two’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‘three’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‘four’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‘five’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[1,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‘two’</a:t>
            </a:r>
            <a:r>
              <a:rPr lang="en-US" dirty="0">
                <a:latin typeface="Courier"/>
                <a:cs typeface="Courier"/>
              </a:rPr>
              <a:t>,</a:t>
            </a:r>
            <a:r>
              <a:rPr lang="en-US" dirty="0" smtClean="0">
                <a:latin typeface="Courier"/>
                <a:cs typeface="Courier"/>
              </a:rPr>
              <a:t> 3.45,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None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[[a, b], 1.9,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‘two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’</a:t>
            </a:r>
            <a:r>
              <a:rPr lang="en-US" dirty="0" smtClean="0">
                <a:latin typeface="Courier"/>
                <a:cs typeface="Courier"/>
              </a:rPr>
              <a:t>, [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None, True</a:t>
            </a:r>
            <a:r>
              <a:rPr lang="en-US" dirty="0" smtClean="0">
                <a:latin typeface="Courier"/>
                <a:cs typeface="Courier"/>
              </a:rPr>
              <a:t>]]</a:t>
            </a:r>
            <a:endParaRPr lang="en-US" dirty="0">
              <a:latin typeface="Courier"/>
              <a:cs typeface="Courier"/>
            </a:endParaRPr>
          </a:p>
          <a:p>
            <a:pPr lvl="1"/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043728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for loop will behave the same way if we replace the range() function with which list?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[1, 2, 3, 4, 5]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[0, 1, 2, 3, 4, 5]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[0, 1, 2, 3, 4]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[1, 2, 3, 4]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2438400"/>
            <a:ext cx="586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 smtClean="0">
                <a:latin typeface="Courier"/>
                <a:cs typeface="Courier"/>
              </a:rPr>
              <a:t>(5):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(n, end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‘’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22678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154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pets = [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‘cat’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‘dog’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‘gerbil’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’hamster’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animal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pets: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(animal)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odds = range(1, 10, 2)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odds: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676845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my_list</a:t>
            </a:r>
            <a:r>
              <a:rPr lang="en-US" dirty="0" smtClean="0">
                <a:latin typeface="Courier"/>
                <a:cs typeface="Courier"/>
              </a:rPr>
              <a:t> = [0, 2, 4, 6, 8]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0  1  2  3  4 (index)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my_</a:t>
            </a:r>
            <a:r>
              <a:rPr lang="en-US" dirty="0" err="1" smtClean="0">
                <a:latin typeface="Courier"/>
                <a:cs typeface="Courier"/>
              </a:rPr>
              <a:t>list</a:t>
            </a:r>
            <a:r>
              <a:rPr lang="en-US" dirty="0" smtClean="0">
                <a:latin typeface="Courier"/>
                <a:cs typeface="Courier"/>
              </a:rPr>
              <a:t>[2] = 4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my_</a:t>
            </a:r>
            <a:r>
              <a:rPr lang="en-US" dirty="0" err="1" smtClean="0">
                <a:latin typeface="Courier"/>
                <a:cs typeface="Courier"/>
              </a:rPr>
              <a:t>list</a:t>
            </a:r>
            <a:r>
              <a:rPr lang="en-US" dirty="0" smtClean="0">
                <a:latin typeface="Courier"/>
                <a:cs typeface="Courier"/>
              </a:rPr>
              <a:t>[0] = 0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my_</a:t>
            </a:r>
            <a:r>
              <a:rPr lang="en-US" dirty="0" err="1" smtClean="0">
                <a:latin typeface="Courier"/>
                <a:cs typeface="Courier"/>
              </a:rPr>
              <a:t>list</a:t>
            </a:r>
            <a:r>
              <a:rPr lang="en-US" dirty="0" smtClean="0">
                <a:latin typeface="Courier"/>
                <a:cs typeface="Courier"/>
              </a:rPr>
              <a:t>[-1] = 8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my_</a:t>
            </a:r>
            <a:r>
              <a:rPr lang="en-US" dirty="0" err="1" smtClean="0">
                <a:latin typeface="Courier"/>
                <a:cs typeface="Courier"/>
              </a:rPr>
              <a:t>list</a:t>
            </a:r>
            <a:r>
              <a:rPr lang="en-US" dirty="0" smtClean="0">
                <a:latin typeface="Courier"/>
                <a:cs typeface="Courier"/>
              </a:rPr>
              <a:t>[-5] = 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68107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– swap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xlist</a:t>
            </a:r>
            <a:r>
              <a:rPr lang="en-US" dirty="0" smtClean="0">
                <a:latin typeface="Courier"/>
                <a:cs typeface="Courier"/>
              </a:rPr>
              <a:t> = [5, 12, 55, 9, 18, 22, 3, 33]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Swap these elements       ^  ^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xlist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>
                <a:latin typeface="Courier"/>
                <a:cs typeface="Courier"/>
              </a:rPr>
              <a:t>[5, 12, 55, 9, 18, 3</a:t>
            </a:r>
            <a:r>
              <a:rPr lang="en-US" dirty="0" smtClean="0">
                <a:latin typeface="Courier"/>
                <a:cs typeface="Courier"/>
              </a:rPr>
              <a:t>, 22, 33]</a:t>
            </a:r>
          </a:p>
          <a:p>
            <a:pPr marL="457200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xlist</a:t>
            </a:r>
            <a:r>
              <a:rPr lang="en-US" dirty="0" smtClean="0">
                <a:latin typeface="Courier"/>
                <a:cs typeface="Courier"/>
              </a:rPr>
              <a:t>[5] = 3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xlist</a:t>
            </a:r>
            <a:r>
              <a:rPr lang="en-US" dirty="0" smtClean="0">
                <a:latin typeface="Courier"/>
                <a:cs typeface="Courier"/>
              </a:rPr>
              <a:t>[6] = 22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8497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code, “</a:t>
            </a:r>
            <a:r>
              <a:rPr lang="en-US" dirty="0" smtClean="0">
                <a:latin typeface="Courier"/>
                <a:cs typeface="Courier"/>
              </a:rPr>
              <a:t>t</a:t>
            </a:r>
            <a:r>
              <a:rPr lang="en-US" dirty="0" smtClean="0"/>
              <a:t>” is being used as a(n)?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container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counter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accumulator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expression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boolean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2339876"/>
            <a:ext cx="3657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t = 0</a:t>
            </a:r>
          </a:p>
          <a:p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in range(5):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t = t + 5 * n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(t)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618226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code, “</a:t>
            </a:r>
            <a:r>
              <a:rPr lang="en-US" dirty="0" smtClean="0">
                <a:latin typeface="Courier"/>
                <a:cs typeface="Courier"/>
              </a:rPr>
              <a:t>t</a:t>
            </a:r>
            <a:r>
              <a:rPr lang="en-US" dirty="0" smtClean="0"/>
              <a:t>” is being used as a(n)?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container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counter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accumulator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expression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boolean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2339876"/>
            <a:ext cx="3657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t = 0</a:t>
            </a:r>
          </a:p>
          <a:p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in range(5):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t = t + 5 * n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(t)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3651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123True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123TrueNone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 2 3 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 2 3 True 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2133600"/>
            <a:ext cx="586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[1, 2, 3,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None</a:t>
            </a:r>
            <a:r>
              <a:rPr lang="en-US" sz="2400" dirty="0" smtClean="0">
                <a:latin typeface="Courier"/>
                <a:cs typeface="Courier"/>
              </a:rPr>
              <a:t>]: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(n, end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''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9856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123True 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123TrueNone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 2 3 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 2 3 True 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2133600"/>
            <a:ext cx="586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[1, 2, 3,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None</a:t>
            </a:r>
            <a:r>
              <a:rPr lang="en-US" sz="2400" dirty="0" smtClean="0">
                <a:latin typeface="Courier"/>
                <a:cs typeface="Courier"/>
              </a:rPr>
              <a:t>]: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(n, end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''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412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981200"/>
            <a:ext cx="4648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sum = 0</a:t>
            </a:r>
            <a:endParaRPr lang="en-US" sz="2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k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[-3, 3, -1, 2]: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sum = sum + k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(sum)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99575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 2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981200"/>
            <a:ext cx="4648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sum = 0</a:t>
            </a:r>
            <a:endParaRPr lang="en-US" sz="2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k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[-3, 3, -1, 2]: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sum = sum + k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(sum)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8947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cat bat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bat </a:t>
            </a:r>
            <a:r>
              <a:rPr lang="en-US" dirty="0">
                <a:latin typeface="Courier"/>
                <a:cs typeface="Courier"/>
              </a:rPr>
              <a:t>cat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catbat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batcat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mashup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981200"/>
            <a:ext cx="4648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mashup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''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k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[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'cat'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'bat’</a:t>
            </a:r>
            <a:r>
              <a:rPr lang="en-US" sz="2400" dirty="0" smtClean="0">
                <a:latin typeface="Courier"/>
                <a:cs typeface="Courier"/>
              </a:rPr>
              <a:t>]: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mashup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mashup</a:t>
            </a:r>
            <a:r>
              <a:rPr lang="en-US" sz="2400" dirty="0" smtClean="0">
                <a:latin typeface="Courier"/>
                <a:cs typeface="Courier"/>
              </a:rPr>
              <a:t> + k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mashup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8586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136278</TotalTime>
  <Words>1181</Words>
  <Application>Microsoft Macintosh PowerPoint</Application>
  <PresentationFormat>On-screen Show (4:3)</PresentationFormat>
  <Paragraphs>240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Random Numbers</vt:lpstr>
      <vt:lpstr>Nested for Loops</vt:lpstr>
      <vt:lpstr>Testing Type</vt:lpstr>
      <vt:lpstr>Augmented Assignment Operators</vt:lpstr>
      <vt:lpstr>Functions Returning Multiple Values</vt:lpstr>
      <vt:lpstr>PowerPoint Presentation</vt:lpstr>
      <vt:lpstr>Next Few Classes…</vt:lpstr>
      <vt:lpstr>Lists and Tuples</vt:lpstr>
      <vt:lpstr>Lists</vt:lpstr>
      <vt:lpstr>Lists</vt:lpstr>
      <vt:lpstr>List indexing</vt:lpstr>
      <vt:lpstr>Puzzle – swap list elements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465</cp:revision>
  <dcterms:created xsi:type="dcterms:W3CDTF">2012-09-10T20:12:08Z</dcterms:created>
  <dcterms:modified xsi:type="dcterms:W3CDTF">2016-03-16T14:27:43Z</dcterms:modified>
</cp:coreProperties>
</file>