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654" r:id="rId2"/>
    <p:sldId id="655" r:id="rId3"/>
    <p:sldId id="656" r:id="rId4"/>
    <p:sldId id="657" r:id="rId5"/>
    <p:sldId id="652" r:id="rId6"/>
    <p:sldId id="658" r:id="rId7"/>
    <p:sldId id="659" r:id="rId8"/>
    <p:sldId id="660" r:id="rId9"/>
    <p:sldId id="661" r:id="rId10"/>
    <p:sldId id="662" r:id="rId11"/>
    <p:sldId id="620" r:id="rId12"/>
    <p:sldId id="621" r:id="rId13"/>
    <p:sldId id="622" r:id="rId14"/>
    <p:sldId id="623" r:id="rId15"/>
    <p:sldId id="624" r:id="rId16"/>
    <p:sldId id="625" r:id="rId17"/>
    <p:sldId id="626" r:id="rId18"/>
    <p:sldId id="627" r:id="rId19"/>
    <p:sldId id="628" r:id="rId20"/>
    <p:sldId id="629" r:id="rId21"/>
    <p:sldId id="630" r:id="rId22"/>
    <p:sldId id="631" r:id="rId23"/>
    <p:sldId id="632" r:id="rId24"/>
    <p:sldId id="633" r:id="rId25"/>
    <p:sldId id="634" r:id="rId26"/>
    <p:sldId id="635" r:id="rId27"/>
    <p:sldId id="636" r:id="rId28"/>
    <p:sldId id="637" r:id="rId29"/>
    <p:sldId id="63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44" autoAdjust="0"/>
    <p:restoredTop sz="94867" autoAdjust="0"/>
  </p:normalViewPr>
  <p:slideViewPr>
    <p:cSldViewPr>
      <p:cViewPr>
        <p:scale>
          <a:sx n="90" d="100"/>
          <a:sy n="90" d="100"/>
        </p:scale>
        <p:origin x="-1776" y="-8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1455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C68E-8B0D-634A-9544-7D0FF9604430}" type="datetimeFigureOut">
              <a:rPr lang="en-US" smtClean="0"/>
              <a:t>3/21/16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9A7848-F754-DC4C-9C71-8CB301F2A7C2}" type="slidenum">
              <a:rPr lang="en-US" smtClean="0"/>
              <a:t>‹#›</a:t>
            </a:fld>
            <a:endParaRPr lang="en-US"/>
          </a:p>
        </p:txBody>
      </p:sp>
    </p:spTree>
    <p:extLst>
      <p:ext uri="{BB962C8B-B14F-4D97-AF65-F5344CB8AC3E}">
        <p14:creationId xmlns:p14="http://schemas.microsoft.com/office/powerpoint/2010/main" val="38041259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6D919-76E4-4F1F-8F9F-8BD377B97F9A}" type="datetimeFigureOut">
              <a:rPr lang="en-US" smtClean="0"/>
              <a:pPr/>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6D919-76E4-4F1F-8F9F-8BD377B97F9A}" type="datetimeFigureOut">
              <a:rPr lang="en-US" smtClean="0"/>
              <a:pPr/>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56D919-76E4-4F1F-8F9F-8BD377B97F9A}" type="datetimeFigureOut">
              <a:rPr lang="en-US" smtClean="0"/>
              <a:pPr/>
              <a:t>3/21/16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56D919-76E4-4F1F-8F9F-8BD377B97F9A}" type="datetimeFigureOut">
              <a:rPr lang="en-US" smtClean="0"/>
              <a:pPr/>
              <a:t>3/21/16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56D919-76E4-4F1F-8F9F-8BD377B97F9A}" type="datetimeFigureOut">
              <a:rPr lang="en-US" smtClean="0"/>
              <a:pPr/>
              <a:t>3/21/16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6D919-76E4-4F1F-8F9F-8BD377B97F9A}" type="datetimeFigureOut">
              <a:rPr lang="en-US" smtClean="0"/>
              <a:pPr/>
              <a:t>3/21/16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6D919-76E4-4F1F-8F9F-8BD377B97F9A}" type="datetimeFigureOut">
              <a:rPr lang="en-US" smtClean="0"/>
              <a:pPr/>
              <a:t>3/21/16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6D919-76E4-4F1F-8F9F-8BD377B97F9A}" type="datetimeFigureOut">
              <a:rPr lang="en-US" smtClean="0"/>
              <a:pPr/>
              <a:t>3/21/16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C9F9-4F6D-4E7C-82EC-AA22E35F154B}" type="slidenum">
              <a:rPr lang="en-US" smtClean="0"/>
              <a:pPr/>
              <a:t>‹#›</a:t>
            </a:fld>
            <a:endParaRPr lang="en-US"/>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6D919-76E4-4F1F-8F9F-8BD377B97F9A}" type="datetimeFigureOut">
              <a:rPr lang="en-US" smtClean="0"/>
              <a:pPr/>
              <a:t>3/21/16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5C9F9-4F6D-4E7C-82EC-AA22E35F15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295400"/>
            <a:ext cx="8229600" cy="4724400"/>
          </a:xfrm>
        </p:spPr>
        <p:txBody>
          <a:bodyPr>
            <a:normAutofit/>
          </a:bodyPr>
          <a:lstStyle/>
          <a:p>
            <a:pPr marL="0" indent="0">
              <a:buNone/>
            </a:pPr>
            <a:r>
              <a:rPr lang="en-US" dirty="0" smtClean="0"/>
              <a:t>For loops are ideal for situations where you know exactly how many times to loop, and while loops are ideal for situations where you need to loop until some condition occurs.</a:t>
            </a:r>
          </a:p>
          <a:p>
            <a:pPr marL="0" indent="0">
              <a:buNone/>
            </a:pPr>
            <a:endParaRPr lang="en-US" dirty="0" smtClean="0"/>
          </a:p>
          <a:p>
            <a:pPr marL="514350" indent="-514350">
              <a:buFont typeface="+mj-lt"/>
              <a:buAutoNum type="alphaUcPeriod"/>
            </a:pPr>
            <a:r>
              <a:rPr lang="en-US" dirty="0" smtClean="0"/>
              <a:t> </a:t>
            </a:r>
            <a:r>
              <a:rPr lang="en-US" dirty="0" smtClean="0">
                <a:cs typeface="Courier"/>
              </a:rPr>
              <a:t>True</a:t>
            </a:r>
          </a:p>
          <a:p>
            <a:pPr marL="514350" indent="-514350">
              <a:buFont typeface="+mj-lt"/>
              <a:buAutoNum type="alphaUcPeriod"/>
            </a:pPr>
            <a:r>
              <a:rPr lang="en-US" dirty="0" smtClean="0"/>
              <a:t> </a:t>
            </a:r>
            <a:r>
              <a:rPr lang="en-US" dirty="0" smtClean="0">
                <a:cs typeface="Courier"/>
              </a:rPr>
              <a:t>False</a:t>
            </a:r>
          </a:p>
        </p:txBody>
      </p:sp>
    </p:spTree>
    <p:extLst>
      <p:ext uri="{BB962C8B-B14F-4D97-AF65-F5344CB8AC3E}">
        <p14:creationId xmlns:p14="http://schemas.microsoft.com/office/powerpoint/2010/main" val="337443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295400"/>
            <a:ext cx="8229600" cy="4724400"/>
          </a:xfrm>
        </p:spPr>
        <p:txBody>
          <a:bodyPr>
            <a:normAutofit/>
          </a:bodyPr>
          <a:lstStyle/>
          <a:p>
            <a:pPr marL="0" indent="0">
              <a:buNone/>
            </a:pPr>
            <a:r>
              <a:rPr lang="en-US" dirty="0" smtClean="0"/>
              <a:t>The non-negative numbers are equivalent to the positive numbers.</a:t>
            </a:r>
          </a:p>
          <a:p>
            <a:pPr lvl="2"/>
            <a:endParaRPr lang="en-US" dirty="0" smtClean="0"/>
          </a:p>
          <a:p>
            <a:pPr marL="0" indent="0">
              <a:buNone/>
            </a:pPr>
            <a:endParaRPr lang="en-US" dirty="0" smtClean="0"/>
          </a:p>
          <a:p>
            <a:pPr marL="514350" indent="-514350">
              <a:buFont typeface="+mj-lt"/>
              <a:buAutoNum type="alphaUcPeriod"/>
            </a:pPr>
            <a:r>
              <a:rPr lang="en-US" dirty="0" smtClean="0"/>
              <a:t> </a:t>
            </a:r>
            <a:r>
              <a:rPr lang="en-US" dirty="0" smtClean="0">
                <a:cs typeface="Courier"/>
              </a:rPr>
              <a:t>True</a:t>
            </a:r>
          </a:p>
          <a:p>
            <a:pPr marL="514350" indent="-514350">
              <a:buFont typeface="+mj-lt"/>
              <a:buAutoNum type="alphaUcPeriod"/>
            </a:pPr>
            <a:r>
              <a:rPr lang="en-US" b="1" dirty="0" smtClean="0">
                <a:solidFill>
                  <a:srgbClr val="008000"/>
                </a:solidFill>
              </a:rPr>
              <a:t> </a:t>
            </a:r>
            <a:r>
              <a:rPr lang="en-US" b="1" dirty="0" smtClean="0">
                <a:solidFill>
                  <a:srgbClr val="008000"/>
                </a:solidFill>
                <a:cs typeface="Courier"/>
              </a:rPr>
              <a:t>False</a:t>
            </a:r>
          </a:p>
        </p:txBody>
      </p:sp>
    </p:spTree>
    <p:extLst>
      <p:ext uri="{BB962C8B-B14F-4D97-AF65-F5344CB8AC3E}">
        <p14:creationId xmlns:p14="http://schemas.microsoft.com/office/powerpoint/2010/main" val="26767050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Exam</a:t>
            </a:r>
            <a:endParaRPr lang="en-US" dirty="0"/>
          </a:p>
        </p:txBody>
      </p:sp>
      <p:sp>
        <p:nvSpPr>
          <p:cNvPr id="3" name="Content Placeholder 2"/>
          <p:cNvSpPr>
            <a:spLocks noGrp="1"/>
          </p:cNvSpPr>
          <p:nvPr>
            <p:ph idx="1"/>
          </p:nvPr>
        </p:nvSpPr>
        <p:spPr/>
        <p:txBody>
          <a:bodyPr>
            <a:normAutofit lnSpcReduction="10000"/>
          </a:bodyPr>
          <a:lstStyle/>
          <a:p>
            <a:r>
              <a:rPr lang="en-US" dirty="0" smtClean="0"/>
              <a:t>Chapters 1-5</a:t>
            </a:r>
          </a:p>
          <a:p>
            <a:r>
              <a:rPr lang="en-US" dirty="0" smtClean="0"/>
              <a:t>Material from lectures</a:t>
            </a:r>
          </a:p>
          <a:p>
            <a:r>
              <a:rPr lang="en-US" dirty="0" smtClean="0"/>
              <a:t>Lab 1, Lab 2, Program 1</a:t>
            </a:r>
          </a:p>
          <a:p>
            <a:r>
              <a:rPr lang="en-US" dirty="0" smtClean="0"/>
              <a:t>75 minutes – closed books, notes, neighbor</a:t>
            </a:r>
          </a:p>
          <a:p>
            <a:pPr lvl="1"/>
            <a:r>
              <a:rPr lang="en-US" dirty="0" smtClean="0"/>
              <a:t>You may bring a single page (one side), of notes to refer to during the exam. It will be collected with your exam.</a:t>
            </a:r>
            <a:endParaRPr lang="en-US" dirty="0"/>
          </a:p>
          <a:p>
            <a:r>
              <a:rPr lang="en-US" dirty="0" smtClean="0"/>
              <a:t>No electronic devices permitted (or needed)</a:t>
            </a:r>
          </a:p>
          <a:p>
            <a:pPr lvl="1"/>
            <a:r>
              <a:rPr lang="en-US" dirty="0" smtClean="0"/>
              <a:t>Bring pencils and an eraser.</a:t>
            </a:r>
          </a:p>
        </p:txBody>
      </p:sp>
    </p:spTree>
    <p:extLst>
      <p:ext uri="{BB962C8B-B14F-4D97-AF65-F5344CB8AC3E}">
        <p14:creationId xmlns:p14="http://schemas.microsoft.com/office/powerpoint/2010/main" val="36028002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Exam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Some questions will require you to write or explain Python code.</a:t>
            </a:r>
          </a:p>
          <a:p>
            <a:pPr lvl="1"/>
            <a:r>
              <a:rPr lang="en-US" dirty="0" smtClean="0"/>
              <a:t>Many can be answered with few lines of code.</a:t>
            </a:r>
          </a:p>
          <a:p>
            <a:pPr lvl="1"/>
            <a:r>
              <a:rPr lang="en-US" dirty="0" smtClean="0"/>
              <a:t>There will be at least one problem that requires a more significant amount of code.</a:t>
            </a:r>
          </a:p>
          <a:p>
            <a:r>
              <a:rPr lang="en-US" dirty="0" smtClean="0"/>
              <a:t>You do not need to memorize the rules for precedence or associativity, but you need to be able to apply them.</a:t>
            </a:r>
          </a:p>
          <a:p>
            <a:r>
              <a:rPr lang="en-US" dirty="0" smtClean="0"/>
              <a:t>Any syntax errors on the exam are unintentional. Please notify me at once if you find one.</a:t>
            </a:r>
            <a:endParaRPr lang="en-US" dirty="0"/>
          </a:p>
        </p:txBody>
      </p:sp>
    </p:spTree>
    <p:extLst>
      <p:ext uri="{BB962C8B-B14F-4D97-AF65-F5344CB8AC3E}">
        <p14:creationId xmlns:p14="http://schemas.microsoft.com/office/powerpoint/2010/main" val="31562039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a:t>Midterm Exam (cont.)</a:t>
            </a:r>
          </a:p>
        </p:txBody>
      </p:sp>
      <p:sp>
        <p:nvSpPr>
          <p:cNvPr id="3" name="Content Placeholder 2"/>
          <p:cNvSpPr>
            <a:spLocks noGrp="1"/>
          </p:cNvSpPr>
          <p:nvPr>
            <p:ph idx="1"/>
          </p:nvPr>
        </p:nvSpPr>
        <p:spPr>
          <a:xfrm>
            <a:off x="228600" y="1066800"/>
            <a:ext cx="8839200" cy="5486400"/>
          </a:xfrm>
        </p:spPr>
        <p:txBody>
          <a:bodyPr>
            <a:normAutofit fontScale="92500" lnSpcReduction="20000"/>
          </a:bodyPr>
          <a:lstStyle/>
          <a:p>
            <a:r>
              <a:rPr lang="en-US" dirty="0" smtClean="0"/>
              <a:t>mathematical operators: +, -, *, /, //, %, **</a:t>
            </a:r>
          </a:p>
          <a:p>
            <a:r>
              <a:rPr lang="en-US" dirty="0" smtClean="0"/>
              <a:t>relational operators: &lt;, &gt;, &lt;=, &gt;=, ==, !=</a:t>
            </a:r>
          </a:p>
          <a:p>
            <a:r>
              <a:rPr lang="en-US" dirty="0" smtClean="0"/>
              <a:t>logical operators: not, and, or</a:t>
            </a:r>
          </a:p>
          <a:p>
            <a:r>
              <a:rPr lang="en-US" dirty="0" smtClean="0"/>
              <a:t>variable types: </a:t>
            </a:r>
            <a:r>
              <a:rPr lang="en-US" dirty="0" err="1" smtClean="0"/>
              <a:t>int</a:t>
            </a:r>
            <a:r>
              <a:rPr lang="en-US" dirty="0" smtClean="0"/>
              <a:t>, float, </a:t>
            </a:r>
            <a:r>
              <a:rPr lang="en-US" dirty="0" err="1" smtClean="0"/>
              <a:t>str</a:t>
            </a:r>
            <a:r>
              <a:rPr lang="en-US" dirty="0" smtClean="0"/>
              <a:t>, </a:t>
            </a:r>
            <a:r>
              <a:rPr lang="en-US" dirty="0" err="1" smtClean="0"/>
              <a:t>bool</a:t>
            </a:r>
            <a:r>
              <a:rPr lang="en-US" dirty="0" smtClean="0"/>
              <a:t>, </a:t>
            </a:r>
            <a:r>
              <a:rPr lang="en-US" dirty="0" err="1" smtClean="0"/>
              <a:t>NoneType</a:t>
            </a:r>
            <a:endParaRPr lang="en-US" dirty="0" smtClean="0"/>
          </a:p>
          <a:p>
            <a:r>
              <a:rPr lang="en-US" dirty="0"/>
              <a:t>c</a:t>
            </a:r>
            <a:r>
              <a:rPr lang="en-US" dirty="0" smtClean="0"/>
              <a:t>onversion functions: </a:t>
            </a:r>
            <a:r>
              <a:rPr lang="en-US" dirty="0" err="1" smtClean="0"/>
              <a:t>int</a:t>
            </a:r>
            <a:r>
              <a:rPr lang="en-US" dirty="0" smtClean="0"/>
              <a:t>(), float(), </a:t>
            </a:r>
            <a:r>
              <a:rPr lang="en-US" dirty="0" err="1" smtClean="0"/>
              <a:t>str</a:t>
            </a:r>
            <a:r>
              <a:rPr lang="en-US" dirty="0" smtClean="0"/>
              <a:t>()</a:t>
            </a:r>
          </a:p>
          <a:p>
            <a:r>
              <a:rPr lang="en-US" dirty="0" smtClean="0"/>
              <a:t>print(), input(), format(), range(), type()</a:t>
            </a:r>
          </a:p>
          <a:p>
            <a:r>
              <a:rPr lang="en-US" dirty="0" smtClean="0"/>
              <a:t>round(), </a:t>
            </a:r>
            <a:r>
              <a:rPr lang="en-US" dirty="0" err="1" smtClean="0"/>
              <a:t>assertEqual</a:t>
            </a:r>
            <a:r>
              <a:rPr lang="en-US" dirty="0" smtClean="0"/>
              <a:t>(), importing modules</a:t>
            </a:r>
          </a:p>
          <a:p>
            <a:r>
              <a:rPr lang="en-US" dirty="0" smtClean="0"/>
              <a:t>interval notation: [ ], [ ), ( ], ( ) (This is NOT Python!)</a:t>
            </a:r>
          </a:p>
          <a:p>
            <a:r>
              <a:rPr lang="en-US" dirty="0" smtClean="0"/>
              <a:t>if, if-else, if-</a:t>
            </a:r>
            <a:r>
              <a:rPr lang="en-US" dirty="0" err="1" smtClean="0"/>
              <a:t>elif</a:t>
            </a:r>
            <a:r>
              <a:rPr lang="en-US" dirty="0" smtClean="0"/>
              <a:t>-…-</a:t>
            </a:r>
            <a:r>
              <a:rPr lang="en-US" dirty="0" err="1" smtClean="0"/>
              <a:t>elif</a:t>
            </a:r>
            <a:r>
              <a:rPr lang="en-US" dirty="0" smtClean="0"/>
              <a:t>-else</a:t>
            </a:r>
          </a:p>
          <a:p>
            <a:r>
              <a:rPr lang="en-US" dirty="0" smtClean="0"/>
              <a:t>while loops, input testing, avoiding infinite loops</a:t>
            </a:r>
          </a:p>
          <a:p>
            <a:r>
              <a:rPr lang="en-US" dirty="0" smtClean="0"/>
              <a:t>for loops with lists and range()</a:t>
            </a:r>
          </a:p>
          <a:p>
            <a:r>
              <a:rPr lang="en-US" dirty="0" err="1" smtClean="0"/>
              <a:t>randint</a:t>
            </a:r>
            <a:r>
              <a:rPr lang="en-US" dirty="0" smtClean="0"/>
              <a:t>(), </a:t>
            </a:r>
            <a:r>
              <a:rPr lang="en-US" dirty="0" err="1" smtClean="0"/>
              <a:t>randrange</a:t>
            </a:r>
            <a:r>
              <a:rPr lang="en-US" dirty="0" smtClean="0"/>
              <a:t>(), random() , uniform()</a:t>
            </a:r>
          </a:p>
        </p:txBody>
      </p:sp>
    </p:spTree>
    <p:extLst>
      <p:ext uri="{BB962C8B-B14F-4D97-AF65-F5344CB8AC3E}">
        <p14:creationId xmlns:p14="http://schemas.microsoft.com/office/powerpoint/2010/main" val="25764878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a:t>
            </a:r>
            <a:endParaRPr lang="en-US" dirty="0"/>
          </a:p>
        </p:txBody>
      </p:sp>
      <p:sp>
        <p:nvSpPr>
          <p:cNvPr id="3" name="Content Placeholder 2"/>
          <p:cNvSpPr>
            <a:spLocks noGrp="1"/>
          </p:cNvSpPr>
          <p:nvPr>
            <p:ph idx="1"/>
          </p:nvPr>
        </p:nvSpPr>
        <p:spPr/>
        <p:txBody>
          <a:bodyPr>
            <a:normAutofit/>
          </a:bodyPr>
          <a:lstStyle/>
          <a:p>
            <a:r>
              <a:rPr lang="en-US" dirty="0" smtClean="0"/>
              <a:t>Mathematical </a:t>
            </a:r>
            <a:r>
              <a:rPr lang="en-US" dirty="0"/>
              <a:t>operators: +, -, *, /, //, %, *</a:t>
            </a:r>
            <a:r>
              <a:rPr lang="en-US" dirty="0" smtClean="0"/>
              <a:t>*</a:t>
            </a:r>
          </a:p>
          <a:p>
            <a:r>
              <a:rPr lang="en-US" dirty="0" smtClean="0"/>
              <a:t>Know how to evaluate expressions:</a:t>
            </a:r>
          </a:p>
          <a:p>
            <a:pPr marL="914400" lvl="2" indent="0">
              <a:buNone/>
            </a:pPr>
            <a:r>
              <a:rPr lang="en-US" dirty="0" smtClean="0"/>
              <a:t>8 + 7 - 6 * 5 / 4 // 3 % 2 ** 3 ** 4</a:t>
            </a:r>
          </a:p>
          <a:p>
            <a:pPr marL="914400" lvl="2" indent="0">
              <a:buNone/>
            </a:pPr>
            <a:r>
              <a:rPr lang="en-US" dirty="0"/>
              <a:t>8 + </a:t>
            </a:r>
            <a:r>
              <a:rPr lang="en-US" dirty="0" smtClean="0"/>
              <a:t>(7 </a:t>
            </a:r>
            <a:r>
              <a:rPr lang="en-US" dirty="0"/>
              <a:t>- 6 </a:t>
            </a:r>
            <a:r>
              <a:rPr lang="en-US" dirty="0" smtClean="0"/>
              <a:t>)* </a:t>
            </a:r>
            <a:r>
              <a:rPr lang="en-US" dirty="0"/>
              <a:t>5 / 4 // </a:t>
            </a:r>
            <a:r>
              <a:rPr lang="en-US" dirty="0" smtClean="0"/>
              <a:t>(3 </a:t>
            </a:r>
            <a:r>
              <a:rPr lang="en-US" dirty="0"/>
              <a:t>% </a:t>
            </a:r>
            <a:r>
              <a:rPr lang="en-US" dirty="0" smtClean="0"/>
              <a:t>2) </a:t>
            </a:r>
            <a:r>
              <a:rPr lang="en-US" dirty="0"/>
              <a:t>** </a:t>
            </a:r>
            <a:r>
              <a:rPr lang="en-US" dirty="0" smtClean="0"/>
              <a:t>3 ** 4</a:t>
            </a:r>
            <a:endParaRPr lang="en-US" dirty="0"/>
          </a:p>
          <a:p>
            <a:endParaRPr lang="en-US" dirty="0" smtClean="0"/>
          </a:p>
          <a:p>
            <a:r>
              <a:rPr lang="en-US" dirty="0" smtClean="0"/>
              <a:t>Interval notation (This is NOT Python!)</a:t>
            </a:r>
          </a:p>
          <a:p>
            <a:pPr marL="914400" lvl="2" indent="0">
              <a:buNone/>
            </a:pPr>
            <a:r>
              <a:rPr lang="en-US" dirty="0" smtClean="0"/>
              <a:t>[-1, 3]</a:t>
            </a:r>
            <a:r>
              <a:rPr lang="en-US" dirty="0"/>
              <a:t>	</a:t>
            </a:r>
            <a:r>
              <a:rPr lang="en-US" dirty="0" smtClean="0"/>
              <a:t>	[1, 4)		(0, 15]		(5, 99)</a:t>
            </a:r>
          </a:p>
        </p:txBody>
      </p:sp>
    </p:spTree>
    <p:extLst>
      <p:ext uri="{BB962C8B-B14F-4D97-AF65-F5344CB8AC3E}">
        <p14:creationId xmlns:p14="http://schemas.microsoft.com/office/powerpoint/2010/main" val="16890009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a:t>
            </a:r>
            <a:endParaRPr lang="en-US" dirty="0"/>
          </a:p>
        </p:txBody>
      </p:sp>
      <p:sp>
        <p:nvSpPr>
          <p:cNvPr id="3" name="Content Placeholder 2"/>
          <p:cNvSpPr>
            <a:spLocks noGrp="1"/>
          </p:cNvSpPr>
          <p:nvPr>
            <p:ph idx="1"/>
          </p:nvPr>
        </p:nvSpPr>
        <p:spPr/>
        <p:txBody>
          <a:bodyPr/>
          <a:lstStyle/>
          <a:p>
            <a:pPr marL="0" indent="0">
              <a:buNone/>
            </a:pPr>
            <a:r>
              <a:rPr lang="en-US" dirty="0" smtClean="0"/>
              <a:t>Convert a formula to Python</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(g ** x / (2 * pi) + 2 * pi * y / (g ** x)) ** 0.5</a:t>
            </a:r>
          </a:p>
        </p:txBody>
      </p:sp>
      <p:graphicFrame>
        <p:nvGraphicFramePr>
          <p:cNvPr id="4" name="Object 3"/>
          <p:cNvGraphicFramePr>
            <a:graphicFrameLocks noChangeAspect="1"/>
          </p:cNvGraphicFramePr>
          <p:nvPr>
            <p:extLst>
              <p:ext uri="{D42A27DB-BD31-4B8C-83A1-F6EECF244321}">
                <p14:modId xmlns:p14="http://schemas.microsoft.com/office/powerpoint/2010/main" val="2069689894"/>
              </p:ext>
            </p:extLst>
          </p:nvPr>
        </p:nvGraphicFramePr>
        <p:xfrm>
          <a:off x="2209800" y="2362200"/>
          <a:ext cx="2589129" cy="1612900"/>
        </p:xfrm>
        <a:graphic>
          <a:graphicData uri="http://schemas.openxmlformats.org/presentationml/2006/ole">
            <mc:AlternateContent xmlns:mc="http://schemas.openxmlformats.org/markup-compatibility/2006">
              <mc:Choice xmlns:v="urn:schemas-microsoft-com:vml" Requires="v">
                <p:oleObj spid="_x0000_s1057" name="Equation" r:id="rId3" imgW="774700" imgH="482600" progId="Equation.3">
                  <p:embed/>
                </p:oleObj>
              </mc:Choice>
              <mc:Fallback>
                <p:oleObj name="Equation" r:id="rId3" imgW="774700" imgH="482600" progId="Equation.3">
                  <p:embed/>
                  <p:pic>
                    <p:nvPicPr>
                      <p:cNvPr id="0" name=""/>
                      <p:cNvPicPr/>
                      <p:nvPr/>
                    </p:nvPicPr>
                    <p:blipFill>
                      <a:blip r:embed="rId4"/>
                      <a:stretch>
                        <a:fillRect/>
                      </a:stretch>
                    </p:blipFill>
                    <p:spPr>
                      <a:xfrm>
                        <a:off x="2209800" y="2362200"/>
                        <a:ext cx="2589129" cy="1612900"/>
                      </a:xfrm>
                      <a:prstGeom prst="rect">
                        <a:avLst/>
                      </a:prstGeom>
                    </p:spPr>
                  </p:pic>
                </p:oleObj>
              </mc:Fallback>
            </mc:AlternateContent>
          </a:graphicData>
        </a:graphic>
      </p:graphicFrame>
    </p:spTree>
    <p:extLst>
      <p:ext uri="{BB962C8B-B14F-4D97-AF65-F5344CB8AC3E}">
        <p14:creationId xmlns:p14="http://schemas.microsoft.com/office/powerpoint/2010/main" val="26060568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Midterm Review</a:t>
            </a:r>
          </a:p>
        </p:txBody>
      </p:sp>
      <p:sp>
        <p:nvSpPr>
          <p:cNvPr id="3" name="Content Placeholder 2"/>
          <p:cNvSpPr>
            <a:spLocks noGrp="1"/>
          </p:cNvSpPr>
          <p:nvPr>
            <p:ph idx="1"/>
          </p:nvPr>
        </p:nvSpPr>
        <p:spPr>
          <a:xfrm>
            <a:off x="304800" y="1219200"/>
            <a:ext cx="8610600" cy="5364163"/>
          </a:xfrm>
        </p:spPr>
        <p:txBody>
          <a:bodyPr>
            <a:normAutofit fontScale="92500" lnSpcReduction="10000"/>
          </a:bodyPr>
          <a:lstStyle/>
          <a:p>
            <a:r>
              <a:rPr lang="en-US" dirty="0" smtClean="0"/>
              <a:t>Relational Operators (</a:t>
            </a:r>
            <a:r>
              <a:rPr lang="en-US" dirty="0" err="1" smtClean="0"/>
              <a:t>boolean</a:t>
            </a:r>
            <a:r>
              <a:rPr lang="en-US" dirty="0" smtClean="0"/>
              <a:t> expressions)</a:t>
            </a:r>
          </a:p>
          <a:p>
            <a:pPr marL="457200" lvl="1" indent="0">
              <a:buNone/>
            </a:pPr>
            <a:r>
              <a:rPr lang="en-US" dirty="0" smtClean="0"/>
              <a:t>&lt;, &gt;, &lt;=, &gt;=, !=, ==</a:t>
            </a:r>
          </a:p>
          <a:p>
            <a:pPr marL="914400" lvl="2" indent="0">
              <a:buNone/>
            </a:pPr>
            <a:r>
              <a:rPr lang="en-US" dirty="0" smtClean="0"/>
              <a:t>n &lt; 5		size &gt;= 7		answer != 0</a:t>
            </a:r>
          </a:p>
          <a:p>
            <a:pPr marL="914400" lvl="2" indent="0">
              <a:buNone/>
            </a:pPr>
            <a:r>
              <a:rPr lang="en-US" dirty="0" smtClean="0"/>
              <a:t>a &gt; -3		count &lt;= 22		limit == 100</a:t>
            </a:r>
          </a:p>
          <a:p>
            <a:r>
              <a:rPr lang="en-US" dirty="0" smtClean="0"/>
              <a:t>Logical Operators (compound </a:t>
            </a:r>
            <a:r>
              <a:rPr lang="en-US" dirty="0" err="1" smtClean="0"/>
              <a:t>boolean</a:t>
            </a:r>
            <a:r>
              <a:rPr lang="en-US" dirty="0" smtClean="0"/>
              <a:t> expressions)</a:t>
            </a:r>
          </a:p>
          <a:p>
            <a:pPr marL="457200" lvl="1" indent="0">
              <a:buNone/>
            </a:pPr>
            <a:r>
              <a:rPr lang="en-US" dirty="0" smtClean="0"/>
              <a:t>not, and, or</a:t>
            </a:r>
          </a:p>
          <a:p>
            <a:pPr marL="914400" lvl="2" indent="0">
              <a:buNone/>
            </a:pPr>
            <a:r>
              <a:rPr lang="en-US" dirty="0" smtClean="0"/>
              <a:t>True and True   = True		True or True   = True</a:t>
            </a:r>
          </a:p>
          <a:p>
            <a:pPr marL="914400" lvl="2" indent="0">
              <a:buNone/>
            </a:pPr>
            <a:r>
              <a:rPr lang="en-US" dirty="0" smtClean="0"/>
              <a:t>True and False  = False		True or False  = True</a:t>
            </a:r>
          </a:p>
          <a:p>
            <a:pPr marL="914400" lvl="2" indent="0">
              <a:buNone/>
            </a:pPr>
            <a:r>
              <a:rPr lang="en-US" dirty="0" smtClean="0"/>
              <a:t>False and True  = False		False or True  = True</a:t>
            </a:r>
          </a:p>
          <a:p>
            <a:pPr marL="914400" lvl="2" indent="0">
              <a:buNone/>
            </a:pPr>
            <a:r>
              <a:rPr lang="en-US" dirty="0" smtClean="0"/>
              <a:t>False and False = False		False or False = False</a:t>
            </a:r>
          </a:p>
          <a:p>
            <a:pPr marL="914400" lvl="2" indent="0">
              <a:buNone/>
            </a:pPr>
            <a:endParaRPr lang="en-US" dirty="0"/>
          </a:p>
          <a:p>
            <a:pPr marL="914400" lvl="2" indent="0">
              <a:buNone/>
            </a:pPr>
            <a:r>
              <a:rPr lang="en-US" dirty="0" smtClean="0"/>
              <a:t>not True = False</a:t>
            </a:r>
          </a:p>
          <a:p>
            <a:pPr marL="914400" lvl="2" indent="0">
              <a:buNone/>
            </a:pPr>
            <a:r>
              <a:rPr lang="en-US" dirty="0" smtClean="0"/>
              <a:t>not False = True</a:t>
            </a:r>
          </a:p>
        </p:txBody>
      </p:sp>
    </p:spTree>
    <p:extLst>
      <p:ext uri="{BB962C8B-B14F-4D97-AF65-F5344CB8AC3E}">
        <p14:creationId xmlns:p14="http://schemas.microsoft.com/office/powerpoint/2010/main" val="21254593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a:t>
            </a:r>
            <a:endParaRPr lang="en-US" dirty="0"/>
          </a:p>
        </p:txBody>
      </p:sp>
      <p:sp>
        <p:nvSpPr>
          <p:cNvPr id="3" name="Content Placeholder 2"/>
          <p:cNvSpPr>
            <a:spLocks noGrp="1"/>
          </p:cNvSpPr>
          <p:nvPr>
            <p:ph idx="1"/>
          </p:nvPr>
        </p:nvSpPr>
        <p:spPr/>
        <p:txBody>
          <a:bodyPr/>
          <a:lstStyle/>
          <a:p>
            <a:r>
              <a:rPr lang="en-US" dirty="0" smtClean="0"/>
              <a:t>Compound Boolean Expression Examples…</a:t>
            </a:r>
            <a:endParaRPr lang="en-US" dirty="0"/>
          </a:p>
        </p:txBody>
      </p:sp>
      <p:sp>
        <p:nvSpPr>
          <p:cNvPr id="4" name="TextBox 3"/>
          <p:cNvSpPr txBox="1"/>
          <p:nvPr/>
        </p:nvSpPr>
        <p:spPr>
          <a:xfrm>
            <a:off x="838200" y="2362200"/>
            <a:ext cx="7848600" cy="3785652"/>
          </a:xfrm>
          <a:prstGeom prst="rect">
            <a:avLst/>
          </a:prstGeom>
          <a:noFill/>
        </p:spPr>
        <p:txBody>
          <a:bodyPr wrap="square" rtlCol="0">
            <a:spAutoFit/>
          </a:bodyPr>
          <a:lstStyle/>
          <a:p>
            <a:r>
              <a:rPr lang="en-US" sz="2400" dirty="0" smtClean="0">
                <a:latin typeface="Courier"/>
                <a:cs typeface="Courier"/>
              </a:rPr>
              <a:t>size &lt; diameter </a:t>
            </a:r>
            <a:r>
              <a:rPr lang="en-US" sz="2400" dirty="0" smtClean="0">
                <a:solidFill>
                  <a:srgbClr val="FF6600"/>
                </a:solidFill>
                <a:latin typeface="Courier"/>
                <a:cs typeface="Courier"/>
              </a:rPr>
              <a:t>and</a:t>
            </a:r>
            <a:r>
              <a:rPr lang="en-US" sz="2400" dirty="0" smtClean="0">
                <a:latin typeface="Courier"/>
                <a:cs typeface="Courier"/>
              </a:rPr>
              <a:t> size &lt;= width / 2</a:t>
            </a:r>
          </a:p>
          <a:p>
            <a:endParaRPr lang="en-US" sz="2400" dirty="0">
              <a:latin typeface="Courier"/>
              <a:cs typeface="Courier"/>
            </a:endParaRPr>
          </a:p>
          <a:p>
            <a:r>
              <a:rPr lang="en-US" sz="2400" dirty="0" smtClean="0">
                <a:solidFill>
                  <a:srgbClr val="FF6600"/>
                </a:solidFill>
                <a:latin typeface="Courier"/>
                <a:cs typeface="Courier"/>
              </a:rPr>
              <a:t>if</a:t>
            </a:r>
            <a:r>
              <a:rPr lang="en-US" sz="2400" dirty="0" smtClean="0">
                <a:latin typeface="Courier"/>
                <a:cs typeface="Courier"/>
              </a:rPr>
              <a:t> cash &lt; 0.15 * loan </a:t>
            </a:r>
            <a:r>
              <a:rPr lang="en-US" sz="2400" dirty="0" smtClean="0">
                <a:solidFill>
                  <a:srgbClr val="FF6600"/>
                </a:solidFill>
                <a:latin typeface="Courier"/>
                <a:cs typeface="Courier"/>
              </a:rPr>
              <a:t>or</a:t>
            </a:r>
            <a:r>
              <a:rPr lang="en-US" sz="2400" dirty="0" smtClean="0">
                <a:latin typeface="Courier"/>
                <a:cs typeface="Courier"/>
              </a:rPr>
              <a:t> \</a:t>
            </a:r>
          </a:p>
          <a:p>
            <a:r>
              <a:rPr lang="en-US" sz="2400" dirty="0">
                <a:latin typeface="Courier"/>
                <a:cs typeface="Courier"/>
              </a:rPr>
              <a:t> </a:t>
            </a:r>
            <a:r>
              <a:rPr lang="en-US" sz="2400" dirty="0" smtClean="0">
                <a:latin typeface="Courier"/>
                <a:cs typeface="Courier"/>
              </a:rPr>
              <a:t>   credit &lt; 590 </a:t>
            </a:r>
            <a:r>
              <a:rPr lang="en-US" sz="2400" dirty="0" smtClean="0">
                <a:solidFill>
                  <a:srgbClr val="FF6600"/>
                </a:solidFill>
                <a:latin typeface="Courier"/>
                <a:cs typeface="Courier"/>
              </a:rPr>
              <a:t>or</a:t>
            </a:r>
            <a:r>
              <a:rPr lang="en-US" sz="2400" dirty="0" smtClean="0">
                <a:latin typeface="Courier"/>
                <a:cs typeface="Courier"/>
              </a:rPr>
              <a:t> \</a:t>
            </a:r>
          </a:p>
          <a:p>
            <a:r>
              <a:rPr lang="en-US" sz="2400" dirty="0">
                <a:latin typeface="Courier"/>
                <a:cs typeface="Courier"/>
              </a:rPr>
              <a:t> </a:t>
            </a:r>
            <a:r>
              <a:rPr lang="en-US" sz="2400" dirty="0" smtClean="0">
                <a:latin typeface="Courier"/>
                <a:cs typeface="Courier"/>
              </a:rPr>
              <a:t>   590 &lt;= credit </a:t>
            </a:r>
            <a:r>
              <a:rPr lang="en-US" sz="2400" dirty="0" smtClean="0">
                <a:solidFill>
                  <a:srgbClr val="FF6600"/>
                </a:solidFill>
                <a:latin typeface="Courier"/>
                <a:cs typeface="Courier"/>
              </a:rPr>
              <a:t>and</a:t>
            </a:r>
            <a:r>
              <a:rPr lang="en-US" sz="2400" dirty="0" smtClean="0">
                <a:latin typeface="Courier"/>
                <a:cs typeface="Courier"/>
              </a:rPr>
              <a:t> credit &lt;= 700 </a:t>
            </a:r>
            <a:r>
              <a:rPr lang="en-US" sz="2400" dirty="0" smtClean="0">
                <a:solidFill>
                  <a:srgbClr val="FF6600"/>
                </a:solidFill>
                <a:latin typeface="Courier"/>
                <a:cs typeface="Courier"/>
              </a:rPr>
              <a:t>and</a:t>
            </a:r>
            <a:r>
              <a:rPr lang="en-US" sz="2400" dirty="0" smtClean="0">
                <a:latin typeface="Courier"/>
                <a:cs typeface="Courier"/>
              </a:rPr>
              <a:t> \</a:t>
            </a:r>
          </a:p>
          <a:p>
            <a:r>
              <a:rPr lang="en-US" sz="2400" dirty="0">
                <a:latin typeface="Courier"/>
                <a:cs typeface="Courier"/>
              </a:rPr>
              <a:t> </a:t>
            </a:r>
            <a:r>
              <a:rPr lang="en-US" sz="2400" dirty="0" smtClean="0">
                <a:latin typeface="Courier"/>
                <a:cs typeface="Courier"/>
              </a:rPr>
              <a:t>       cash &lt; 0.25 * loan </a:t>
            </a:r>
            <a:r>
              <a:rPr lang="en-US" sz="2400" dirty="0" smtClean="0">
                <a:solidFill>
                  <a:srgbClr val="FF6600"/>
                </a:solidFill>
                <a:latin typeface="Courier"/>
                <a:cs typeface="Courier"/>
              </a:rPr>
              <a:t>or</a:t>
            </a:r>
            <a:r>
              <a:rPr lang="en-US" sz="2400" dirty="0" smtClean="0">
                <a:latin typeface="Courier"/>
                <a:cs typeface="Courier"/>
              </a:rPr>
              <a:t> \</a:t>
            </a:r>
          </a:p>
          <a:p>
            <a:r>
              <a:rPr lang="en-US" sz="2400" dirty="0">
                <a:latin typeface="Courier"/>
                <a:cs typeface="Courier"/>
              </a:rPr>
              <a:t> </a:t>
            </a:r>
            <a:r>
              <a:rPr lang="en-US" sz="2400" dirty="0" smtClean="0">
                <a:latin typeface="Courier"/>
                <a:cs typeface="Courier"/>
              </a:rPr>
              <a:t>   salary &lt;= (loan – cash) / 3 </a:t>
            </a:r>
            <a:r>
              <a:rPr lang="en-US" sz="2400" dirty="0" smtClean="0">
                <a:solidFill>
                  <a:srgbClr val="FF6600"/>
                </a:solidFill>
                <a:latin typeface="Courier"/>
                <a:cs typeface="Courier"/>
              </a:rPr>
              <a:t>or</a:t>
            </a:r>
            <a:r>
              <a:rPr lang="en-US" sz="2400" dirty="0" smtClean="0">
                <a:latin typeface="Courier"/>
                <a:cs typeface="Courier"/>
              </a:rPr>
              <a:t> \</a:t>
            </a:r>
          </a:p>
          <a:p>
            <a:r>
              <a:rPr lang="en-US" sz="2400" dirty="0">
                <a:latin typeface="Courier"/>
                <a:cs typeface="Courier"/>
              </a:rPr>
              <a:t> </a:t>
            </a:r>
            <a:r>
              <a:rPr lang="en-US" sz="2400" dirty="0" smtClean="0">
                <a:latin typeface="Courier"/>
                <a:cs typeface="Courier"/>
              </a:rPr>
              <a:t>   name == </a:t>
            </a:r>
            <a:r>
              <a:rPr lang="en-US" sz="2400" dirty="0" smtClean="0">
                <a:solidFill>
                  <a:srgbClr val="008000"/>
                </a:solidFill>
                <a:latin typeface="Courier"/>
                <a:cs typeface="Courier"/>
              </a:rPr>
              <a:t>’Doe’</a:t>
            </a:r>
            <a:r>
              <a:rPr lang="en-US" sz="2400" dirty="0" smtClean="0">
                <a:latin typeface="Courier"/>
                <a:cs typeface="Courier"/>
              </a:rPr>
              <a:t> </a:t>
            </a:r>
            <a:r>
              <a:rPr lang="en-US" sz="2400" dirty="0" smtClean="0">
                <a:solidFill>
                  <a:srgbClr val="FF6600"/>
                </a:solidFill>
                <a:latin typeface="Courier"/>
                <a:cs typeface="Courier"/>
              </a:rPr>
              <a:t>and</a:t>
            </a:r>
            <a:r>
              <a:rPr lang="en-US" sz="2400" dirty="0" smtClean="0">
                <a:latin typeface="Courier"/>
                <a:cs typeface="Courier"/>
              </a:rPr>
              <a:t> </a:t>
            </a:r>
            <a:r>
              <a:rPr lang="en-US" sz="2400" dirty="0" err="1" smtClean="0">
                <a:latin typeface="Courier"/>
                <a:cs typeface="Courier"/>
              </a:rPr>
              <a:t>non_cash</a:t>
            </a:r>
            <a:r>
              <a:rPr lang="en-US" sz="2400" dirty="0" smtClean="0">
                <a:latin typeface="Courier"/>
                <a:cs typeface="Courier"/>
              </a:rPr>
              <a:t> &lt; 750000:</a:t>
            </a:r>
          </a:p>
          <a:p>
            <a:endParaRPr lang="en-US" sz="2400" dirty="0" smtClean="0">
              <a:latin typeface="Courier"/>
              <a:cs typeface="Courier"/>
            </a:endParaRPr>
          </a:p>
          <a:p>
            <a:r>
              <a:rPr lang="en-US" sz="2400" dirty="0" smtClean="0">
                <a:latin typeface="Courier"/>
                <a:cs typeface="Courier"/>
              </a:rPr>
              <a:t>    decision = </a:t>
            </a:r>
            <a:r>
              <a:rPr lang="en-US" sz="2400" dirty="0" smtClean="0">
                <a:solidFill>
                  <a:srgbClr val="008000"/>
                </a:solidFill>
                <a:latin typeface="Courier"/>
                <a:cs typeface="Courier"/>
              </a:rPr>
              <a:t>’no’</a:t>
            </a:r>
            <a:endParaRPr lang="en-US" sz="2400" dirty="0">
              <a:solidFill>
                <a:srgbClr val="008000"/>
              </a:solidFill>
              <a:latin typeface="Courier"/>
              <a:cs typeface="Courier"/>
            </a:endParaRPr>
          </a:p>
        </p:txBody>
      </p:sp>
    </p:spTree>
    <p:extLst>
      <p:ext uri="{BB962C8B-B14F-4D97-AF65-F5344CB8AC3E}">
        <p14:creationId xmlns:p14="http://schemas.microsoft.com/office/powerpoint/2010/main" val="18157981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a:t>
            </a:r>
            <a:endParaRPr lang="en-US" dirty="0"/>
          </a:p>
        </p:txBody>
      </p:sp>
      <p:sp>
        <p:nvSpPr>
          <p:cNvPr id="3" name="Content Placeholder 2"/>
          <p:cNvSpPr>
            <a:spLocks noGrp="1"/>
          </p:cNvSpPr>
          <p:nvPr>
            <p:ph idx="1"/>
          </p:nvPr>
        </p:nvSpPr>
        <p:spPr/>
        <p:txBody>
          <a:bodyPr/>
          <a:lstStyle/>
          <a:p>
            <a:r>
              <a:rPr lang="en-US" dirty="0" smtClean="0"/>
              <a:t>Convert statements about intervals to </a:t>
            </a:r>
            <a:r>
              <a:rPr lang="en-US" dirty="0" err="1" smtClean="0"/>
              <a:t>boolean</a:t>
            </a:r>
            <a:r>
              <a:rPr lang="en-US" dirty="0" smtClean="0"/>
              <a:t> expressions and vice versa</a:t>
            </a:r>
          </a:p>
          <a:p>
            <a:endParaRPr lang="en-US" dirty="0" smtClean="0"/>
          </a:p>
          <a:p>
            <a:pPr marL="457200" lvl="1" indent="0">
              <a:buNone/>
            </a:pPr>
            <a:r>
              <a:rPr lang="en-US" dirty="0" smtClean="0"/>
              <a:t>x is in the interval (-1, 5) or x is in the interval [7, 18) or x is greater than 99.</a:t>
            </a:r>
          </a:p>
          <a:p>
            <a:endParaRPr lang="en-US" dirty="0" smtClean="0"/>
          </a:p>
          <a:p>
            <a:pPr marL="914400" lvl="2" indent="0">
              <a:buNone/>
            </a:pPr>
            <a:r>
              <a:rPr lang="en-US" dirty="0" smtClean="0">
                <a:latin typeface="Courier"/>
                <a:cs typeface="Courier"/>
              </a:rPr>
              <a:t>-1 &lt; x </a:t>
            </a:r>
            <a:r>
              <a:rPr lang="en-US" dirty="0" smtClean="0">
                <a:solidFill>
                  <a:srgbClr val="FF6600"/>
                </a:solidFill>
                <a:latin typeface="Courier"/>
                <a:cs typeface="Courier"/>
              </a:rPr>
              <a:t>and</a:t>
            </a:r>
            <a:r>
              <a:rPr lang="en-US" dirty="0" smtClean="0">
                <a:latin typeface="Courier"/>
                <a:cs typeface="Courier"/>
              </a:rPr>
              <a:t> x &lt; 5 </a:t>
            </a:r>
            <a:r>
              <a:rPr lang="en-US" dirty="0" smtClean="0">
                <a:solidFill>
                  <a:srgbClr val="FF6600"/>
                </a:solidFill>
                <a:latin typeface="Courier"/>
                <a:cs typeface="Courier"/>
              </a:rPr>
              <a:t>or</a:t>
            </a:r>
            <a:r>
              <a:rPr lang="en-US" dirty="0" smtClean="0">
                <a:latin typeface="Courier"/>
                <a:cs typeface="Courier"/>
              </a:rPr>
              <a:t> \</a:t>
            </a:r>
          </a:p>
          <a:p>
            <a:pPr marL="914400" lvl="2" indent="0">
              <a:buNone/>
            </a:pPr>
            <a:r>
              <a:rPr lang="en-US" dirty="0" smtClean="0">
                <a:latin typeface="Courier"/>
                <a:cs typeface="Courier"/>
              </a:rPr>
              <a:t>7 &lt;= x </a:t>
            </a:r>
            <a:r>
              <a:rPr lang="en-US" dirty="0" smtClean="0">
                <a:solidFill>
                  <a:srgbClr val="FF6600"/>
                </a:solidFill>
                <a:latin typeface="Courier"/>
                <a:cs typeface="Courier"/>
              </a:rPr>
              <a:t>and</a:t>
            </a:r>
            <a:r>
              <a:rPr lang="en-US" dirty="0" smtClean="0">
                <a:latin typeface="Courier"/>
                <a:cs typeface="Courier"/>
              </a:rPr>
              <a:t> x &lt; 18 </a:t>
            </a:r>
            <a:r>
              <a:rPr lang="en-US" dirty="0" smtClean="0">
                <a:solidFill>
                  <a:srgbClr val="FF6600"/>
                </a:solidFill>
                <a:latin typeface="Courier"/>
                <a:cs typeface="Courier"/>
              </a:rPr>
              <a:t>or</a:t>
            </a:r>
            <a:r>
              <a:rPr lang="en-US" dirty="0" smtClean="0">
                <a:latin typeface="Courier"/>
                <a:cs typeface="Courier"/>
              </a:rPr>
              <a:t> \</a:t>
            </a:r>
          </a:p>
          <a:p>
            <a:pPr marL="914400" lvl="2" indent="0">
              <a:buNone/>
            </a:pPr>
            <a:r>
              <a:rPr lang="en-US" dirty="0" smtClean="0">
                <a:latin typeface="Courier"/>
                <a:cs typeface="Courier"/>
              </a:rPr>
              <a:t> 99 &lt; x</a:t>
            </a:r>
          </a:p>
        </p:txBody>
      </p:sp>
    </p:spTree>
    <p:extLst>
      <p:ext uri="{BB962C8B-B14F-4D97-AF65-F5344CB8AC3E}">
        <p14:creationId xmlns:p14="http://schemas.microsoft.com/office/powerpoint/2010/main" val="10442267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a:t>
            </a:r>
            <a:endParaRPr lang="en-US" dirty="0"/>
          </a:p>
        </p:txBody>
      </p:sp>
      <p:sp>
        <p:nvSpPr>
          <p:cNvPr id="3" name="Content Placeholder 2"/>
          <p:cNvSpPr>
            <a:spLocks noGrp="1"/>
          </p:cNvSpPr>
          <p:nvPr>
            <p:ph idx="1"/>
          </p:nvPr>
        </p:nvSpPr>
        <p:spPr/>
        <p:txBody>
          <a:bodyPr>
            <a:normAutofit/>
          </a:bodyPr>
          <a:lstStyle/>
          <a:p>
            <a:r>
              <a:rPr lang="en-US" dirty="0" smtClean="0"/>
              <a:t>Variable types:</a:t>
            </a:r>
          </a:p>
          <a:p>
            <a:pPr lvl="1"/>
            <a:r>
              <a:rPr lang="en-US" dirty="0" err="1" smtClean="0"/>
              <a:t>int</a:t>
            </a:r>
            <a:r>
              <a:rPr lang="en-US" dirty="0" smtClean="0"/>
              <a:t>, float, </a:t>
            </a:r>
            <a:r>
              <a:rPr lang="en-US" dirty="0" err="1" smtClean="0"/>
              <a:t>str</a:t>
            </a:r>
            <a:r>
              <a:rPr lang="en-US" dirty="0" smtClean="0"/>
              <a:t>, </a:t>
            </a:r>
            <a:r>
              <a:rPr lang="en-US" dirty="0" err="1" smtClean="0"/>
              <a:t>bool</a:t>
            </a:r>
            <a:r>
              <a:rPr lang="en-US" dirty="0" smtClean="0"/>
              <a:t>, </a:t>
            </a:r>
            <a:r>
              <a:rPr lang="en-US" dirty="0" err="1" smtClean="0"/>
              <a:t>NoneType</a:t>
            </a:r>
            <a:endParaRPr lang="en-US" dirty="0" smtClean="0"/>
          </a:p>
          <a:p>
            <a:pPr marL="914400" lvl="2" indent="0">
              <a:buNone/>
            </a:pPr>
            <a:r>
              <a:rPr lang="en-US" dirty="0" smtClean="0"/>
              <a:t>n = 1		x = 2.18	name = </a:t>
            </a:r>
            <a:r>
              <a:rPr lang="en-US" dirty="0" smtClean="0">
                <a:solidFill>
                  <a:srgbClr val="008000"/>
                </a:solidFill>
              </a:rPr>
              <a:t>'</a:t>
            </a:r>
            <a:r>
              <a:rPr lang="en-US" dirty="0" err="1" smtClean="0">
                <a:solidFill>
                  <a:srgbClr val="008000"/>
                </a:solidFill>
              </a:rPr>
              <a:t>Eustice</a:t>
            </a:r>
            <a:r>
              <a:rPr lang="en-US" dirty="0" smtClean="0">
                <a:solidFill>
                  <a:srgbClr val="008000"/>
                </a:solidFill>
              </a:rPr>
              <a:t>'</a:t>
            </a:r>
          </a:p>
          <a:p>
            <a:pPr marL="914400" lvl="2" indent="0">
              <a:buNone/>
            </a:pPr>
            <a:r>
              <a:rPr lang="en-US" dirty="0" smtClean="0"/>
              <a:t>stop = </a:t>
            </a:r>
            <a:r>
              <a:rPr lang="en-US" dirty="0" smtClean="0">
                <a:solidFill>
                  <a:srgbClr val="FF6600"/>
                </a:solidFill>
              </a:rPr>
              <a:t>True</a:t>
            </a:r>
            <a:r>
              <a:rPr lang="en-US" dirty="0" smtClean="0"/>
              <a:t>	</a:t>
            </a:r>
            <a:r>
              <a:rPr lang="en-US" dirty="0" err="1" smtClean="0"/>
              <a:t>return_value</a:t>
            </a:r>
            <a:r>
              <a:rPr lang="en-US" dirty="0" smtClean="0"/>
              <a:t> = </a:t>
            </a:r>
            <a:r>
              <a:rPr lang="en-US" dirty="0" smtClean="0">
                <a:solidFill>
                  <a:srgbClr val="FF6600"/>
                </a:solidFill>
              </a:rPr>
              <a:t>None</a:t>
            </a:r>
          </a:p>
          <a:p>
            <a:endParaRPr lang="en-US" dirty="0" smtClean="0"/>
          </a:p>
          <a:p>
            <a:r>
              <a:rPr lang="en-US" dirty="0" smtClean="0"/>
              <a:t>Conversion functions:</a:t>
            </a:r>
          </a:p>
          <a:p>
            <a:pPr lvl="1"/>
            <a:r>
              <a:rPr lang="en-US" dirty="0" err="1" smtClean="0">
                <a:solidFill>
                  <a:srgbClr val="660066"/>
                </a:solidFill>
              </a:rPr>
              <a:t>int</a:t>
            </a:r>
            <a:r>
              <a:rPr lang="en-US" dirty="0" smtClean="0"/>
              <a:t>(), </a:t>
            </a:r>
            <a:r>
              <a:rPr lang="en-US" dirty="0" smtClean="0">
                <a:solidFill>
                  <a:srgbClr val="660066"/>
                </a:solidFill>
              </a:rPr>
              <a:t>float</a:t>
            </a:r>
            <a:r>
              <a:rPr lang="en-US" dirty="0" smtClean="0"/>
              <a:t>(), </a:t>
            </a:r>
            <a:r>
              <a:rPr lang="en-US" dirty="0" err="1" smtClean="0">
                <a:solidFill>
                  <a:srgbClr val="660066"/>
                </a:solidFill>
              </a:rPr>
              <a:t>str</a:t>
            </a:r>
            <a:r>
              <a:rPr lang="en-US" dirty="0" smtClean="0"/>
              <a:t>()</a:t>
            </a:r>
          </a:p>
        </p:txBody>
      </p:sp>
    </p:spTree>
    <p:extLst>
      <p:ext uri="{BB962C8B-B14F-4D97-AF65-F5344CB8AC3E}">
        <p14:creationId xmlns:p14="http://schemas.microsoft.com/office/powerpoint/2010/main" val="33437600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295400"/>
            <a:ext cx="8229600" cy="4724400"/>
          </a:xfrm>
        </p:spPr>
        <p:txBody>
          <a:bodyPr>
            <a:normAutofit/>
          </a:bodyPr>
          <a:lstStyle/>
          <a:p>
            <a:pPr marL="0" indent="0">
              <a:buNone/>
            </a:pPr>
            <a:r>
              <a:rPr lang="en-US" dirty="0" smtClean="0"/>
              <a:t>For loops are ideal for situations where you know exactly how many times to loop, and while loops are ideal for situations where you need to loop until some condition occurs.</a:t>
            </a:r>
          </a:p>
          <a:p>
            <a:pPr marL="0" indent="0">
              <a:buNone/>
            </a:pPr>
            <a:endParaRPr lang="en-US" dirty="0" smtClean="0"/>
          </a:p>
          <a:p>
            <a:pPr marL="514350" indent="-514350">
              <a:buFont typeface="+mj-lt"/>
              <a:buAutoNum type="alphaUcPeriod"/>
            </a:pPr>
            <a:r>
              <a:rPr lang="en-US" b="1" dirty="0" smtClean="0">
                <a:solidFill>
                  <a:srgbClr val="008000"/>
                </a:solidFill>
              </a:rPr>
              <a:t> </a:t>
            </a:r>
            <a:r>
              <a:rPr lang="en-US" b="1" dirty="0" smtClean="0">
                <a:solidFill>
                  <a:srgbClr val="008000"/>
                </a:solidFill>
                <a:cs typeface="Courier"/>
              </a:rPr>
              <a:t>True</a:t>
            </a:r>
          </a:p>
          <a:p>
            <a:pPr marL="514350" indent="-514350">
              <a:buFont typeface="+mj-lt"/>
              <a:buAutoNum type="alphaUcPeriod"/>
            </a:pPr>
            <a:r>
              <a:rPr lang="en-US" dirty="0" smtClean="0"/>
              <a:t> </a:t>
            </a:r>
            <a:r>
              <a:rPr lang="en-US" dirty="0" smtClean="0">
                <a:cs typeface="Courier"/>
              </a:rPr>
              <a:t>False</a:t>
            </a:r>
          </a:p>
        </p:txBody>
      </p:sp>
    </p:spTree>
    <p:extLst>
      <p:ext uri="{BB962C8B-B14F-4D97-AF65-F5344CB8AC3E}">
        <p14:creationId xmlns:p14="http://schemas.microsoft.com/office/powerpoint/2010/main" val="9881375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a:t>
            </a:r>
            <a:endParaRPr lang="en-US" dirty="0"/>
          </a:p>
        </p:txBody>
      </p:sp>
      <p:sp>
        <p:nvSpPr>
          <p:cNvPr id="3" name="Content Placeholder 2"/>
          <p:cNvSpPr>
            <a:spLocks noGrp="1"/>
          </p:cNvSpPr>
          <p:nvPr>
            <p:ph idx="1"/>
          </p:nvPr>
        </p:nvSpPr>
        <p:spPr>
          <a:xfrm>
            <a:off x="457200" y="1600200"/>
            <a:ext cx="8229600" cy="4953000"/>
          </a:xfrm>
        </p:spPr>
        <p:txBody>
          <a:bodyPr/>
          <a:lstStyle/>
          <a:p>
            <a:r>
              <a:rPr lang="en-US" dirty="0" smtClean="0"/>
              <a:t> </a:t>
            </a:r>
            <a:r>
              <a:rPr lang="en-US" dirty="0" err="1" smtClean="0">
                <a:solidFill>
                  <a:srgbClr val="660066"/>
                </a:solidFill>
              </a:rPr>
              <a:t>int</a:t>
            </a:r>
            <a:r>
              <a:rPr lang="en-US" dirty="0" smtClean="0"/>
              <a:t>(2.401) = 2</a:t>
            </a:r>
          </a:p>
          <a:p>
            <a:r>
              <a:rPr lang="en-US" dirty="0" smtClean="0">
                <a:solidFill>
                  <a:srgbClr val="000000"/>
                </a:solidFill>
              </a:rPr>
              <a:t> </a:t>
            </a:r>
            <a:r>
              <a:rPr lang="en-US" dirty="0" err="1" smtClean="0">
                <a:solidFill>
                  <a:srgbClr val="660066"/>
                </a:solidFill>
              </a:rPr>
              <a:t>int</a:t>
            </a:r>
            <a:r>
              <a:rPr lang="en-US" dirty="0" smtClean="0"/>
              <a:t>(</a:t>
            </a:r>
            <a:r>
              <a:rPr lang="en-US" dirty="0" smtClean="0">
                <a:solidFill>
                  <a:srgbClr val="008000"/>
                </a:solidFill>
              </a:rPr>
              <a:t>'244'</a:t>
            </a:r>
            <a:r>
              <a:rPr lang="en-US" dirty="0" smtClean="0"/>
              <a:t>) = 244</a:t>
            </a:r>
          </a:p>
          <a:p>
            <a:r>
              <a:rPr lang="en-US" dirty="0" smtClean="0">
                <a:solidFill>
                  <a:srgbClr val="000000"/>
                </a:solidFill>
              </a:rPr>
              <a:t> </a:t>
            </a:r>
            <a:r>
              <a:rPr lang="en-US" dirty="0" err="1" smtClean="0">
                <a:solidFill>
                  <a:srgbClr val="660066"/>
                </a:solidFill>
              </a:rPr>
              <a:t>int</a:t>
            </a:r>
            <a:r>
              <a:rPr lang="en-US" dirty="0" smtClean="0"/>
              <a:t>(</a:t>
            </a:r>
            <a:r>
              <a:rPr lang="en-US" dirty="0" smtClean="0">
                <a:solidFill>
                  <a:srgbClr val="008000"/>
                </a:solidFill>
              </a:rPr>
              <a:t>'-1.04'</a:t>
            </a:r>
            <a:r>
              <a:rPr lang="en-US" dirty="0" smtClean="0"/>
              <a:t>) = Error!</a:t>
            </a:r>
          </a:p>
          <a:p>
            <a:r>
              <a:rPr lang="en-US" dirty="0" smtClean="0">
                <a:solidFill>
                  <a:srgbClr val="000000"/>
                </a:solidFill>
              </a:rPr>
              <a:t> </a:t>
            </a:r>
            <a:r>
              <a:rPr lang="en-US" dirty="0" smtClean="0">
                <a:solidFill>
                  <a:srgbClr val="660066"/>
                </a:solidFill>
              </a:rPr>
              <a:t>float</a:t>
            </a:r>
            <a:r>
              <a:rPr lang="en-US" dirty="0" smtClean="0"/>
              <a:t>(17) = 17.0</a:t>
            </a:r>
          </a:p>
          <a:p>
            <a:r>
              <a:rPr lang="en-US" dirty="0" smtClean="0">
                <a:solidFill>
                  <a:srgbClr val="000000"/>
                </a:solidFill>
              </a:rPr>
              <a:t> </a:t>
            </a:r>
            <a:r>
              <a:rPr lang="en-US" dirty="0" smtClean="0">
                <a:solidFill>
                  <a:srgbClr val="660066"/>
                </a:solidFill>
              </a:rPr>
              <a:t>float</a:t>
            </a:r>
            <a:r>
              <a:rPr lang="en-US" dirty="0" smtClean="0"/>
              <a:t>(</a:t>
            </a:r>
            <a:r>
              <a:rPr lang="en-US" dirty="0" smtClean="0">
                <a:solidFill>
                  <a:srgbClr val="008000"/>
                </a:solidFill>
              </a:rPr>
              <a:t>'-1.04'</a:t>
            </a:r>
            <a:r>
              <a:rPr lang="en-US" dirty="0" smtClean="0"/>
              <a:t>) = -1.04</a:t>
            </a:r>
          </a:p>
          <a:p>
            <a:r>
              <a:rPr lang="en-US" dirty="0" smtClean="0">
                <a:solidFill>
                  <a:srgbClr val="000000"/>
                </a:solidFill>
              </a:rPr>
              <a:t> </a:t>
            </a:r>
            <a:r>
              <a:rPr lang="en-US" dirty="0" err="1" smtClean="0">
                <a:solidFill>
                  <a:srgbClr val="660066"/>
                </a:solidFill>
              </a:rPr>
              <a:t>str</a:t>
            </a:r>
            <a:r>
              <a:rPr lang="en-US" dirty="0" smtClean="0"/>
              <a:t>(11) = </a:t>
            </a:r>
            <a:r>
              <a:rPr lang="fr-FR" dirty="0" smtClean="0">
                <a:solidFill>
                  <a:srgbClr val="008000"/>
                </a:solidFill>
              </a:rPr>
              <a:t>'</a:t>
            </a:r>
            <a:r>
              <a:rPr lang="en-US" dirty="0" smtClean="0">
                <a:solidFill>
                  <a:srgbClr val="008000"/>
                </a:solidFill>
              </a:rPr>
              <a:t>11'</a:t>
            </a:r>
          </a:p>
          <a:p>
            <a:r>
              <a:rPr lang="en-US" dirty="0" smtClean="0">
                <a:solidFill>
                  <a:srgbClr val="000000"/>
                </a:solidFill>
              </a:rPr>
              <a:t> </a:t>
            </a:r>
            <a:r>
              <a:rPr lang="en-US" dirty="0" err="1" smtClean="0">
                <a:solidFill>
                  <a:srgbClr val="660066"/>
                </a:solidFill>
              </a:rPr>
              <a:t>str</a:t>
            </a:r>
            <a:r>
              <a:rPr lang="en-US" dirty="0" smtClean="0"/>
              <a:t>(-2.7818) = </a:t>
            </a:r>
            <a:r>
              <a:rPr lang="en-US" dirty="0" smtClean="0">
                <a:solidFill>
                  <a:srgbClr val="008000"/>
                </a:solidFill>
              </a:rPr>
              <a:t>'-2.7818'</a:t>
            </a:r>
          </a:p>
        </p:txBody>
      </p:sp>
      <p:sp>
        <p:nvSpPr>
          <p:cNvPr id="4" name="TextBox 3"/>
          <p:cNvSpPr txBox="1"/>
          <p:nvPr/>
        </p:nvSpPr>
        <p:spPr>
          <a:xfrm>
            <a:off x="5029200" y="2760134"/>
            <a:ext cx="3048000" cy="584776"/>
          </a:xfrm>
          <a:prstGeom prst="rect">
            <a:avLst/>
          </a:prstGeom>
          <a:noFill/>
        </p:spPr>
        <p:txBody>
          <a:bodyPr wrap="square" rtlCol="0">
            <a:spAutoFit/>
          </a:bodyPr>
          <a:lstStyle/>
          <a:p>
            <a:r>
              <a:rPr lang="en-US" sz="3200" dirty="0" err="1">
                <a:solidFill>
                  <a:srgbClr val="660066"/>
                </a:solidFill>
              </a:rPr>
              <a:t>int</a:t>
            </a:r>
            <a:r>
              <a:rPr lang="en-US" sz="3200" dirty="0"/>
              <a:t>(</a:t>
            </a:r>
            <a:r>
              <a:rPr lang="en-US" sz="3200" dirty="0">
                <a:solidFill>
                  <a:srgbClr val="660066"/>
                </a:solidFill>
              </a:rPr>
              <a:t>float</a:t>
            </a:r>
            <a:r>
              <a:rPr lang="en-US" sz="3200" dirty="0" smtClean="0"/>
              <a:t>(</a:t>
            </a:r>
            <a:r>
              <a:rPr lang="en-US" sz="3200" dirty="0" smtClean="0">
                <a:solidFill>
                  <a:srgbClr val="008000"/>
                </a:solidFill>
              </a:rPr>
              <a:t>'-1.04'</a:t>
            </a:r>
            <a:r>
              <a:rPr lang="en-US" sz="3200" dirty="0" smtClean="0"/>
              <a:t>)</a:t>
            </a:r>
            <a:r>
              <a:rPr lang="en-US" sz="3200" dirty="0"/>
              <a:t>)</a:t>
            </a:r>
          </a:p>
        </p:txBody>
      </p:sp>
    </p:spTree>
    <p:extLst>
      <p:ext uri="{BB962C8B-B14F-4D97-AF65-F5344CB8AC3E}">
        <p14:creationId xmlns:p14="http://schemas.microsoft.com/office/powerpoint/2010/main" val="18783576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a:t>
            </a:r>
            <a:endParaRPr lang="en-US" dirty="0"/>
          </a:p>
        </p:txBody>
      </p:sp>
      <p:sp>
        <p:nvSpPr>
          <p:cNvPr id="3" name="Content Placeholder 2"/>
          <p:cNvSpPr>
            <a:spLocks noGrp="1"/>
          </p:cNvSpPr>
          <p:nvPr>
            <p:ph idx="1"/>
          </p:nvPr>
        </p:nvSpPr>
        <p:spPr/>
        <p:txBody>
          <a:bodyPr/>
          <a:lstStyle/>
          <a:p>
            <a:r>
              <a:rPr lang="en-US" dirty="0" smtClean="0"/>
              <a:t>What does </a:t>
            </a:r>
            <a:r>
              <a:rPr lang="en-US" dirty="0" err="1" smtClean="0"/>
              <a:t>int</a:t>
            </a:r>
            <a:r>
              <a:rPr lang="en-US" dirty="0" smtClean="0"/>
              <a:t>(2.98) return?</a:t>
            </a:r>
          </a:p>
          <a:p>
            <a:endParaRPr lang="en-US" dirty="0"/>
          </a:p>
          <a:p>
            <a:r>
              <a:rPr lang="en-US" dirty="0" smtClean="0"/>
              <a:t>How do we get conventional rounding (nearest integer), with the </a:t>
            </a:r>
            <a:r>
              <a:rPr lang="en-US" dirty="0" err="1" smtClean="0"/>
              <a:t>int</a:t>
            </a:r>
            <a:r>
              <a:rPr lang="en-US" dirty="0" smtClean="0"/>
              <a:t>() function?</a:t>
            </a:r>
          </a:p>
          <a:p>
            <a:pPr marL="914400" lvl="2" indent="0">
              <a:buNone/>
            </a:pPr>
            <a:r>
              <a:rPr lang="en-US" dirty="0" smtClean="0"/>
              <a:t>n = 2.883</a:t>
            </a:r>
          </a:p>
          <a:p>
            <a:pPr marL="914400" lvl="2" indent="0">
              <a:buNone/>
            </a:pPr>
            <a:r>
              <a:rPr lang="en-US" dirty="0" err="1" smtClean="0">
                <a:solidFill>
                  <a:srgbClr val="660066"/>
                </a:solidFill>
              </a:rPr>
              <a:t>int</a:t>
            </a:r>
            <a:r>
              <a:rPr lang="en-US" dirty="0" smtClean="0"/>
              <a:t>(n + 0.5) = </a:t>
            </a:r>
            <a:r>
              <a:rPr lang="en-US" dirty="0" err="1" smtClean="0">
                <a:solidFill>
                  <a:srgbClr val="660066"/>
                </a:solidFill>
              </a:rPr>
              <a:t>int</a:t>
            </a:r>
            <a:r>
              <a:rPr lang="en-US" dirty="0" smtClean="0"/>
              <a:t>(3.383) = 3</a:t>
            </a:r>
          </a:p>
          <a:p>
            <a:pPr marL="914400" lvl="2" indent="0">
              <a:buNone/>
            </a:pPr>
            <a:r>
              <a:rPr lang="en-US" dirty="0" smtClean="0"/>
              <a:t>n = 2.01</a:t>
            </a:r>
          </a:p>
          <a:p>
            <a:pPr marL="914400" lvl="2" indent="0">
              <a:buNone/>
            </a:pPr>
            <a:r>
              <a:rPr lang="en-US" dirty="0" err="1" smtClean="0">
                <a:solidFill>
                  <a:srgbClr val="660066"/>
                </a:solidFill>
              </a:rPr>
              <a:t>int</a:t>
            </a:r>
            <a:r>
              <a:rPr lang="en-US" dirty="0" smtClean="0"/>
              <a:t>(n + 0.5) = </a:t>
            </a:r>
            <a:r>
              <a:rPr lang="en-US" dirty="0" err="1" smtClean="0">
                <a:solidFill>
                  <a:srgbClr val="660066"/>
                </a:solidFill>
              </a:rPr>
              <a:t>int</a:t>
            </a:r>
            <a:r>
              <a:rPr lang="en-US" dirty="0" smtClean="0"/>
              <a:t>(2.51) = 2</a:t>
            </a:r>
            <a:endParaRPr lang="en-US" dirty="0"/>
          </a:p>
        </p:txBody>
      </p:sp>
    </p:spTree>
    <p:extLst>
      <p:ext uri="{BB962C8B-B14F-4D97-AF65-F5344CB8AC3E}">
        <p14:creationId xmlns:p14="http://schemas.microsoft.com/office/powerpoint/2010/main" val="29922964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a:t>
            </a:r>
            <a:endParaRPr lang="en-US" dirty="0"/>
          </a:p>
        </p:txBody>
      </p:sp>
      <p:sp>
        <p:nvSpPr>
          <p:cNvPr id="3" name="Content Placeholder 2"/>
          <p:cNvSpPr>
            <a:spLocks noGrp="1"/>
          </p:cNvSpPr>
          <p:nvPr>
            <p:ph idx="1"/>
          </p:nvPr>
        </p:nvSpPr>
        <p:spPr>
          <a:xfrm>
            <a:off x="152400" y="1600200"/>
            <a:ext cx="8915400" cy="4525963"/>
          </a:xfrm>
        </p:spPr>
        <p:txBody>
          <a:bodyPr>
            <a:normAutofit/>
          </a:bodyPr>
          <a:lstStyle/>
          <a:p>
            <a:r>
              <a:rPr lang="en-US" dirty="0" smtClean="0"/>
              <a:t>print(), format(), input(), range()</a:t>
            </a:r>
          </a:p>
          <a:p>
            <a:pPr marL="514350" lvl="1" indent="0">
              <a:buNone/>
            </a:pPr>
            <a:r>
              <a:rPr lang="en-US" sz="1800" dirty="0" smtClean="0">
                <a:solidFill>
                  <a:srgbClr val="660066"/>
                </a:solidFill>
                <a:latin typeface="Courier"/>
                <a:cs typeface="Courier"/>
              </a:rPr>
              <a:t>print</a:t>
            </a:r>
            <a:r>
              <a:rPr lang="en-US" sz="1800" dirty="0" smtClean="0">
                <a:solidFill>
                  <a:srgbClr val="008000"/>
                </a:solidFill>
                <a:latin typeface="Courier"/>
                <a:cs typeface="Courier"/>
              </a:rPr>
              <a:t>('The amount is $'</a:t>
            </a:r>
            <a:r>
              <a:rPr lang="en-US" sz="1800" dirty="0" smtClean="0">
                <a:latin typeface="Courier"/>
                <a:cs typeface="Courier"/>
              </a:rPr>
              <a:t>, amount, </a:t>
            </a:r>
            <a:r>
              <a:rPr lang="en-US" sz="1800" dirty="0" err="1" smtClean="0">
                <a:latin typeface="Courier"/>
                <a:cs typeface="Courier"/>
              </a:rPr>
              <a:t>sep</a:t>
            </a:r>
            <a:r>
              <a:rPr lang="en-US" sz="1800" dirty="0" smtClean="0">
                <a:latin typeface="Courier"/>
                <a:cs typeface="Courier"/>
              </a:rPr>
              <a:t> =</a:t>
            </a:r>
            <a:r>
              <a:rPr lang="en-US" sz="1800" dirty="0" smtClean="0">
                <a:solidFill>
                  <a:srgbClr val="008000"/>
                </a:solidFill>
                <a:latin typeface="Courier"/>
                <a:cs typeface="Courier"/>
              </a:rPr>
              <a:t> ''</a:t>
            </a:r>
            <a:r>
              <a:rPr lang="en-US" sz="1800" dirty="0" smtClean="0">
                <a:latin typeface="Courier"/>
                <a:cs typeface="Courier"/>
              </a:rPr>
              <a:t>)</a:t>
            </a:r>
          </a:p>
          <a:p>
            <a:pPr marL="514350" lvl="1" indent="0">
              <a:buNone/>
            </a:pPr>
            <a:endParaRPr lang="en-US" sz="1800" dirty="0">
              <a:latin typeface="Courier"/>
              <a:cs typeface="Courier"/>
            </a:endParaRPr>
          </a:p>
          <a:p>
            <a:pPr marL="514350" lvl="1" indent="0">
              <a:buNone/>
            </a:pPr>
            <a:r>
              <a:rPr lang="en-US" sz="1800" dirty="0" smtClean="0">
                <a:latin typeface="Courier"/>
                <a:cs typeface="Courier"/>
              </a:rPr>
              <a:t>print(</a:t>
            </a:r>
            <a:r>
              <a:rPr lang="en-US" sz="1800" dirty="0" smtClean="0">
                <a:solidFill>
                  <a:srgbClr val="008000"/>
                </a:solidFill>
                <a:latin typeface="Courier"/>
                <a:cs typeface="Courier"/>
              </a:rPr>
              <a:t>'$'</a:t>
            </a:r>
            <a:r>
              <a:rPr lang="en-US" sz="1800" dirty="0" smtClean="0">
                <a:latin typeface="Courier"/>
                <a:cs typeface="Courier"/>
              </a:rPr>
              <a:t>, end = </a:t>
            </a:r>
            <a:r>
              <a:rPr lang="en-US" sz="1800" dirty="0">
                <a:solidFill>
                  <a:srgbClr val="008000"/>
                </a:solidFill>
                <a:latin typeface="Courier"/>
                <a:cs typeface="Courier"/>
              </a:rPr>
              <a:t>''</a:t>
            </a:r>
            <a:r>
              <a:rPr lang="en-US" sz="1800" dirty="0" smtClean="0">
                <a:latin typeface="Courier"/>
                <a:cs typeface="Courier"/>
              </a:rPr>
              <a:t>)</a:t>
            </a:r>
          </a:p>
          <a:p>
            <a:pPr marL="514350" lvl="1" indent="0">
              <a:buNone/>
            </a:pPr>
            <a:r>
              <a:rPr lang="en-US" sz="1800" dirty="0" smtClean="0">
                <a:latin typeface="Courier"/>
                <a:cs typeface="Courier"/>
              </a:rPr>
              <a:t>print(253.07)</a:t>
            </a:r>
          </a:p>
          <a:p>
            <a:pPr marL="514350" lvl="1" indent="0">
              <a:buNone/>
            </a:pPr>
            <a:endParaRPr lang="en-US" sz="1800" dirty="0" smtClean="0">
              <a:latin typeface="Courier"/>
              <a:cs typeface="Courier"/>
            </a:endParaRPr>
          </a:p>
          <a:p>
            <a:pPr marL="514350" lvl="1" indent="0">
              <a:buNone/>
            </a:pPr>
            <a:r>
              <a:rPr lang="en-US" sz="1800" dirty="0" smtClean="0">
                <a:solidFill>
                  <a:srgbClr val="660066"/>
                </a:solidFill>
                <a:latin typeface="Courier"/>
                <a:cs typeface="Courier"/>
              </a:rPr>
              <a:t>print</a:t>
            </a:r>
            <a:r>
              <a:rPr lang="en-US" sz="1800" dirty="0" smtClean="0">
                <a:latin typeface="Courier"/>
                <a:cs typeface="Courier"/>
              </a:rPr>
              <a:t>(</a:t>
            </a:r>
            <a:r>
              <a:rPr lang="en-US" sz="1800" dirty="0" smtClean="0">
                <a:solidFill>
                  <a:srgbClr val="008000"/>
                </a:solidFill>
                <a:latin typeface="Courier"/>
                <a:cs typeface="Courier"/>
              </a:rPr>
              <a:t>'The </a:t>
            </a:r>
            <a:r>
              <a:rPr lang="en-US" sz="1800" dirty="0">
                <a:solidFill>
                  <a:srgbClr val="008000"/>
                </a:solidFill>
                <a:latin typeface="Courier"/>
                <a:cs typeface="Courier"/>
              </a:rPr>
              <a:t>amount is </a:t>
            </a:r>
            <a:r>
              <a:rPr lang="en-US" sz="1800" dirty="0" smtClean="0">
                <a:solidFill>
                  <a:srgbClr val="008000"/>
                </a:solidFill>
                <a:latin typeface="Courier"/>
                <a:cs typeface="Courier"/>
              </a:rPr>
              <a:t>$'</a:t>
            </a:r>
            <a:r>
              <a:rPr lang="en-US" sz="1800" dirty="0" smtClean="0">
                <a:latin typeface="Courier"/>
                <a:cs typeface="Courier"/>
              </a:rPr>
              <a:t>, </a:t>
            </a:r>
            <a:r>
              <a:rPr lang="en-US" sz="1800" dirty="0" smtClean="0">
                <a:solidFill>
                  <a:srgbClr val="660066"/>
                </a:solidFill>
                <a:latin typeface="Courier"/>
                <a:cs typeface="Courier"/>
              </a:rPr>
              <a:t>format</a:t>
            </a:r>
            <a:r>
              <a:rPr lang="en-US" sz="1800" dirty="0" smtClean="0">
                <a:latin typeface="Courier"/>
                <a:cs typeface="Courier"/>
              </a:rPr>
              <a:t>(amount, </a:t>
            </a:r>
            <a:r>
              <a:rPr lang="en-US" sz="1800" dirty="0" smtClean="0">
                <a:solidFill>
                  <a:srgbClr val="008000"/>
                </a:solidFill>
                <a:latin typeface="Courier"/>
                <a:cs typeface="Courier"/>
              </a:rPr>
              <a:t>'8,</a:t>
            </a:r>
            <a:r>
              <a:rPr lang="en-US" sz="1800" dirty="0">
                <a:solidFill>
                  <a:srgbClr val="008000"/>
                </a:solidFill>
                <a:latin typeface="Courier"/>
                <a:cs typeface="Courier"/>
              </a:rPr>
              <a:t>.</a:t>
            </a:r>
            <a:r>
              <a:rPr lang="en-US" sz="1800" dirty="0" smtClean="0">
                <a:solidFill>
                  <a:srgbClr val="008000"/>
                </a:solidFill>
                <a:latin typeface="Courier"/>
                <a:cs typeface="Courier"/>
              </a:rPr>
              <a:t>2f'</a:t>
            </a:r>
            <a:r>
              <a:rPr lang="en-US" sz="1800" dirty="0" smtClean="0">
                <a:latin typeface="Courier"/>
                <a:cs typeface="Courier"/>
              </a:rPr>
              <a:t>), </a:t>
            </a:r>
            <a:r>
              <a:rPr lang="en-US" sz="1800" dirty="0" err="1">
                <a:latin typeface="Courier"/>
                <a:cs typeface="Courier"/>
              </a:rPr>
              <a:t>sep</a:t>
            </a:r>
            <a:r>
              <a:rPr lang="en-US" sz="1800" dirty="0">
                <a:latin typeface="Courier"/>
                <a:cs typeface="Courier"/>
              </a:rPr>
              <a:t> </a:t>
            </a:r>
            <a:r>
              <a:rPr lang="en-US" sz="1800" dirty="0" smtClean="0">
                <a:latin typeface="Courier"/>
                <a:cs typeface="Courier"/>
              </a:rPr>
              <a:t>=</a:t>
            </a:r>
            <a:r>
              <a:rPr lang="en-US" sz="1800" dirty="0" smtClean="0">
                <a:solidFill>
                  <a:srgbClr val="008000"/>
                </a:solidFill>
                <a:latin typeface="Courier"/>
                <a:cs typeface="Courier"/>
              </a:rPr>
              <a:t> </a:t>
            </a:r>
            <a:r>
              <a:rPr lang="en-US" sz="1800" dirty="0">
                <a:solidFill>
                  <a:srgbClr val="008000"/>
                </a:solidFill>
                <a:latin typeface="Courier"/>
                <a:cs typeface="Courier"/>
              </a:rPr>
              <a:t>''</a:t>
            </a:r>
            <a:r>
              <a:rPr lang="en-US" sz="1800" dirty="0" smtClean="0">
                <a:latin typeface="Courier"/>
                <a:cs typeface="Courier"/>
              </a:rPr>
              <a:t>)</a:t>
            </a:r>
            <a:endParaRPr lang="en-US" sz="1800" dirty="0">
              <a:latin typeface="Courier"/>
              <a:cs typeface="Courier"/>
            </a:endParaRPr>
          </a:p>
          <a:p>
            <a:pPr marL="514350" lvl="1" indent="0">
              <a:buNone/>
            </a:pPr>
            <a:endParaRPr lang="en-US" sz="1800" dirty="0" smtClean="0">
              <a:solidFill>
                <a:srgbClr val="008000"/>
              </a:solidFill>
              <a:latin typeface="Courier"/>
              <a:cs typeface="Courier"/>
            </a:endParaRPr>
          </a:p>
          <a:p>
            <a:pPr marL="514350" lvl="1" indent="0">
              <a:buNone/>
            </a:pPr>
            <a:r>
              <a:rPr lang="en-US" sz="1800" dirty="0" smtClean="0">
                <a:latin typeface="Courier"/>
                <a:cs typeface="Courier"/>
              </a:rPr>
              <a:t>name = </a:t>
            </a:r>
            <a:r>
              <a:rPr lang="en-US" sz="1800" dirty="0" smtClean="0">
                <a:solidFill>
                  <a:srgbClr val="660066"/>
                </a:solidFill>
                <a:latin typeface="Courier"/>
                <a:cs typeface="Courier"/>
              </a:rPr>
              <a:t>input</a:t>
            </a:r>
            <a:r>
              <a:rPr lang="en-US" sz="1800" dirty="0" smtClean="0">
                <a:latin typeface="Courier"/>
                <a:cs typeface="Courier"/>
              </a:rPr>
              <a:t>(</a:t>
            </a:r>
            <a:r>
              <a:rPr lang="en-US" sz="1800" dirty="0" smtClean="0">
                <a:solidFill>
                  <a:srgbClr val="008000"/>
                </a:solidFill>
                <a:latin typeface="Courier"/>
                <a:cs typeface="Courier"/>
              </a:rPr>
              <a:t>'Enter your first name: '</a:t>
            </a:r>
            <a:r>
              <a:rPr lang="en-US" sz="1800" dirty="0" smtClean="0">
                <a:latin typeface="Courier"/>
                <a:cs typeface="Courier"/>
              </a:rPr>
              <a:t>)</a:t>
            </a:r>
            <a:endParaRPr lang="en-US" sz="1800" dirty="0">
              <a:latin typeface="Courier"/>
              <a:cs typeface="Courier"/>
            </a:endParaRPr>
          </a:p>
          <a:p>
            <a:pPr marL="514350" lvl="1" indent="0">
              <a:buNone/>
            </a:pPr>
            <a:endParaRPr lang="en-US" sz="1800" dirty="0" smtClean="0">
              <a:latin typeface="Courier"/>
              <a:cs typeface="Courier"/>
            </a:endParaRPr>
          </a:p>
          <a:p>
            <a:pPr marL="514350" lvl="1" indent="0">
              <a:buNone/>
            </a:pPr>
            <a:r>
              <a:rPr lang="en-US" sz="1800" dirty="0" smtClean="0">
                <a:solidFill>
                  <a:srgbClr val="660066"/>
                </a:solidFill>
                <a:latin typeface="Courier"/>
                <a:cs typeface="Courier"/>
              </a:rPr>
              <a:t>range</a:t>
            </a:r>
            <a:r>
              <a:rPr lang="en-US" sz="1800" dirty="0" smtClean="0">
                <a:latin typeface="Courier"/>
                <a:cs typeface="Courier"/>
              </a:rPr>
              <a:t>(5)  </a:t>
            </a:r>
            <a:r>
              <a:rPr lang="en-US" sz="1800" dirty="0" smtClean="0">
                <a:latin typeface="Courier"/>
                <a:cs typeface="Courier"/>
                <a:sym typeface="Wingdings"/>
              </a:rPr>
              <a:t>  [0, 1, 2, 3, 4]</a:t>
            </a:r>
          </a:p>
          <a:p>
            <a:pPr marL="514350" lvl="1" indent="0">
              <a:buNone/>
            </a:pPr>
            <a:r>
              <a:rPr lang="en-US" sz="1800" dirty="0" smtClean="0">
                <a:solidFill>
                  <a:srgbClr val="660066"/>
                </a:solidFill>
                <a:latin typeface="Courier"/>
                <a:cs typeface="Courier"/>
                <a:sym typeface="Wingdings"/>
              </a:rPr>
              <a:t>range</a:t>
            </a:r>
            <a:r>
              <a:rPr lang="en-US" sz="1800" dirty="0" smtClean="0">
                <a:latin typeface="Courier"/>
                <a:cs typeface="Courier"/>
                <a:sym typeface="Wingdings"/>
              </a:rPr>
              <a:t>(2, -3, -1)    [2, 1, 0, -1, -2]</a:t>
            </a:r>
            <a:endParaRPr lang="en-US" sz="1800" dirty="0" smtClean="0">
              <a:latin typeface="Courier"/>
              <a:cs typeface="Courier"/>
            </a:endParaRPr>
          </a:p>
        </p:txBody>
      </p:sp>
    </p:spTree>
    <p:extLst>
      <p:ext uri="{BB962C8B-B14F-4D97-AF65-F5344CB8AC3E}">
        <p14:creationId xmlns:p14="http://schemas.microsoft.com/office/powerpoint/2010/main" val="32626292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a:t>
            </a:r>
            <a:endParaRPr lang="en-US" dirty="0"/>
          </a:p>
        </p:txBody>
      </p:sp>
      <p:sp>
        <p:nvSpPr>
          <p:cNvPr id="3" name="Content Placeholder 2"/>
          <p:cNvSpPr>
            <a:spLocks noGrp="1"/>
          </p:cNvSpPr>
          <p:nvPr>
            <p:ph idx="1"/>
          </p:nvPr>
        </p:nvSpPr>
        <p:spPr>
          <a:xfrm>
            <a:off x="381000" y="1524000"/>
            <a:ext cx="8229600" cy="990600"/>
          </a:xfrm>
        </p:spPr>
        <p:txBody>
          <a:bodyPr>
            <a:normAutofit/>
          </a:bodyPr>
          <a:lstStyle/>
          <a:p>
            <a:pPr marL="0" indent="0">
              <a:buNone/>
            </a:pPr>
            <a:r>
              <a:rPr lang="en-US" dirty="0" smtClean="0"/>
              <a:t>Clarification:</a:t>
            </a:r>
            <a:endParaRPr lang="en-US" dirty="0"/>
          </a:p>
        </p:txBody>
      </p:sp>
      <p:sp>
        <p:nvSpPr>
          <p:cNvPr id="4" name="TextBox 3"/>
          <p:cNvSpPr txBox="1"/>
          <p:nvPr/>
        </p:nvSpPr>
        <p:spPr>
          <a:xfrm>
            <a:off x="381000" y="2590800"/>
            <a:ext cx="8534400" cy="2554545"/>
          </a:xfrm>
          <a:prstGeom prst="rect">
            <a:avLst/>
          </a:prstGeom>
          <a:noFill/>
        </p:spPr>
        <p:txBody>
          <a:bodyPr wrap="square" rtlCol="0">
            <a:spAutoFit/>
          </a:bodyPr>
          <a:lstStyle/>
          <a:p>
            <a:r>
              <a:rPr lang="en-US" sz="2000" dirty="0" smtClean="0">
                <a:solidFill>
                  <a:srgbClr val="660066"/>
                </a:solidFill>
                <a:latin typeface="Courier"/>
                <a:cs typeface="Courier"/>
              </a:rPr>
              <a:t>print</a:t>
            </a:r>
            <a:r>
              <a:rPr lang="en-US" sz="2000" dirty="0" smtClean="0">
                <a:latin typeface="Courier"/>
                <a:cs typeface="Courier"/>
              </a:rPr>
              <a:t>(</a:t>
            </a:r>
            <a:r>
              <a:rPr lang="en-US" sz="2000" dirty="0" err="1" smtClean="0">
                <a:latin typeface="Courier"/>
                <a:cs typeface="Courier"/>
              </a:rPr>
              <a:t>num</a:t>
            </a:r>
            <a:r>
              <a:rPr lang="en-US" sz="2000" dirty="0" smtClean="0">
                <a:latin typeface="Courier"/>
                <a:cs typeface="Courier"/>
              </a:rPr>
              <a:t>, </a:t>
            </a:r>
            <a:r>
              <a:rPr lang="en-US" sz="2000" dirty="0" smtClean="0">
                <a:solidFill>
                  <a:srgbClr val="008000"/>
                </a:solidFill>
                <a:latin typeface="Courier"/>
                <a:cs typeface="Courier"/>
              </a:rPr>
              <a:t>'is not valid, but'</a:t>
            </a:r>
            <a:r>
              <a:rPr lang="en-US" sz="2000" dirty="0" smtClean="0">
                <a:latin typeface="Courier"/>
                <a:cs typeface="Courier"/>
              </a:rPr>
              <a:t>, </a:t>
            </a:r>
            <a:r>
              <a:rPr lang="en-US" sz="2000" dirty="0" err="1" smtClean="0">
                <a:latin typeface="Courier"/>
                <a:cs typeface="Courier"/>
              </a:rPr>
              <a:t>val</a:t>
            </a:r>
            <a:r>
              <a:rPr lang="en-US" sz="2000" dirty="0" smtClean="0">
                <a:latin typeface="Courier"/>
                <a:cs typeface="Courier"/>
              </a:rPr>
              <a:t>, </a:t>
            </a:r>
            <a:r>
              <a:rPr lang="en-US" sz="2000" dirty="0" smtClean="0">
                <a:solidFill>
                  <a:srgbClr val="008000"/>
                </a:solidFill>
                <a:latin typeface="Courier"/>
                <a:cs typeface="Courier"/>
              </a:rPr>
              <a:t>'is.'</a:t>
            </a:r>
            <a:r>
              <a:rPr lang="en-US" sz="2000" dirty="0" smtClean="0">
                <a:latin typeface="Courier"/>
                <a:cs typeface="Courier"/>
              </a:rPr>
              <a:t>, </a:t>
            </a:r>
            <a:r>
              <a:rPr lang="en-US" sz="2000" dirty="0" err="1" smtClean="0">
                <a:latin typeface="Courier"/>
                <a:cs typeface="Courier"/>
              </a:rPr>
              <a:t>sep</a:t>
            </a:r>
            <a:r>
              <a:rPr lang="en-US" sz="2000" dirty="0" smtClean="0">
                <a:latin typeface="Courier"/>
                <a:cs typeface="Courier"/>
              </a:rPr>
              <a:t> = </a:t>
            </a:r>
            <a:r>
              <a:rPr lang="en-US" sz="2000" dirty="0" smtClean="0">
                <a:solidFill>
                  <a:srgbClr val="008000"/>
                </a:solidFill>
                <a:latin typeface="Courier"/>
                <a:cs typeface="Courier"/>
              </a:rPr>
              <a:t>'-'</a:t>
            </a:r>
            <a:r>
              <a:rPr lang="en-US" sz="2000" dirty="0" smtClean="0">
                <a:latin typeface="Courier"/>
                <a:cs typeface="Courier"/>
              </a:rPr>
              <a:t>)</a:t>
            </a:r>
          </a:p>
          <a:p>
            <a:endParaRPr lang="en-US" sz="2000" dirty="0" smtClean="0">
              <a:latin typeface="Courier"/>
              <a:cs typeface="Courier"/>
            </a:endParaRPr>
          </a:p>
          <a:p>
            <a:endParaRPr lang="en-US" sz="2000" dirty="0">
              <a:latin typeface="Courier"/>
              <a:cs typeface="Courier"/>
            </a:endParaRPr>
          </a:p>
          <a:p>
            <a:r>
              <a:rPr lang="en-US" sz="2000" dirty="0" smtClean="0">
                <a:latin typeface="Courier"/>
                <a:cs typeface="Courier"/>
              </a:rPr>
              <a:t>n = 5</a:t>
            </a:r>
          </a:p>
          <a:p>
            <a:r>
              <a:rPr lang="en-US" sz="2000" dirty="0" smtClean="0">
                <a:latin typeface="Courier"/>
                <a:cs typeface="Courier"/>
              </a:rPr>
              <a:t>value = </a:t>
            </a:r>
            <a:r>
              <a:rPr lang="en-US" sz="2000" dirty="0" smtClean="0">
                <a:solidFill>
                  <a:srgbClr val="660066"/>
                </a:solidFill>
                <a:latin typeface="Courier"/>
                <a:cs typeface="Courier"/>
              </a:rPr>
              <a:t>input</a:t>
            </a:r>
            <a:r>
              <a:rPr lang="en-US" sz="2000" dirty="0" smtClean="0">
                <a:latin typeface="Courier"/>
                <a:cs typeface="Courier"/>
              </a:rPr>
              <a:t>(</a:t>
            </a:r>
            <a:r>
              <a:rPr lang="en-US" sz="2000" dirty="0" smtClean="0">
                <a:solidFill>
                  <a:srgbClr val="008000"/>
                </a:solidFill>
                <a:latin typeface="Courier"/>
                <a:cs typeface="Courier"/>
              </a:rPr>
              <a:t>'Input a multiple of'</a:t>
            </a:r>
            <a:r>
              <a:rPr lang="en-US" sz="2000" dirty="0" smtClean="0">
                <a:latin typeface="Courier"/>
                <a:cs typeface="Courier"/>
              </a:rPr>
              <a:t>, n)</a:t>
            </a:r>
          </a:p>
          <a:p>
            <a:endParaRPr lang="en-US" sz="2000" dirty="0" smtClean="0">
              <a:latin typeface="Courier"/>
              <a:cs typeface="Courier"/>
            </a:endParaRPr>
          </a:p>
          <a:p>
            <a:endParaRPr lang="en-US" sz="2000" dirty="0">
              <a:latin typeface="Courier"/>
              <a:cs typeface="Courier"/>
            </a:endParaRPr>
          </a:p>
          <a:p>
            <a:r>
              <a:rPr lang="en-US" sz="2000" dirty="0" smtClean="0">
                <a:solidFill>
                  <a:srgbClr val="FF6600"/>
                </a:solidFill>
                <a:latin typeface="Courier"/>
                <a:cs typeface="Courier"/>
              </a:rPr>
              <a:t>return</a:t>
            </a:r>
            <a:r>
              <a:rPr lang="en-US" sz="2000" dirty="0" smtClean="0">
                <a:latin typeface="Courier"/>
                <a:cs typeface="Courier"/>
              </a:rPr>
              <a:t> (digit_1, </a:t>
            </a:r>
            <a:r>
              <a:rPr lang="en-US" sz="2000" dirty="0" smtClean="0">
                <a:solidFill>
                  <a:srgbClr val="008000"/>
                </a:solidFill>
                <a:latin typeface="Courier"/>
                <a:cs typeface="Courier"/>
              </a:rPr>
              <a:t>'and'</a:t>
            </a:r>
            <a:r>
              <a:rPr lang="en-US" sz="2000" dirty="0" smtClean="0">
                <a:latin typeface="Courier"/>
                <a:cs typeface="Courier"/>
              </a:rPr>
              <a:t>, digit_2, </a:t>
            </a:r>
            <a:r>
              <a:rPr lang="en-US" sz="2000" dirty="0" err="1" smtClean="0">
                <a:latin typeface="Courier"/>
                <a:cs typeface="Courier"/>
              </a:rPr>
              <a:t>sep</a:t>
            </a:r>
            <a:r>
              <a:rPr lang="en-US" sz="2000" dirty="0" smtClean="0">
                <a:latin typeface="Courier"/>
                <a:cs typeface="Courier"/>
              </a:rPr>
              <a:t> = </a:t>
            </a:r>
            <a:r>
              <a:rPr lang="en-US" sz="2000" dirty="0" smtClean="0">
                <a:solidFill>
                  <a:srgbClr val="008000"/>
                </a:solidFill>
                <a:latin typeface="Courier"/>
                <a:cs typeface="Courier"/>
              </a:rPr>
              <a:t>''</a:t>
            </a:r>
            <a:r>
              <a:rPr lang="en-US" sz="2000" dirty="0" smtClean="0">
                <a:latin typeface="Courier"/>
                <a:cs typeface="Courier"/>
              </a:rPr>
              <a:t>)</a:t>
            </a:r>
            <a:endParaRPr lang="en-US" sz="2000" dirty="0">
              <a:latin typeface="Courier"/>
              <a:cs typeface="Courier"/>
            </a:endParaRPr>
          </a:p>
        </p:txBody>
      </p:sp>
    </p:spTree>
    <p:extLst>
      <p:ext uri="{BB962C8B-B14F-4D97-AF65-F5344CB8AC3E}">
        <p14:creationId xmlns:p14="http://schemas.microsoft.com/office/powerpoint/2010/main" val="23636205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a:t>
            </a:r>
            <a:endParaRPr lang="en-US" dirty="0"/>
          </a:p>
        </p:txBody>
      </p:sp>
      <p:sp>
        <p:nvSpPr>
          <p:cNvPr id="3" name="Content Placeholder 2"/>
          <p:cNvSpPr>
            <a:spLocks noGrp="1"/>
          </p:cNvSpPr>
          <p:nvPr>
            <p:ph idx="1"/>
          </p:nvPr>
        </p:nvSpPr>
        <p:spPr>
          <a:xfrm>
            <a:off x="457200" y="1447800"/>
            <a:ext cx="8229600" cy="762000"/>
          </a:xfrm>
        </p:spPr>
        <p:txBody>
          <a:bodyPr>
            <a:normAutofit/>
          </a:bodyPr>
          <a:lstStyle/>
          <a:p>
            <a:pPr marL="0" indent="0">
              <a:buNone/>
            </a:pPr>
            <a:r>
              <a:rPr lang="en-US" dirty="0" smtClean="0"/>
              <a:t>Strings ’n Things:</a:t>
            </a:r>
            <a:endParaRPr lang="en-US" dirty="0"/>
          </a:p>
        </p:txBody>
      </p:sp>
      <p:sp>
        <p:nvSpPr>
          <p:cNvPr id="4" name="TextBox 3"/>
          <p:cNvSpPr txBox="1"/>
          <p:nvPr/>
        </p:nvSpPr>
        <p:spPr>
          <a:xfrm>
            <a:off x="914400" y="2286000"/>
            <a:ext cx="7239000" cy="3970318"/>
          </a:xfrm>
          <a:prstGeom prst="rect">
            <a:avLst/>
          </a:prstGeom>
          <a:noFill/>
        </p:spPr>
        <p:txBody>
          <a:bodyPr wrap="square" rtlCol="0">
            <a:spAutoFit/>
          </a:bodyPr>
          <a:lstStyle/>
          <a:p>
            <a:r>
              <a:rPr lang="en-US" sz="2800" dirty="0" smtClean="0">
                <a:latin typeface="Courier"/>
                <a:cs typeface="Courier"/>
              </a:rPr>
              <a:t>x = </a:t>
            </a:r>
            <a:r>
              <a:rPr lang="en-US" sz="2800" dirty="0" smtClean="0">
                <a:solidFill>
                  <a:srgbClr val="008000"/>
                </a:solidFill>
                <a:latin typeface="Courier"/>
                <a:cs typeface="Courier"/>
              </a:rPr>
              <a:t>'This is a string'</a:t>
            </a:r>
          </a:p>
          <a:p>
            <a:endParaRPr lang="en-US" sz="2800" dirty="0">
              <a:latin typeface="Courier"/>
              <a:cs typeface="Courier"/>
            </a:endParaRPr>
          </a:p>
          <a:p>
            <a:r>
              <a:rPr lang="en-US" sz="2800" dirty="0" smtClean="0">
                <a:latin typeface="Courier"/>
                <a:cs typeface="Courier"/>
              </a:rPr>
              <a:t>x = x + </a:t>
            </a:r>
            <a:r>
              <a:rPr lang="en-US" sz="2800" dirty="0" smtClean="0">
                <a:solidFill>
                  <a:srgbClr val="008000"/>
                </a:solidFill>
                <a:latin typeface="Courier"/>
                <a:cs typeface="Courier"/>
              </a:rPr>
              <a:t>'and so is this'</a:t>
            </a:r>
          </a:p>
          <a:p>
            <a:endParaRPr lang="en-US" sz="2800" dirty="0" smtClean="0">
              <a:latin typeface="Courier"/>
              <a:cs typeface="Courier"/>
            </a:endParaRPr>
          </a:p>
          <a:p>
            <a:r>
              <a:rPr lang="en-US" sz="2800" dirty="0" err="1" smtClean="0">
                <a:latin typeface="Courier"/>
                <a:cs typeface="Courier"/>
              </a:rPr>
              <a:t>atmark</a:t>
            </a:r>
            <a:r>
              <a:rPr lang="en-US" sz="2800" dirty="0" smtClean="0">
                <a:latin typeface="Courier"/>
                <a:cs typeface="Courier"/>
              </a:rPr>
              <a:t> = </a:t>
            </a:r>
            <a:r>
              <a:rPr lang="en-US" sz="2800" dirty="0" smtClean="0">
                <a:solidFill>
                  <a:srgbClr val="008000"/>
                </a:solidFill>
                <a:latin typeface="Courier"/>
                <a:cs typeface="Courier"/>
              </a:rPr>
              <a:t>'@'</a:t>
            </a:r>
          </a:p>
          <a:p>
            <a:endParaRPr lang="en-US" sz="2800" dirty="0">
              <a:latin typeface="Courier"/>
              <a:cs typeface="Courier"/>
            </a:endParaRPr>
          </a:p>
          <a:p>
            <a:r>
              <a:rPr lang="en-US" sz="2800" dirty="0" err="1" smtClean="0">
                <a:latin typeface="Courier"/>
                <a:cs typeface="Courier"/>
              </a:rPr>
              <a:t>row_of_atmarks</a:t>
            </a:r>
            <a:r>
              <a:rPr lang="en-US" sz="2800" dirty="0" smtClean="0">
                <a:latin typeface="Courier"/>
                <a:cs typeface="Courier"/>
              </a:rPr>
              <a:t> = </a:t>
            </a:r>
            <a:r>
              <a:rPr lang="en-US" sz="2800" dirty="0" err="1" smtClean="0">
                <a:latin typeface="Courier"/>
                <a:cs typeface="Courier"/>
              </a:rPr>
              <a:t>atmark</a:t>
            </a:r>
            <a:r>
              <a:rPr lang="en-US" sz="2800" dirty="0" smtClean="0">
                <a:latin typeface="Courier"/>
                <a:cs typeface="Courier"/>
              </a:rPr>
              <a:t> * 60</a:t>
            </a:r>
          </a:p>
          <a:p>
            <a:endParaRPr lang="en-US" sz="2800" dirty="0">
              <a:latin typeface="Courier"/>
              <a:cs typeface="Courier"/>
            </a:endParaRPr>
          </a:p>
          <a:p>
            <a:r>
              <a:rPr lang="en-US" sz="2800" dirty="0" smtClean="0">
                <a:latin typeface="Courier"/>
                <a:cs typeface="Courier"/>
              </a:rPr>
              <a:t>Escape sequences: \n \t \' \" \\</a:t>
            </a:r>
            <a:endParaRPr lang="en-US" sz="2800" dirty="0">
              <a:latin typeface="Courier"/>
              <a:cs typeface="Courier"/>
            </a:endParaRPr>
          </a:p>
        </p:txBody>
      </p:sp>
    </p:spTree>
    <p:extLst>
      <p:ext uri="{BB962C8B-B14F-4D97-AF65-F5344CB8AC3E}">
        <p14:creationId xmlns:p14="http://schemas.microsoft.com/office/powerpoint/2010/main" val="3103362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Midterm Review</a:t>
            </a:r>
            <a:endParaRPr lang="en-US" dirty="0"/>
          </a:p>
        </p:txBody>
      </p:sp>
      <p:sp>
        <p:nvSpPr>
          <p:cNvPr id="3" name="Content Placeholder 2"/>
          <p:cNvSpPr>
            <a:spLocks noGrp="1"/>
          </p:cNvSpPr>
          <p:nvPr>
            <p:ph idx="1"/>
          </p:nvPr>
        </p:nvSpPr>
        <p:spPr>
          <a:xfrm>
            <a:off x="228600" y="1371600"/>
            <a:ext cx="8458200" cy="5105400"/>
          </a:xfrm>
        </p:spPr>
        <p:txBody>
          <a:bodyPr/>
          <a:lstStyle/>
          <a:p>
            <a:r>
              <a:rPr lang="en-US" dirty="0" smtClean="0"/>
              <a:t>if, if-else, if-</a:t>
            </a:r>
            <a:r>
              <a:rPr lang="en-US" dirty="0" err="1" smtClean="0"/>
              <a:t>elif</a:t>
            </a:r>
            <a:r>
              <a:rPr lang="en-US" dirty="0" smtClean="0"/>
              <a:t>-…-</a:t>
            </a:r>
            <a:r>
              <a:rPr lang="en-US" dirty="0" err="1" smtClean="0"/>
              <a:t>elif</a:t>
            </a:r>
            <a:r>
              <a:rPr lang="en-US" dirty="0" smtClean="0"/>
              <a:t>-else</a:t>
            </a:r>
          </a:p>
          <a:p>
            <a:pPr marL="0" indent="0">
              <a:buNone/>
            </a:pPr>
            <a:endParaRPr lang="en-US" dirty="0"/>
          </a:p>
        </p:txBody>
      </p:sp>
      <p:sp>
        <p:nvSpPr>
          <p:cNvPr id="4" name="TextBox 3"/>
          <p:cNvSpPr txBox="1"/>
          <p:nvPr/>
        </p:nvSpPr>
        <p:spPr>
          <a:xfrm>
            <a:off x="228600" y="2075795"/>
            <a:ext cx="4343400" cy="4401205"/>
          </a:xfrm>
          <a:prstGeom prst="rect">
            <a:avLst/>
          </a:prstGeom>
          <a:noFill/>
        </p:spPr>
        <p:txBody>
          <a:bodyPr wrap="square" rtlCol="0">
            <a:spAutoFit/>
          </a:bodyPr>
          <a:lstStyle/>
          <a:p>
            <a:r>
              <a:rPr lang="en-US" sz="2000" dirty="0" smtClean="0">
                <a:solidFill>
                  <a:srgbClr val="FF6600"/>
                </a:solidFill>
                <a:latin typeface="Courier"/>
                <a:cs typeface="Courier"/>
              </a:rPr>
              <a:t>if</a:t>
            </a:r>
            <a:r>
              <a:rPr lang="en-US" sz="2000" dirty="0" smtClean="0">
                <a:latin typeface="Courier"/>
                <a:cs typeface="Courier"/>
              </a:rPr>
              <a:t> x &lt; 18:</a:t>
            </a:r>
          </a:p>
          <a:p>
            <a:r>
              <a:rPr lang="en-US" sz="2000" dirty="0">
                <a:latin typeface="Courier"/>
                <a:cs typeface="Courier"/>
              </a:rPr>
              <a:t> </a:t>
            </a:r>
            <a:r>
              <a:rPr lang="en-US" sz="2000" dirty="0" smtClean="0">
                <a:latin typeface="Courier"/>
                <a:cs typeface="Courier"/>
              </a:rPr>
              <a:t>   </a:t>
            </a:r>
            <a:r>
              <a:rPr lang="en-US" sz="2000" dirty="0" smtClean="0">
                <a:solidFill>
                  <a:srgbClr val="660066"/>
                </a:solidFill>
                <a:latin typeface="Courier"/>
                <a:cs typeface="Courier"/>
              </a:rPr>
              <a:t>print</a:t>
            </a:r>
            <a:r>
              <a:rPr lang="en-US" sz="2000" dirty="0" smtClean="0">
                <a:latin typeface="Courier"/>
                <a:cs typeface="Courier"/>
              </a:rPr>
              <a:t>(‘minor’)</a:t>
            </a:r>
          </a:p>
          <a:p>
            <a:endParaRPr lang="en-US" sz="2000" dirty="0">
              <a:latin typeface="Courier"/>
              <a:cs typeface="Courier"/>
            </a:endParaRPr>
          </a:p>
          <a:p>
            <a:r>
              <a:rPr lang="en-US" sz="2000" dirty="0" smtClean="0">
                <a:solidFill>
                  <a:srgbClr val="FF6600"/>
                </a:solidFill>
                <a:latin typeface="Courier"/>
                <a:cs typeface="Courier"/>
              </a:rPr>
              <a:t>if</a:t>
            </a:r>
            <a:r>
              <a:rPr lang="en-US" sz="2000" dirty="0" smtClean="0">
                <a:latin typeface="Courier"/>
                <a:cs typeface="Courier"/>
              </a:rPr>
              <a:t> age &lt; 13 </a:t>
            </a:r>
            <a:r>
              <a:rPr lang="en-US" sz="2000" dirty="0" smtClean="0">
                <a:solidFill>
                  <a:srgbClr val="FF6600"/>
                </a:solidFill>
                <a:latin typeface="Courier"/>
                <a:cs typeface="Courier"/>
              </a:rPr>
              <a:t>or</a:t>
            </a:r>
            <a:r>
              <a:rPr lang="en-US" sz="2000" dirty="0" smtClean="0">
                <a:latin typeface="Courier"/>
                <a:cs typeface="Courier"/>
              </a:rPr>
              <a:t> 19 &lt;= age:</a:t>
            </a:r>
          </a:p>
          <a:p>
            <a:r>
              <a:rPr lang="en-US" sz="2000" dirty="0">
                <a:latin typeface="Courier"/>
                <a:cs typeface="Courier"/>
              </a:rPr>
              <a:t> </a:t>
            </a:r>
            <a:r>
              <a:rPr lang="en-US" sz="2000" dirty="0" smtClean="0">
                <a:latin typeface="Courier"/>
                <a:cs typeface="Courier"/>
              </a:rPr>
              <a:t>   </a:t>
            </a:r>
            <a:r>
              <a:rPr lang="en-US" sz="2000" dirty="0" smtClean="0">
                <a:solidFill>
                  <a:srgbClr val="660066"/>
                </a:solidFill>
                <a:latin typeface="Courier"/>
                <a:cs typeface="Courier"/>
              </a:rPr>
              <a:t>print</a:t>
            </a:r>
            <a:r>
              <a:rPr lang="en-US" sz="2000" dirty="0" smtClean="0">
                <a:latin typeface="Courier"/>
                <a:cs typeface="Courier"/>
              </a:rPr>
              <a:t>(</a:t>
            </a:r>
            <a:r>
              <a:rPr lang="en-US" sz="2000" dirty="0" smtClean="0">
                <a:solidFill>
                  <a:srgbClr val="008000"/>
                </a:solidFill>
                <a:latin typeface="Courier"/>
                <a:cs typeface="Courier"/>
              </a:rPr>
              <a:t>'not a teenager'</a:t>
            </a:r>
            <a:r>
              <a:rPr lang="en-US" sz="2000" dirty="0" smtClean="0">
                <a:latin typeface="Courier"/>
                <a:cs typeface="Courier"/>
              </a:rPr>
              <a:t>)</a:t>
            </a:r>
          </a:p>
          <a:p>
            <a:r>
              <a:rPr lang="en-US" sz="2000" dirty="0" smtClean="0">
                <a:solidFill>
                  <a:srgbClr val="FF6600"/>
                </a:solidFill>
                <a:latin typeface="Courier"/>
                <a:cs typeface="Courier"/>
              </a:rPr>
              <a:t>else</a:t>
            </a:r>
            <a:r>
              <a:rPr lang="en-US" sz="2000" dirty="0" smtClean="0">
                <a:latin typeface="Courier"/>
                <a:cs typeface="Courier"/>
              </a:rPr>
              <a:t>:</a:t>
            </a:r>
          </a:p>
          <a:p>
            <a:r>
              <a:rPr lang="en-US" sz="2000" dirty="0">
                <a:latin typeface="Courier"/>
                <a:cs typeface="Courier"/>
              </a:rPr>
              <a:t> </a:t>
            </a:r>
            <a:r>
              <a:rPr lang="en-US" sz="2000" dirty="0" smtClean="0">
                <a:latin typeface="Courier"/>
                <a:cs typeface="Courier"/>
              </a:rPr>
              <a:t>   </a:t>
            </a:r>
            <a:r>
              <a:rPr lang="en-US" sz="2000" dirty="0" smtClean="0">
                <a:solidFill>
                  <a:srgbClr val="660066"/>
                </a:solidFill>
                <a:latin typeface="Courier"/>
                <a:cs typeface="Courier"/>
              </a:rPr>
              <a:t>print</a:t>
            </a:r>
            <a:r>
              <a:rPr lang="en-US" sz="2000" dirty="0" smtClean="0">
                <a:latin typeface="Courier"/>
                <a:cs typeface="Courier"/>
              </a:rPr>
              <a:t>(</a:t>
            </a:r>
            <a:r>
              <a:rPr lang="en-US" sz="2000" dirty="0" smtClean="0">
                <a:solidFill>
                  <a:srgbClr val="008000"/>
                </a:solidFill>
                <a:latin typeface="Courier"/>
                <a:cs typeface="Courier"/>
              </a:rPr>
              <a:t>'teenager'</a:t>
            </a:r>
            <a:r>
              <a:rPr lang="en-US" sz="2000" dirty="0" smtClean="0">
                <a:latin typeface="Courier"/>
                <a:cs typeface="Courier"/>
              </a:rPr>
              <a:t>)</a:t>
            </a:r>
          </a:p>
          <a:p>
            <a:endParaRPr lang="en-US" sz="2000" dirty="0">
              <a:latin typeface="Courier"/>
              <a:cs typeface="Courier"/>
            </a:endParaRPr>
          </a:p>
          <a:p>
            <a:r>
              <a:rPr lang="en-US" sz="2000" dirty="0" smtClean="0">
                <a:solidFill>
                  <a:srgbClr val="FF6600"/>
                </a:solidFill>
                <a:latin typeface="Courier"/>
                <a:cs typeface="Courier"/>
              </a:rPr>
              <a:t>if</a:t>
            </a:r>
            <a:r>
              <a:rPr lang="en-US" sz="2000" dirty="0" smtClean="0">
                <a:latin typeface="Courier"/>
                <a:cs typeface="Courier"/>
              </a:rPr>
              <a:t> rating &gt; 1000:</a:t>
            </a:r>
          </a:p>
          <a:p>
            <a:r>
              <a:rPr lang="en-US" sz="2000" dirty="0">
                <a:latin typeface="Courier"/>
                <a:cs typeface="Courier"/>
              </a:rPr>
              <a:t> </a:t>
            </a:r>
            <a:r>
              <a:rPr lang="en-US" sz="2000" dirty="0" smtClean="0">
                <a:latin typeface="Courier"/>
                <a:cs typeface="Courier"/>
              </a:rPr>
              <a:t>   </a:t>
            </a:r>
            <a:r>
              <a:rPr lang="en-US" sz="2000" dirty="0" smtClean="0">
                <a:solidFill>
                  <a:srgbClr val="660066"/>
                </a:solidFill>
                <a:latin typeface="Courier"/>
                <a:cs typeface="Courier"/>
              </a:rPr>
              <a:t>print</a:t>
            </a:r>
            <a:r>
              <a:rPr lang="en-US" sz="2000" dirty="0" smtClean="0">
                <a:latin typeface="Courier"/>
                <a:cs typeface="Courier"/>
              </a:rPr>
              <a:t>(</a:t>
            </a:r>
            <a:r>
              <a:rPr lang="en-US" sz="2000" dirty="0" smtClean="0">
                <a:solidFill>
                  <a:srgbClr val="008000"/>
                </a:solidFill>
                <a:latin typeface="Courier"/>
                <a:cs typeface="Courier"/>
              </a:rPr>
              <a:t>'approved'</a:t>
            </a:r>
            <a:r>
              <a:rPr lang="en-US" sz="2000" dirty="0" smtClean="0">
                <a:latin typeface="Courier"/>
                <a:cs typeface="Courier"/>
              </a:rPr>
              <a:t>)</a:t>
            </a:r>
          </a:p>
          <a:p>
            <a:r>
              <a:rPr lang="en-US" sz="2000" dirty="0" err="1" smtClean="0">
                <a:solidFill>
                  <a:srgbClr val="FF6600"/>
                </a:solidFill>
                <a:latin typeface="Courier"/>
                <a:cs typeface="Courier"/>
              </a:rPr>
              <a:t>elif</a:t>
            </a:r>
            <a:r>
              <a:rPr lang="en-US" sz="2000" dirty="0" smtClean="0">
                <a:latin typeface="Courier"/>
                <a:cs typeface="Courier"/>
              </a:rPr>
              <a:t> rating &gt; 800:</a:t>
            </a:r>
          </a:p>
          <a:p>
            <a:r>
              <a:rPr lang="en-US" sz="2000" dirty="0">
                <a:latin typeface="Courier"/>
                <a:cs typeface="Courier"/>
              </a:rPr>
              <a:t> </a:t>
            </a:r>
            <a:r>
              <a:rPr lang="en-US" sz="2000" dirty="0" smtClean="0">
                <a:latin typeface="Courier"/>
                <a:cs typeface="Courier"/>
              </a:rPr>
              <a:t>   </a:t>
            </a:r>
            <a:r>
              <a:rPr lang="en-US" sz="2000" dirty="0" smtClean="0">
                <a:solidFill>
                  <a:srgbClr val="660066"/>
                </a:solidFill>
                <a:latin typeface="Courier"/>
                <a:cs typeface="Courier"/>
              </a:rPr>
              <a:t>print</a:t>
            </a:r>
            <a:r>
              <a:rPr lang="en-US" sz="2000" dirty="0" smtClean="0">
                <a:latin typeface="Courier"/>
                <a:cs typeface="Courier"/>
              </a:rPr>
              <a:t>(</a:t>
            </a:r>
            <a:r>
              <a:rPr lang="en-US" sz="2000" dirty="0" smtClean="0">
                <a:solidFill>
                  <a:srgbClr val="008000"/>
                </a:solidFill>
                <a:latin typeface="Courier"/>
                <a:cs typeface="Courier"/>
              </a:rPr>
              <a:t>‘'provisional'</a:t>
            </a:r>
            <a:r>
              <a:rPr lang="en-US" sz="2000" dirty="0" smtClean="0">
                <a:latin typeface="Courier"/>
                <a:cs typeface="Courier"/>
              </a:rPr>
              <a:t>)</a:t>
            </a:r>
          </a:p>
          <a:p>
            <a:r>
              <a:rPr lang="en-US" sz="2000" dirty="0" smtClean="0">
                <a:solidFill>
                  <a:srgbClr val="FF6600"/>
                </a:solidFill>
                <a:latin typeface="Courier"/>
                <a:cs typeface="Courier"/>
              </a:rPr>
              <a:t>else</a:t>
            </a:r>
            <a:r>
              <a:rPr lang="en-US" sz="2000" dirty="0" smtClean="0">
                <a:latin typeface="Courier"/>
                <a:cs typeface="Courier"/>
              </a:rPr>
              <a:t>:</a:t>
            </a:r>
          </a:p>
          <a:p>
            <a:r>
              <a:rPr lang="en-US" sz="2000" dirty="0">
                <a:latin typeface="Courier"/>
                <a:cs typeface="Courier"/>
              </a:rPr>
              <a:t> </a:t>
            </a:r>
            <a:r>
              <a:rPr lang="en-US" sz="2000" dirty="0" smtClean="0">
                <a:latin typeface="Courier"/>
                <a:cs typeface="Courier"/>
              </a:rPr>
              <a:t>   </a:t>
            </a:r>
            <a:r>
              <a:rPr lang="en-US" sz="2000" dirty="0" smtClean="0">
                <a:solidFill>
                  <a:srgbClr val="660066"/>
                </a:solidFill>
                <a:latin typeface="Courier"/>
                <a:cs typeface="Courier"/>
              </a:rPr>
              <a:t>print</a:t>
            </a:r>
            <a:r>
              <a:rPr lang="en-US" sz="2000" dirty="0" smtClean="0">
                <a:latin typeface="Courier"/>
                <a:cs typeface="Courier"/>
              </a:rPr>
              <a:t>(</a:t>
            </a:r>
            <a:r>
              <a:rPr lang="en-US" sz="2000" dirty="0" smtClean="0">
                <a:solidFill>
                  <a:srgbClr val="008000"/>
                </a:solidFill>
                <a:latin typeface="Courier"/>
                <a:cs typeface="Courier"/>
              </a:rPr>
              <a:t>'declined'</a:t>
            </a:r>
            <a:r>
              <a:rPr lang="en-US" sz="2000" dirty="0" smtClean="0">
                <a:latin typeface="Courier"/>
                <a:cs typeface="Courier"/>
              </a:rPr>
              <a:t>)</a:t>
            </a:r>
            <a:endParaRPr lang="en-US" sz="2000" dirty="0">
              <a:latin typeface="Courier"/>
              <a:cs typeface="Courier"/>
            </a:endParaRPr>
          </a:p>
        </p:txBody>
      </p:sp>
      <p:sp>
        <p:nvSpPr>
          <p:cNvPr id="5" name="TextBox 4"/>
          <p:cNvSpPr txBox="1"/>
          <p:nvPr/>
        </p:nvSpPr>
        <p:spPr>
          <a:xfrm>
            <a:off x="4800600" y="2985912"/>
            <a:ext cx="4343400" cy="1323439"/>
          </a:xfrm>
          <a:prstGeom prst="rect">
            <a:avLst/>
          </a:prstGeom>
          <a:noFill/>
        </p:spPr>
        <p:txBody>
          <a:bodyPr wrap="square" rtlCol="0">
            <a:spAutoFit/>
          </a:bodyPr>
          <a:lstStyle/>
          <a:p>
            <a:r>
              <a:rPr lang="en-US" sz="2000" dirty="0" smtClean="0">
                <a:solidFill>
                  <a:srgbClr val="FF6600"/>
                </a:solidFill>
                <a:latin typeface="Courier"/>
                <a:cs typeface="Courier"/>
              </a:rPr>
              <a:t>if</a:t>
            </a:r>
            <a:r>
              <a:rPr lang="en-US" sz="2000" dirty="0" smtClean="0">
                <a:latin typeface="Courier"/>
                <a:cs typeface="Courier"/>
              </a:rPr>
              <a:t> 13 &lt; age </a:t>
            </a:r>
            <a:r>
              <a:rPr lang="en-US" sz="2000" dirty="0" smtClean="0">
                <a:solidFill>
                  <a:srgbClr val="FF6600"/>
                </a:solidFill>
                <a:latin typeface="Courier"/>
                <a:cs typeface="Courier"/>
              </a:rPr>
              <a:t>and</a:t>
            </a:r>
            <a:r>
              <a:rPr lang="en-US" sz="2000" dirty="0" smtClean="0">
                <a:latin typeface="Courier"/>
                <a:cs typeface="Courier"/>
              </a:rPr>
              <a:t> age </a:t>
            </a:r>
            <a:r>
              <a:rPr lang="en-US" sz="2000" dirty="0">
                <a:latin typeface="Courier"/>
                <a:cs typeface="Courier"/>
              </a:rPr>
              <a:t>&lt;</a:t>
            </a:r>
            <a:r>
              <a:rPr lang="en-US" sz="2000" dirty="0" smtClean="0">
                <a:latin typeface="Courier"/>
                <a:cs typeface="Courier"/>
              </a:rPr>
              <a:t> 20:</a:t>
            </a:r>
          </a:p>
          <a:p>
            <a:r>
              <a:rPr lang="en-US" sz="2000" dirty="0">
                <a:latin typeface="Courier"/>
                <a:cs typeface="Courier"/>
              </a:rPr>
              <a:t> </a:t>
            </a:r>
            <a:r>
              <a:rPr lang="en-US" sz="2000" dirty="0" smtClean="0">
                <a:latin typeface="Courier"/>
                <a:cs typeface="Courier"/>
              </a:rPr>
              <a:t>   </a:t>
            </a:r>
            <a:r>
              <a:rPr lang="en-US" sz="2000" dirty="0" smtClean="0">
                <a:solidFill>
                  <a:srgbClr val="660066"/>
                </a:solidFill>
                <a:latin typeface="Courier"/>
                <a:cs typeface="Courier"/>
              </a:rPr>
              <a:t>print</a:t>
            </a:r>
            <a:r>
              <a:rPr lang="en-US" sz="2000" dirty="0" smtClean="0">
                <a:latin typeface="Courier"/>
                <a:cs typeface="Courier"/>
              </a:rPr>
              <a:t>(</a:t>
            </a:r>
            <a:r>
              <a:rPr lang="en-US" sz="2000" dirty="0" smtClean="0">
                <a:solidFill>
                  <a:srgbClr val="008000"/>
                </a:solidFill>
                <a:latin typeface="Courier"/>
                <a:cs typeface="Courier"/>
              </a:rPr>
              <a:t>'teenager'</a:t>
            </a:r>
            <a:r>
              <a:rPr lang="en-US" sz="2000" dirty="0" smtClean="0">
                <a:latin typeface="Courier"/>
                <a:cs typeface="Courier"/>
              </a:rPr>
              <a:t>)</a:t>
            </a:r>
          </a:p>
          <a:p>
            <a:r>
              <a:rPr lang="en-US" sz="2000" dirty="0" smtClean="0">
                <a:solidFill>
                  <a:srgbClr val="FF6600"/>
                </a:solidFill>
                <a:latin typeface="Courier"/>
                <a:cs typeface="Courier"/>
              </a:rPr>
              <a:t>else</a:t>
            </a:r>
            <a:r>
              <a:rPr lang="en-US" sz="2000" dirty="0" smtClean="0">
                <a:latin typeface="Courier"/>
                <a:cs typeface="Courier"/>
              </a:rPr>
              <a:t>:</a:t>
            </a:r>
          </a:p>
          <a:p>
            <a:r>
              <a:rPr lang="en-US" sz="2000" dirty="0">
                <a:latin typeface="Courier"/>
                <a:cs typeface="Courier"/>
              </a:rPr>
              <a:t> </a:t>
            </a:r>
            <a:r>
              <a:rPr lang="en-US" sz="2000" dirty="0" smtClean="0">
                <a:latin typeface="Courier"/>
                <a:cs typeface="Courier"/>
              </a:rPr>
              <a:t>   </a:t>
            </a:r>
            <a:r>
              <a:rPr lang="en-US" sz="2000" dirty="0" smtClean="0">
                <a:solidFill>
                  <a:srgbClr val="660066"/>
                </a:solidFill>
                <a:latin typeface="Courier"/>
                <a:cs typeface="Courier"/>
              </a:rPr>
              <a:t>print</a:t>
            </a:r>
            <a:r>
              <a:rPr lang="en-US" sz="2000" dirty="0" smtClean="0">
                <a:latin typeface="Courier"/>
                <a:cs typeface="Courier"/>
              </a:rPr>
              <a:t>(</a:t>
            </a:r>
            <a:r>
              <a:rPr lang="en-US" sz="2000" dirty="0" smtClean="0">
                <a:solidFill>
                  <a:srgbClr val="008000"/>
                </a:solidFill>
                <a:latin typeface="Courier"/>
                <a:cs typeface="Courier"/>
              </a:rPr>
              <a:t>'not </a:t>
            </a:r>
            <a:r>
              <a:rPr lang="en-US" sz="2000" dirty="0">
                <a:solidFill>
                  <a:srgbClr val="008000"/>
                </a:solidFill>
                <a:latin typeface="Courier"/>
                <a:cs typeface="Courier"/>
              </a:rPr>
              <a:t>a </a:t>
            </a:r>
            <a:r>
              <a:rPr lang="en-US" sz="2000" dirty="0" smtClean="0">
                <a:solidFill>
                  <a:srgbClr val="008000"/>
                </a:solidFill>
                <a:latin typeface="Courier"/>
                <a:cs typeface="Courier"/>
              </a:rPr>
              <a:t>teenager'</a:t>
            </a:r>
            <a:r>
              <a:rPr lang="en-US" sz="2000" dirty="0" smtClean="0">
                <a:latin typeface="Courier"/>
                <a:cs typeface="Courier"/>
              </a:rPr>
              <a:t>)</a:t>
            </a:r>
          </a:p>
        </p:txBody>
      </p:sp>
    </p:spTree>
    <p:extLst>
      <p:ext uri="{BB962C8B-B14F-4D97-AF65-F5344CB8AC3E}">
        <p14:creationId xmlns:p14="http://schemas.microsoft.com/office/powerpoint/2010/main" val="160768956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a:t>
            </a:r>
            <a:endParaRPr lang="en-US" dirty="0"/>
          </a:p>
        </p:txBody>
      </p:sp>
      <p:sp>
        <p:nvSpPr>
          <p:cNvPr id="3" name="Content Placeholder 2"/>
          <p:cNvSpPr>
            <a:spLocks noGrp="1"/>
          </p:cNvSpPr>
          <p:nvPr>
            <p:ph idx="1"/>
          </p:nvPr>
        </p:nvSpPr>
        <p:spPr/>
        <p:txBody>
          <a:bodyPr/>
          <a:lstStyle/>
          <a:p>
            <a:r>
              <a:rPr lang="en-US" dirty="0" smtClean="0"/>
              <a:t>While loops, input testing, infinite loops</a:t>
            </a:r>
          </a:p>
          <a:p>
            <a:endParaRPr lang="en-US" dirty="0"/>
          </a:p>
        </p:txBody>
      </p:sp>
      <p:sp>
        <p:nvSpPr>
          <p:cNvPr id="4" name="TextBox 3"/>
          <p:cNvSpPr txBox="1"/>
          <p:nvPr/>
        </p:nvSpPr>
        <p:spPr>
          <a:xfrm>
            <a:off x="1143000" y="2209800"/>
            <a:ext cx="7772400" cy="4093428"/>
          </a:xfrm>
          <a:prstGeom prst="rect">
            <a:avLst/>
          </a:prstGeom>
          <a:noFill/>
        </p:spPr>
        <p:txBody>
          <a:bodyPr wrap="square" rtlCol="0">
            <a:spAutoFit/>
          </a:bodyPr>
          <a:lstStyle/>
          <a:p>
            <a:r>
              <a:rPr lang="en-US" sz="2000" dirty="0" smtClean="0">
                <a:latin typeface="Courier"/>
                <a:cs typeface="Courier"/>
              </a:rPr>
              <a:t>count = 0</a:t>
            </a:r>
          </a:p>
          <a:p>
            <a:r>
              <a:rPr lang="en-US" sz="2000" dirty="0" smtClean="0">
                <a:solidFill>
                  <a:srgbClr val="FF6600"/>
                </a:solidFill>
                <a:latin typeface="Courier"/>
                <a:cs typeface="Courier"/>
              </a:rPr>
              <a:t>while</a:t>
            </a:r>
            <a:r>
              <a:rPr lang="en-US" sz="2000" dirty="0" smtClean="0">
                <a:latin typeface="Courier"/>
                <a:cs typeface="Courier"/>
              </a:rPr>
              <a:t> count &lt; 2000:</a:t>
            </a:r>
          </a:p>
          <a:p>
            <a:r>
              <a:rPr lang="en-US" sz="2000" dirty="0">
                <a:latin typeface="Courier"/>
                <a:cs typeface="Courier"/>
              </a:rPr>
              <a:t> </a:t>
            </a:r>
            <a:r>
              <a:rPr lang="en-US" sz="2000" dirty="0" smtClean="0">
                <a:latin typeface="Courier"/>
                <a:cs typeface="Courier"/>
              </a:rPr>
              <a:t>   </a:t>
            </a:r>
            <a:r>
              <a:rPr lang="en-US" sz="2000" dirty="0" err="1" smtClean="0">
                <a:latin typeface="Courier"/>
                <a:cs typeface="Courier"/>
              </a:rPr>
              <a:t>add_a_tribble</a:t>
            </a:r>
            <a:r>
              <a:rPr lang="en-US" sz="2000" dirty="0" smtClean="0">
                <a:latin typeface="Courier"/>
                <a:cs typeface="Courier"/>
              </a:rPr>
              <a:t>()</a:t>
            </a:r>
          </a:p>
          <a:p>
            <a:r>
              <a:rPr lang="en-US" sz="2000" dirty="0">
                <a:latin typeface="Courier"/>
                <a:cs typeface="Courier"/>
              </a:rPr>
              <a:t> </a:t>
            </a:r>
            <a:r>
              <a:rPr lang="en-US" sz="2000" dirty="0" smtClean="0">
                <a:latin typeface="Courier"/>
                <a:cs typeface="Courier"/>
              </a:rPr>
              <a:t>   count = count + 1</a:t>
            </a:r>
          </a:p>
          <a:p>
            <a:endParaRPr lang="en-US" sz="2000" dirty="0" smtClean="0">
              <a:latin typeface="Courier"/>
              <a:cs typeface="Courier"/>
            </a:endParaRPr>
          </a:p>
          <a:p>
            <a:r>
              <a:rPr lang="en-US" sz="2000" dirty="0" smtClean="0">
                <a:latin typeface="Courier"/>
                <a:cs typeface="Courier"/>
              </a:rPr>
              <a:t>answer = </a:t>
            </a:r>
            <a:r>
              <a:rPr lang="en-US" sz="2000" dirty="0" smtClean="0">
                <a:solidFill>
                  <a:srgbClr val="660066"/>
                </a:solidFill>
                <a:latin typeface="Courier"/>
                <a:cs typeface="Courier"/>
              </a:rPr>
              <a:t>input</a:t>
            </a:r>
            <a:r>
              <a:rPr lang="en-US" sz="2000" dirty="0" smtClean="0">
                <a:latin typeface="Courier"/>
                <a:cs typeface="Courier"/>
              </a:rPr>
              <a:t>(</a:t>
            </a:r>
            <a:r>
              <a:rPr lang="en-US" sz="2000" dirty="0" smtClean="0">
                <a:solidFill>
                  <a:srgbClr val="008000"/>
                </a:solidFill>
                <a:latin typeface="Courier"/>
                <a:cs typeface="Courier"/>
              </a:rPr>
              <a:t>'Please answer yes or no: '</a:t>
            </a:r>
            <a:r>
              <a:rPr lang="en-US" sz="2000" dirty="0" smtClean="0">
                <a:latin typeface="Courier"/>
                <a:cs typeface="Courier"/>
              </a:rPr>
              <a:t>)</a:t>
            </a:r>
          </a:p>
          <a:p>
            <a:r>
              <a:rPr lang="en-US" sz="2000" dirty="0" smtClean="0">
                <a:solidFill>
                  <a:srgbClr val="FF6600"/>
                </a:solidFill>
                <a:latin typeface="Courier"/>
                <a:cs typeface="Courier"/>
              </a:rPr>
              <a:t>while</a:t>
            </a:r>
            <a:r>
              <a:rPr lang="en-US" sz="2000" dirty="0" smtClean="0">
                <a:latin typeface="Courier"/>
                <a:cs typeface="Courier"/>
              </a:rPr>
              <a:t> answer != </a:t>
            </a:r>
            <a:r>
              <a:rPr lang="en-US" sz="2000" dirty="0" smtClean="0">
                <a:solidFill>
                  <a:srgbClr val="008000"/>
                </a:solidFill>
                <a:latin typeface="Courier"/>
                <a:cs typeface="Courier"/>
              </a:rPr>
              <a:t>'yes'</a:t>
            </a:r>
            <a:r>
              <a:rPr lang="en-US" sz="2000" dirty="0" smtClean="0">
                <a:latin typeface="Courier"/>
                <a:cs typeface="Courier"/>
              </a:rPr>
              <a:t> </a:t>
            </a:r>
            <a:r>
              <a:rPr lang="en-US" sz="2000" dirty="0" smtClean="0">
                <a:solidFill>
                  <a:srgbClr val="FF6600"/>
                </a:solidFill>
                <a:latin typeface="Courier"/>
                <a:cs typeface="Courier"/>
              </a:rPr>
              <a:t>and</a:t>
            </a:r>
            <a:r>
              <a:rPr lang="en-US" sz="2000" dirty="0" smtClean="0">
                <a:latin typeface="Courier"/>
                <a:cs typeface="Courier"/>
              </a:rPr>
              <a:t> answer != </a:t>
            </a:r>
            <a:r>
              <a:rPr lang="en-US" sz="2000" dirty="0" smtClean="0">
                <a:solidFill>
                  <a:srgbClr val="008000"/>
                </a:solidFill>
                <a:latin typeface="Courier"/>
                <a:cs typeface="Courier"/>
              </a:rPr>
              <a:t>'no'</a:t>
            </a:r>
            <a:r>
              <a:rPr lang="en-US" sz="2000" dirty="0" smtClean="0">
                <a:latin typeface="Courier"/>
                <a:cs typeface="Courier"/>
              </a:rPr>
              <a:t>:</a:t>
            </a:r>
          </a:p>
          <a:p>
            <a:r>
              <a:rPr lang="en-US" sz="2000" dirty="0">
                <a:latin typeface="Courier"/>
                <a:cs typeface="Courier"/>
              </a:rPr>
              <a:t> </a:t>
            </a:r>
            <a:r>
              <a:rPr lang="en-US" sz="2000" dirty="0" smtClean="0">
                <a:latin typeface="Courier"/>
                <a:cs typeface="Courier"/>
              </a:rPr>
              <a:t>   </a:t>
            </a:r>
            <a:r>
              <a:rPr lang="en-US" sz="2000" dirty="0" smtClean="0">
                <a:solidFill>
                  <a:srgbClr val="660066"/>
                </a:solidFill>
                <a:latin typeface="Courier"/>
                <a:cs typeface="Courier"/>
              </a:rPr>
              <a:t>print</a:t>
            </a:r>
            <a:r>
              <a:rPr lang="en-US" sz="2000" dirty="0" smtClean="0">
                <a:latin typeface="Courier"/>
                <a:cs typeface="Courier"/>
              </a:rPr>
              <a:t>(</a:t>
            </a:r>
            <a:r>
              <a:rPr lang="en-US" sz="2000" dirty="0" smtClean="0">
                <a:solidFill>
                  <a:srgbClr val="008000"/>
                </a:solidFill>
                <a:latin typeface="Courier"/>
                <a:cs typeface="Courier"/>
              </a:rPr>
              <a:t>'Invalid response'</a:t>
            </a:r>
            <a:r>
              <a:rPr lang="en-US" sz="2000" dirty="0" smtClean="0">
                <a:latin typeface="Courier"/>
                <a:cs typeface="Courier"/>
              </a:rPr>
              <a:t>)</a:t>
            </a:r>
          </a:p>
          <a:p>
            <a:r>
              <a:rPr lang="en-US" sz="2000" dirty="0">
                <a:latin typeface="Courier"/>
                <a:cs typeface="Courier"/>
              </a:rPr>
              <a:t> </a:t>
            </a:r>
            <a:r>
              <a:rPr lang="en-US" sz="2000" dirty="0" smtClean="0">
                <a:latin typeface="Courier"/>
                <a:cs typeface="Courier"/>
              </a:rPr>
              <a:t>   answer = </a:t>
            </a:r>
            <a:r>
              <a:rPr lang="en-US" sz="2000" dirty="0" smtClean="0">
                <a:solidFill>
                  <a:srgbClr val="660066"/>
                </a:solidFill>
                <a:latin typeface="Courier"/>
                <a:cs typeface="Courier"/>
              </a:rPr>
              <a:t>input</a:t>
            </a:r>
            <a:r>
              <a:rPr lang="en-US" sz="2000" dirty="0" smtClean="0">
                <a:latin typeface="Courier"/>
                <a:cs typeface="Courier"/>
              </a:rPr>
              <a:t>(</a:t>
            </a:r>
            <a:r>
              <a:rPr lang="en-US" sz="2000" dirty="0" smtClean="0">
                <a:solidFill>
                  <a:srgbClr val="008000"/>
                </a:solidFill>
                <a:latin typeface="Courier"/>
                <a:cs typeface="Courier"/>
              </a:rPr>
              <a:t>'Please answer yes or no: '</a:t>
            </a:r>
            <a:r>
              <a:rPr lang="en-US" sz="2000" dirty="0" smtClean="0">
                <a:latin typeface="Courier"/>
                <a:cs typeface="Courier"/>
              </a:rPr>
              <a:t>)</a:t>
            </a:r>
          </a:p>
          <a:p>
            <a:endParaRPr lang="en-US" sz="2000" dirty="0" smtClean="0">
              <a:latin typeface="Courier"/>
              <a:cs typeface="Courier"/>
            </a:endParaRPr>
          </a:p>
          <a:p>
            <a:r>
              <a:rPr lang="en-US" sz="2000" dirty="0" smtClean="0">
                <a:latin typeface="Courier"/>
                <a:cs typeface="Courier"/>
              </a:rPr>
              <a:t>n = 1</a:t>
            </a:r>
            <a:endParaRPr lang="en-US" sz="2000" dirty="0">
              <a:latin typeface="Courier"/>
              <a:cs typeface="Courier"/>
            </a:endParaRPr>
          </a:p>
          <a:p>
            <a:r>
              <a:rPr lang="en-US" sz="2000" dirty="0" smtClean="0">
                <a:solidFill>
                  <a:srgbClr val="FF6600"/>
                </a:solidFill>
                <a:latin typeface="Courier"/>
                <a:cs typeface="Courier"/>
              </a:rPr>
              <a:t>while</a:t>
            </a:r>
            <a:r>
              <a:rPr lang="en-US" sz="2000" dirty="0" smtClean="0">
                <a:latin typeface="Courier"/>
                <a:cs typeface="Courier"/>
              </a:rPr>
              <a:t> n &lt; 10:</a:t>
            </a:r>
          </a:p>
          <a:p>
            <a:r>
              <a:rPr lang="en-US" sz="2000" dirty="0">
                <a:latin typeface="Courier"/>
                <a:cs typeface="Courier"/>
              </a:rPr>
              <a:t> </a:t>
            </a:r>
            <a:r>
              <a:rPr lang="en-US" sz="2000" dirty="0" smtClean="0">
                <a:latin typeface="Courier"/>
                <a:cs typeface="Courier"/>
              </a:rPr>
              <a:t>   </a:t>
            </a:r>
            <a:r>
              <a:rPr lang="en-US" sz="2000" dirty="0" smtClean="0">
                <a:solidFill>
                  <a:srgbClr val="660066"/>
                </a:solidFill>
                <a:latin typeface="Courier"/>
                <a:cs typeface="Courier"/>
              </a:rPr>
              <a:t>print</a:t>
            </a:r>
            <a:r>
              <a:rPr lang="en-US" sz="2000" dirty="0" smtClean="0">
                <a:latin typeface="Courier"/>
                <a:cs typeface="Courier"/>
              </a:rPr>
              <a:t>(</a:t>
            </a:r>
            <a:r>
              <a:rPr lang="en-US" sz="2000" dirty="0" smtClean="0">
                <a:solidFill>
                  <a:srgbClr val="008000"/>
                </a:solidFill>
                <a:latin typeface="Courier"/>
                <a:cs typeface="Courier"/>
              </a:rPr>
              <a:t>'Not done yet...'</a:t>
            </a:r>
            <a:r>
              <a:rPr lang="en-US" sz="2000" dirty="0" smtClean="0">
                <a:latin typeface="Courier"/>
                <a:cs typeface="Courier"/>
              </a:rPr>
              <a:t>)</a:t>
            </a:r>
          </a:p>
        </p:txBody>
      </p:sp>
    </p:spTree>
    <p:extLst>
      <p:ext uri="{BB962C8B-B14F-4D97-AF65-F5344CB8AC3E}">
        <p14:creationId xmlns:p14="http://schemas.microsoft.com/office/powerpoint/2010/main" val="42209667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a:t>
            </a:r>
            <a:endParaRPr lang="en-US" dirty="0"/>
          </a:p>
        </p:txBody>
      </p:sp>
      <p:sp>
        <p:nvSpPr>
          <p:cNvPr id="3" name="Content Placeholder 2"/>
          <p:cNvSpPr>
            <a:spLocks noGrp="1"/>
          </p:cNvSpPr>
          <p:nvPr>
            <p:ph idx="1"/>
          </p:nvPr>
        </p:nvSpPr>
        <p:spPr/>
        <p:txBody>
          <a:bodyPr/>
          <a:lstStyle/>
          <a:p>
            <a:r>
              <a:rPr lang="en-US" dirty="0" smtClean="0"/>
              <a:t>for loops with list and range</a:t>
            </a:r>
          </a:p>
          <a:p>
            <a:pPr marL="914400" lvl="2" indent="0">
              <a:buNone/>
            </a:pPr>
            <a:endParaRPr lang="en-US" dirty="0" smtClean="0"/>
          </a:p>
        </p:txBody>
      </p:sp>
      <p:sp>
        <p:nvSpPr>
          <p:cNvPr id="4" name="TextBox 3"/>
          <p:cNvSpPr txBox="1"/>
          <p:nvPr/>
        </p:nvSpPr>
        <p:spPr>
          <a:xfrm>
            <a:off x="1143000" y="2307372"/>
            <a:ext cx="7543800" cy="3477875"/>
          </a:xfrm>
          <a:prstGeom prst="rect">
            <a:avLst/>
          </a:prstGeom>
          <a:noFill/>
        </p:spPr>
        <p:txBody>
          <a:bodyPr wrap="square" rtlCol="0">
            <a:spAutoFit/>
          </a:bodyPr>
          <a:lstStyle/>
          <a:p>
            <a:r>
              <a:rPr lang="en-US" sz="2000" dirty="0" smtClean="0">
                <a:solidFill>
                  <a:srgbClr val="FF6600"/>
                </a:solidFill>
                <a:latin typeface="Courier"/>
                <a:cs typeface="Courier"/>
              </a:rPr>
              <a:t>for</a:t>
            </a:r>
            <a:r>
              <a:rPr lang="en-US" sz="2000" dirty="0" smtClean="0">
                <a:latin typeface="Courier"/>
                <a:cs typeface="Courier"/>
              </a:rPr>
              <a:t> name </a:t>
            </a:r>
            <a:r>
              <a:rPr lang="en-US" sz="2000" dirty="0" smtClean="0">
                <a:solidFill>
                  <a:srgbClr val="FF6600"/>
                </a:solidFill>
                <a:latin typeface="Courier"/>
                <a:cs typeface="Courier"/>
              </a:rPr>
              <a:t>in</a:t>
            </a:r>
            <a:r>
              <a:rPr lang="en-US" sz="2000" dirty="0" smtClean="0">
                <a:latin typeface="Courier"/>
                <a:cs typeface="Courier"/>
              </a:rPr>
              <a:t> [</a:t>
            </a:r>
            <a:r>
              <a:rPr lang="en-US" sz="2000" dirty="0" smtClean="0">
                <a:solidFill>
                  <a:srgbClr val="008000"/>
                </a:solidFill>
                <a:latin typeface="Courier"/>
                <a:cs typeface="Courier"/>
              </a:rPr>
              <a:t>'</a:t>
            </a:r>
            <a:r>
              <a:rPr lang="en-US" sz="2000" dirty="0" err="1" smtClean="0">
                <a:solidFill>
                  <a:srgbClr val="008000"/>
                </a:solidFill>
                <a:latin typeface="Courier"/>
                <a:cs typeface="Courier"/>
              </a:rPr>
              <a:t>Herve</a:t>
            </a:r>
            <a:r>
              <a:rPr lang="en-US" sz="2000" dirty="0" smtClean="0">
                <a:solidFill>
                  <a:srgbClr val="008000"/>
                </a:solidFill>
                <a:latin typeface="Courier"/>
                <a:cs typeface="Courier"/>
              </a:rPr>
              <a:t>'</a:t>
            </a:r>
            <a:r>
              <a:rPr lang="en-US" sz="2000" dirty="0" smtClean="0">
                <a:latin typeface="Courier"/>
                <a:cs typeface="Courier"/>
              </a:rPr>
              <a:t>, </a:t>
            </a:r>
            <a:r>
              <a:rPr lang="en-US" sz="2000" dirty="0" smtClean="0">
                <a:solidFill>
                  <a:srgbClr val="008000"/>
                </a:solidFill>
                <a:latin typeface="Courier"/>
                <a:cs typeface="Courier"/>
              </a:rPr>
              <a:t>'Fan'</a:t>
            </a:r>
            <a:r>
              <a:rPr lang="en-US" sz="2000" dirty="0" smtClean="0">
                <a:latin typeface="Courier"/>
                <a:cs typeface="Courier"/>
              </a:rPr>
              <a:t>, </a:t>
            </a:r>
            <a:r>
              <a:rPr lang="en-US" sz="2000" dirty="0" smtClean="0">
                <a:solidFill>
                  <a:srgbClr val="008000"/>
                </a:solidFill>
                <a:latin typeface="Courier"/>
                <a:cs typeface="Courier"/>
              </a:rPr>
              <a:t>'Ravi'</a:t>
            </a:r>
            <a:r>
              <a:rPr lang="en-US" sz="2000" dirty="0" smtClean="0">
                <a:latin typeface="Courier"/>
                <a:cs typeface="Courier"/>
              </a:rPr>
              <a:t>, </a:t>
            </a:r>
            <a:r>
              <a:rPr lang="en-US" sz="2000" dirty="0" smtClean="0">
                <a:solidFill>
                  <a:srgbClr val="008000"/>
                </a:solidFill>
                <a:latin typeface="Courier"/>
                <a:cs typeface="Courier"/>
              </a:rPr>
              <a:t>'Kate'</a:t>
            </a:r>
            <a:r>
              <a:rPr lang="en-US" sz="2000" dirty="0" smtClean="0">
                <a:latin typeface="Courier"/>
                <a:cs typeface="Courier"/>
              </a:rPr>
              <a:t>]:</a:t>
            </a:r>
          </a:p>
          <a:p>
            <a:r>
              <a:rPr lang="en-US" sz="2000" dirty="0">
                <a:latin typeface="Courier"/>
                <a:cs typeface="Courier"/>
              </a:rPr>
              <a:t> </a:t>
            </a:r>
            <a:r>
              <a:rPr lang="en-US" sz="2000" dirty="0" smtClean="0">
                <a:latin typeface="Courier"/>
                <a:cs typeface="Courier"/>
              </a:rPr>
              <a:t>   </a:t>
            </a:r>
            <a:r>
              <a:rPr lang="en-US" sz="2000" dirty="0" smtClean="0">
                <a:solidFill>
                  <a:srgbClr val="660066"/>
                </a:solidFill>
                <a:latin typeface="Courier"/>
                <a:cs typeface="Courier"/>
              </a:rPr>
              <a:t>print</a:t>
            </a:r>
            <a:r>
              <a:rPr lang="en-US" sz="2000" dirty="0" smtClean="0">
                <a:latin typeface="Courier"/>
                <a:cs typeface="Courier"/>
              </a:rPr>
              <a:t>(</a:t>
            </a:r>
            <a:r>
              <a:rPr lang="en-US" sz="2000" dirty="0" smtClean="0">
                <a:solidFill>
                  <a:srgbClr val="008000"/>
                </a:solidFill>
                <a:latin typeface="Courier"/>
                <a:cs typeface="Courier"/>
              </a:rPr>
              <a:t>'Name is'</a:t>
            </a:r>
            <a:r>
              <a:rPr lang="en-US" sz="2000" dirty="0" smtClean="0">
                <a:latin typeface="Courier"/>
                <a:cs typeface="Courier"/>
              </a:rPr>
              <a:t>, name, </a:t>
            </a:r>
            <a:r>
              <a:rPr lang="en-US" sz="2000" dirty="0" smtClean="0">
                <a:solidFill>
                  <a:srgbClr val="008000"/>
                </a:solidFill>
                <a:latin typeface="Courier"/>
                <a:cs typeface="Courier"/>
              </a:rPr>
              <a:t>', '</a:t>
            </a:r>
            <a:r>
              <a:rPr lang="en-US" sz="2000" dirty="0" smtClean="0">
                <a:latin typeface="Courier"/>
                <a:cs typeface="Courier"/>
              </a:rPr>
              <a:t>, end = </a:t>
            </a:r>
            <a:r>
              <a:rPr lang="en-US" sz="2000" dirty="0" smtClean="0">
                <a:solidFill>
                  <a:srgbClr val="008000"/>
                </a:solidFill>
                <a:latin typeface="Courier"/>
                <a:cs typeface="Courier"/>
              </a:rPr>
              <a:t>''</a:t>
            </a:r>
            <a:r>
              <a:rPr lang="en-US" sz="2000" dirty="0" smtClean="0">
                <a:latin typeface="Courier"/>
                <a:cs typeface="Courier"/>
              </a:rPr>
              <a:t>)</a:t>
            </a:r>
          </a:p>
          <a:p>
            <a:endParaRPr lang="en-US" sz="2000" dirty="0" smtClean="0">
              <a:latin typeface="Courier"/>
              <a:cs typeface="Courier"/>
            </a:endParaRPr>
          </a:p>
          <a:p>
            <a:endParaRPr lang="en-US" sz="2000" dirty="0" smtClean="0">
              <a:latin typeface="Courier"/>
              <a:cs typeface="Courier"/>
            </a:endParaRPr>
          </a:p>
          <a:p>
            <a:r>
              <a:rPr lang="en-US" sz="2000" dirty="0" err="1" smtClean="0">
                <a:latin typeface="Courier"/>
                <a:cs typeface="Courier"/>
              </a:rPr>
              <a:t>name_list</a:t>
            </a:r>
            <a:r>
              <a:rPr lang="en-US" sz="2000" dirty="0" smtClean="0">
                <a:latin typeface="Courier"/>
                <a:cs typeface="Courier"/>
              </a:rPr>
              <a:t> </a:t>
            </a:r>
            <a:r>
              <a:rPr lang="en-US" sz="2000" dirty="0">
                <a:latin typeface="Courier"/>
                <a:cs typeface="Courier"/>
              </a:rPr>
              <a:t>= </a:t>
            </a:r>
            <a:r>
              <a:rPr lang="en-US" sz="2000" dirty="0" smtClean="0">
                <a:latin typeface="Courier"/>
                <a:cs typeface="Courier"/>
              </a:rPr>
              <a:t>[</a:t>
            </a:r>
            <a:r>
              <a:rPr lang="en-US" sz="2000" dirty="0" smtClean="0">
                <a:solidFill>
                  <a:srgbClr val="008000"/>
                </a:solidFill>
                <a:latin typeface="Courier"/>
                <a:cs typeface="Courier"/>
              </a:rPr>
              <a:t>'</a:t>
            </a:r>
            <a:r>
              <a:rPr lang="en-US" sz="2000" dirty="0" err="1" smtClean="0">
                <a:solidFill>
                  <a:srgbClr val="008000"/>
                </a:solidFill>
                <a:latin typeface="Courier"/>
                <a:cs typeface="Courier"/>
              </a:rPr>
              <a:t>Herve</a:t>
            </a:r>
            <a:r>
              <a:rPr lang="en-US" sz="2000" dirty="0" smtClean="0">
                <a:solidFill>
                  <a:srgbClr val="008000"/>
                </a:solidFill>
                <a:latin typeface="Courier"/>
                <a:cs typeface="Courier"/>
              </a:rPr>
              <a:t>'</a:t>
            </a:r>
            <a:r>
              <a:rPr lang="en-US" sz="2000" dirty="0" smtClean="0">
                <a:latin typeface="Courier"/>
                <a:cs typeface="Courier"/>
              </a:rPr>
              <a:t>, </a:t>
            </a:r>
            <a:r>
              <a:rPr lang="en-US" sz="2000" dirty="0" smtClean="0">
                <a:solidFill>
                  <a:srgbClr val="008000"/>
                </a:solidFill>
                <a:latin typeface="Courier"/>
                <a:cs typeface="Courier"/>
              </a:rPr>
              <a:t>'Fan'</a:t>
            </a:r>
            <a:r>
              <a:rPr lang="en-US" sz="2000" dirty="0" smtClean="0">
                <a:latin typeface="Courier"/>
                <a:cs typeface="Courier"/>
              </a:rPr>
              <a:t>, </a:t>
            </a:r>
            <a:r>
              <a:rPr lang="en-US" sz="2000" dirty="0" smtClean="0">
                <a:solidFill>
                  <a:srgbClr val="008000"/>
                </a:solidFill>
                <a:latin typeface="Courier"/>
                <a:cs typeface="Courier"/>
              </a:rPr>
              <a:t>'Ravi'</a:t>
            </a:r>
            <a:r>
              <a:rPr lang="en-US" sz="2000" dirty="0" smtClean="0">
                <a:latin typeface="Courier"/>
                <a:cs typeface="Courier"/>
              </a:rPr>
              <a:t>, </a:t>
            </a:r>
            <a:r>
              <a:rPr lang="en-US" sz="2000" dirty="0" smtClean="0">
                <a:solidFill>
                  <a:srgbClr val="008000"/>
                </a:solidFill>
                <a:latin typeface="Courier"/>
                <a:cs typeface="Courier"/>
              </a:rPr>
              <a:t>'Kate’</a:t>
            </a:r>
            <a:r>
              <a:rPr lang="en-US" sz="2000" dirty="0" smtClean="0">
                <a:latin typeface="Courier"/>
                <a:cs typeface="Courier"/>
              </a:rPr>
              <a:t>]</a:t>
            </a:r>
            <a:endParaRPr lang="en-US" sz="2000" dirty="0">
              <a:latin typeface="Courier"/>
              <a:cs typeface="Courier"/>
            </a:endParaRPr>
          </a:p>
          <a:p>
            <a:r>
              <a:rPr lang="en-US" sz="2000" dirty="0" smtClean="0">
                <a:solidFill>
                  <a:srgbClr val="FF6600"/>
                </a:solidFill>
                <a:latin typeface="Courier"/>
                <a:cs typeface="Courier"/>
              </a:rPr>
              <a:t>for</a:t>
            </a:r>
            <a:r>
              <a:rPr lang="en-US" sz="2000" dirty="0" smtClean="0">
                <a:latin typeface="Courier"/>
                <a:cs typeface="Courier"/>
              </a:rPr>
              <a:t> name </a:t>
            </a:r>
            <a:r>
              <a:rPr lang="en-US" sz="2000" dirty="0" smtClean="0">
                <a:solidFill>
                  <a:srgbClr val="FF6600"/>
                </a:solidFill>
                <a:latin typeface="Courier"/>
                <a:cs typeface="Courier"/>
              </a:rPr>
              <a:t>in</a:t>
            </a:r>
            <a:r>
              <a:rPr lang="en-US" sz="2000" dirty="0" smtClean="0">
                <a:latin typeface="Courier"/>
                <a:cs typeface="Courier"/>
              </a:rPr>
              <a:t> </a:t>
            </a:r>
            <a:r>
              <a:rPr lang="en-US" sz="2000" dirty="0" err="1" smtClean="0">
                <a:latin typeface="Courier"/>
                <a:cs typeface="Courier"/>
              </a:rPr>
              <a:t>name_list</a:t>
            </a:r>
            <a:r>
              <a:rPr lang="en-US" sz="2000" dirty="0" smtClean="0">
                <a:latin typeface="Courier"/>
                <a:cs typeface="Courier"/>
              </a:rPr>
              <a:t>:</a:t>
            </a:r>
          </a:p>
          <a:p>
            <a:r>
              <a:rPr lang="en-US" sz="2000" dirty="0">
                <a:latin typeface="Courier"/>
                <a:cs typeface="Courier"/>
              </a:rPr>
              <a:t> </a:t>
            </a:r>
            <a:r>
              <a:rPr lang="en-US" sz="2000" dirty="0" smtClean="0">
                <a:latin typeface="Courier"/>
                <a:cs typeface="Courier"/>
              </a:rPr>
              <a:t>   </a:t>
            </a:r>
            <a:r>
              <a:rPr lang="en-US" sz="2000" dirty="0">
                <a:solidFill>
                  <a:srgbClr val="660066"/>
                </a:solidFill>
                <a:latin typeface="Courier"/>
                <a:cs typeface="Courier"/>
              </a:rPr>
              <a:t>print</a:t>
            </a:r>
            <a:r>
              <a:rPr lang="en-US" sz="2000" dirty="0" smtClean="0">
                <a:latin typeface="Courier"/>
                <a:cs typeface="Courier"/>
              </a:rPr>
              <a:t>(</a:t>
            </a:r>
            <a:r>
              <a:rPr lang="en-US" sz="2000" dirty="0" smtClean="0">
                <a:solidFill>
                  <a:srgbClr val="008000"/>
                </a:solidFill>
                <a:latin typeface="Courier"/>
                <a:cs typeface="Courier"/>
              </a:rPr>
              <a:t>'Name is'</a:t>
            </a:r>
            <a:r>
              <a:rPr lang="en-US" sz="2000" dirty="0" smtClean="0">
                <a:latin typeface="Courier"/>
                <a:cs typeface="Courier"/>
              </a:rPr>
              <a:t>, name)</a:t>
            </a:r>
          </a:p>
          <a:p>
            <a:endParaRPr lang="en-US" sz="2000" dirty="0" smtClean="0">
              <a:latin typeface="Courier"/>
              <a:cs typeface="Courier"/>
            </a:endParaRPr>
          </a:p>
          <a:p>
            <a:endParaRPr lang="en-US" sz="2000" dirty="0" smtClean="0">
              <a:latin typeface="Courier"/>
              <a:cs typeface="Courier"/>
            </a:endParaRPr>
          </a:p>
          <a:p>
            <a:r>
              <a:rPr lang="en-US" sz="2000" dirty="0" smtClean="0">
                <a:solidFill>
                  <a:srgbClr val="FF6600"/>
                </a:solidFill>
                <a:latin typeface="Courier"/>
                <a:cs typeface="Courier"/>
              </a:rPr>
              <a:t>for</a:t>
            </a:r>
            <a:r>
              <a:rPr lang="en-US" sz="2000" dirty="0" smtClean="0">
                <a:latin typeface="Courier"/>
                <a:cs typeface="Courier"/>
              </a:rPr>
              <a:t> n in </a:t>
            </a:r>
            <a:r>
              <a:rPr lang="en-US" sz="2000" dirty="0" smtClean="0">
                <a:solidFill>
                  <a:srgbClr val="660066"/>
                </a:solidFill>
                <a:latin typeface="Courier"/>
                <a:cs typeface="Courier"/>
              </a:rPr>
              <a:t>range</a:t>
            </a:r>
            <a:r>
              <a:rPr lang="en-US" sz="2000" dirty="0" smtClean="0">
                <a:latin typeface="Courier"/>
                <a:cs typeface="Courier"/>
              </a:rPr>
              <a:t>(10, 0, -1):</a:t>
            </a:r>
          </a:p>
          <a:p>
            <a:r>
              <a:rPr lang="en-US" sz="2000" dirty="0">
                <a:latin typeface="Courier"/>
                <a:cs typeface="Courier"/>
              </a:rPr>
              <a:t> </a:t>
            </a:r>
            <a:r>
              <a:rPr lang="en-US" sz="2000" dirty="0" smtClean="0">
                <a:latin typeface="Courier"/>
                <a:cs typeface="Courier"/>
              </a:rPr>
              <a:t>   </a:t>
            </a:r>
            <a:r>
              <a:rPr lang="en-US" sz="2000" dirty="0" smtClean="0">
                <a:solidFill>
                  <a:srgbClr val="660066"/>
                </a:solidFill>
                <a:latin typeface="Courier"/>
                <a:cs typeface="Courier"/>
              </a:rPr>
              <a:t>print</a:t>
            </a:r>
            <a:r>
              <a:rPr lang="en-US" sz="2000" dirty="0" smtClean="0">
                <a:latin typeface="Courier"/>
                <a:cs typeface="Courier"/>
              </a:rPr>
              <a:t>(n)</a:t>
            </a:r>
          </a:p>
        </p:txBody>
      </p:sp>
    </p:spTree>
    <p:extLst>
      <p:ext uri="{BB962C8B-B14F-4D97-AF65-F5344CB8AC3E}">
        <p14:creationId xmlns:p14="http://schemas.microsoft.com/office/powerpoint/2010/main" val="35712487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Know how to write functions</a:t>
            </a:r>
          </a:p>
          <a:p>
            <a:pPr lvl="1"/>
            <a:r>
              <a:rPr lang="en-US" dirty="0" smtClean="0"/>
              <a:t>Meaningful function name and variable names</a:t>
            </a:r>
          </a:p>
          <a:p>
            <a:r>
              <a:rPr lang="en-US" dirty="0" smtClean="0"/>
              <a:t>Know how to document code (</a:t>
            </a:r>
            <a:r>
              <a:rPr lang="en-US" dirty="0" err="1" smtClean="0"/>
              <a:t>docstring</a:t>
            </a:r>
            <a:r>
              <a:rPr lang="en-US" dirty="0" smtClean="0"/>
              <a:t> and comments)</a:t>
            </a:r>
          </a:p>
          <a:p>
            <a:pPr lvl="1"/>
            <a:r>
              <a:rPr lang="en-US" dirty="0" smtClean="0"/>
              <a:t>Doc string </a:t>
            </a:r>
            <a:r>
              <a:rPr lang="en-US" b="1" dirty="0" smtClean="0"/>
              <a:t>must</a:t>
            </a:r>
            <a:r>
              <a:rPr lang="en-US" dirty="0" smtClean="0"/>
              <a:t> describe the function behavior, any parameters, and any output or returned value</a:t>
            </a:r>
          </a:p>
          <a:p>
            <a:r>
              <a:rPr lang="en-US" dirty="0" smtClean="0"/>
              <a:t>Understand variable scope</a:t>
            </a:r>
          </a:p>
          <a:p>
            <a:pPr lvl="1"/>
            <a:r>
              <a:rPr lang="en-US" dirty="0" smtClean="0"/>
              <a:t>local</a:t>
            </a:r>
          </a:p>
          <a:p>
            <a:pPr lvl="1"/>
            <a:r>
              <a:rPr lang="en-US" dirty="0" smtClean="0"/>
              <a:t>global</a:t>
            </a:r>
          </a:p>
          <a:p>
            <a:r>
              <a:rPr lang="en-US" dirty="0" smtClean="0"/>
              <a:t>Know how to do the problems in the text</a:t>
            </a:r>
            <a:endParaRPr lang="en-US" dirty="0"/>
          </a:p>
        </p:txBody>
      </p:sp>
    </p:spTree>
    <p:extLst>
      <p:ext uri="{BB962C8B-B14F-4D97-AF65-F5344CB8AC3E}">
        <p14:creationId xmlns:p14="http://schemas.microsoft.com/office/powerpoint/2010/main" val="21342501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a:t>
            </a:r>
            <a:endParaRPr lang="en-US" dirty="0"/>
          </a:p>
        </p:txBody>
      </p:sp>
      <p:sp>
        <p:nvSpPr>
          <p:cNvPr id="3" name="Content Placeholder 2"/>
          <p:cNvSpPr>
            <a:spLocks noGrp="1"/>
          </p:cNvSpPr>
          <p:nvPr>
            <p:ph idx="1"/>
          </p:nvPr>
        </p:nvSpPr>
        <p:spPr>
          <a:xfrm>
            <a:off x="457200" y="6400800"/>
            <a:ext cx="8229600" cy="182563"/>
          </a:xfrm>
        </p:spPr>
        <p:txBody>
          <a:bodyPr>
            <a:normAutofit fontScale="25000" lnSpcReduction="20000"/>
          </a:bodyPr>
          <a:lstStyle/>
          <a:p>
            <a:endParaRPr lang="en-US" dirty="0"/>
          </a:p>
        </p:txBody>
      </p:sp>
      <p:sp>
        <p:nvSpPr>
          <p:cNvPr id="4" name="TextBox 3"/>
          <p:cNvSpPr txBox="1"/>
          <p:nvPr/>
        </p:nvSpPr>
        <p:spPr>
          <a:xfrm>
            <a:off x="2514600" y="2819400"/>
            <a:ext cx="4083570" cy="830997"/>
          </a:xfrm>
          <a:prstGeom prst="rect">
            <a:avLst/>
          </a:prstGeom>
          <a:noFill/>
        </p:spPr>
        <p:txBody>
          <a:bodyPr wrap="none" rtlCol="0">
            <a:spAutoFit/>
          </a:bodyPr>
          <a:lstStyle/>
          <a:p>
            <a:r>
              <a:rPr lang="en-US" sz="4800" dirty="0" smtClean="0"/>
              <a:t>Any Questions?</a:t>
            </a:r>
            <a:endParaRPr lang="en-US" sz="4800" dirty="0"/>
          </a:p>
        </p:txBody>
      </p:sp>
    </p:spTree>
    <p:extLst>
      <p:ext uri="{BB962C8B-B14F-4D97-AF65-F5344CB8AC3E}">
        <p14:creationId xmlns:p14="http://schemas.microsoft.com/office/powerpoint/2010/main" val="41007838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295400"/>
            <a:ext cx="8229600" cy="4724400"/>
          </a:xfrm>
        </p:spPr>
        <p:txBody>
          <a:bodyPr>
            <a:normAutofit lnSpcReduction="10000"/>
          </a:bodyPr>
          <a:lstStyle/>
          <a:p>
            <a:pPr marL="0" indent="0">
              <a:buNone/>
            </a:pPr>
            <a:r>
              <a:rPr lang="en-US" dirty="0" smtClean="0"/>
              <a:t>A behavior of a menu driven program is typically controlled by a(n)?</a:t>
            </a:r>
          </a:p>
          <a:p>
            <a:pPr lvl="2"/>
            <a:endParaRPr lang="en-US" dirty="0" smtClean="0"/>
          </a:p>
          <a:p>
            <a:pPr marL="0" indent="0">
              <a:buNone/>
            </a:pPr>
            <a:endParaRPr lang="en-US" dirty="0" smtClean="0"/>
          </a:p>
          <a:p>
            <a:pPr marL="514350" indent="-514350">
              <a:buFont typeface="+mj-lt"/>
              <a:buAutoNum type="alphaUcPeriod"/>
            </a:pPr>
            <a:r>
              <a:rPr lang="en-US" dirty="0" smtClean="0"/>
              <a:t> </a:t>
            </a:r>
            <a:r>
              <a:rPr lang="en-US" dirty="0" smtClean="0">
                <a:cs typeface="Courier"/>
              </a:rPr>
              <a:t>empty loop</a:t>
            </a:r>
          </a:p>
          <a:p>
            <a:pPr marL="514350" indent="-514350">
              <a:buFont typeface="+mj-lt"/>
              <a:buAutoNum type="alphaUcPeriod"/>
            </a:pPr>
            <a:r>
              <a:rPr lang="en-US" dirty="0" smtClean="0"/>
              <a:t> </a:t>
            </a:r>
            <a:r>
              <a:rPr lang="en-US" dirty="0" smtClean="0">
                <a:cs typeface="Courier"/>
              </a:rPr>
              <a:t>for loop</a:t>
            </a:r>
          </a:p>
          <a:p>
            <a:pPr marL="514350" indent="-514350">
              <a:buFont typeface="+mj-lt"/>
              <a:buAutoNum type="alphaUcPeriod"/>
            </a:pPr>
            <a:r>
              <a:rPr lang="en-US" dirty="0">
                <a:cs typeface="Courier"/>
              </a:rPr>
              <a:t> infinite</a:t>
            </a:r>
            <a:r>
              <a:rPr lang="en-US" dirty="0" smtClean="0">
                <a:cs typeface="Courier"/>
              </a:rPr>
              <a:t> loop</a:t>
            </a:r>
          </a:p>
          <a:p>
            <a:pPr marL="514350" indent="-514350">
              <a:buFont typeface="+mj-lt"/>
              <a:buAutoNum type="alphaUcPeriod"/>
            </a:pPr>
            <a:r>
              <a:rPr lang="en-US" dirty="0" smtClean="0">
                <a:cs typeface="Courier"/>
              </a:rPr>
              <a:t> </a:t>
            </a:r>
            <a:r>
              <a:rPr lang="en-US" dirty="0">
                <a:cs typeface="Courier"/>
              </a:rPr>
              <a:t>input </a:t>
            </a:r>
            <a:r>
              <a:rPr lang="en-US" dirty="0" smtClean="0">
                <a:cs typeface="Courier"/>
              </a:rPr>
              <a:t>testing loop</a:t>
            </a:r>
          </a:p>
          <a:p>
            <a:pPr marL="514350" indent="-514350">
              <a:buFont typeface="+mj-lt"/>
              <a:buAutoNum type="alphaUcPeriod"/>
            </a:pPr>
            <a:r>
              <a:rPr lang="en-US" dirty="0" smtClean="0">
                <a:cs typeface="Courier"/>
              </a:rPr>
              <a:t> while loop</a:t>
            </a:r>
          </a:p>
          <a:p>
            <a:pPr marL="514350" indent="-514350">
              <a:buFont typeface="+mj-lt"/>
              <a:buAutoNum type="alphaUcPeriod"/>
            </a:pPr>
            <a:endParaRPr lang="en-US" dirty="0" smtClean="0">
              <a:cs typeface="Courier"/>
            </a:endParaRPr>
          </a:p>
        </p:txBody>
      </p:sp>
    </p:spTree>
    <p:extLst>
      <p:ext uri="{BB962C8B-B14F-4D97-AF65-F5344CB8AC3E}">
        <p14:creationId xmlns:p14="http://schemas.microsoft.com/office/powerpoint/2010/main" val="17788898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295400"/>
            <a:ext cx="8229600" cy="4724400"/>
          </a:xfrm>
        </p:spPr>
        <p:txBody>
          <a:bodyPr>
            <a:normAutofit lnSpcReduction="10000"/>
          </a:bodyPr>
          <a:lstStyle/>
          <a:p>
            <a:pPr marL="0" indent="0">
              <a:buNone/>
            </a:pPr>
            <a:r>
              <a:rPr lang="en-US" dirty="0" smtClean="0"/>
              <a:t>A behavior of a menu driven program is typically controlled by a(n)?</a:t>
            </a:r>
          </a:p>
          <a:p>
            <a:pPr lvl="2"/>
            <a:endParaRPr lang="en-US" dirty="0" smtClean="0"/>
          </a:p>
          <a:p>
            <a:pPr marL="0" indent="0">
              <a:buNone/>
            </a:pPr>
            <a:endParaRPr lang="en-US" dirty="0" smtClean="0"/>
          </a:p>
          <a:p>
            <a:pPr marL="514350" indent="-514350">
              <a:buFont typeface="+mj-lt"/>
              <a:buAutoNum type="alphaUcPeriod"/>
            </a:pPr>
            <a:r>
              <a:rPr lang="en-US" dirty="0" smtClean="0"/>
              <a:t> </a:t>
            </a:r>
            <a:r>
              <a:rPr lang="en-US" dirty="0" smtClean="0">
                <a:cs typeface="Courier"/>
              </a:rPr>
              <a:t>empty loop</a:t>
            </a:r>
          </a:p>
          <a:p>
            <a:pPr marL="514350" indent="-514350">
              <a:buFont typeface="+mj-lt"/>
              <a:buAutoNum type="alphaUcPeriod"/>
            </a:pPr>
            <a:r>
              <a:rPr lang="en-US" dirty="0" smtClean="0"/>
              <a:t> </a:t>
            </a:r>
            <a:r>
              <a:rPr lang="en-US" dirty="0" smtClean="0">
                <a:cs typeface="Courier"/>
              </a:rPr>
              <a:t>for loop</a:t>
            </a:r>
          </a:p>
          <a:p>
            <a:pPr marL="514350" indent="-514350">
              <a:buFont typeface="+mj-lt"/>
              <a:buAutoNum type="alphaUcPeriod"/>
            </a:pPr>
            <a:r>
              <a:rPr lang="en-US" dirty="0">
                <a:cs typeface="Courier"/>
              </a:rPr>
              <a:t> infinite</a:t>
            </a:r>
            <a:r>
              <a:rPr lang="en-US" dirty="0" smtClean="0">
                <a:cs typeface="Courier"/>
              </a:rPr>
              <a:t> loop</a:t>
            </a:r>
          </a:p>
          <a:p>
            <a:pPr marL="514350" indent="-514350">
              <a:buFont typeface="+mj-lt"/>
              <a:buAutoNum type="alphaUcPeriod"/>
            </a:pPr>
            <a:r>
              <a:rPr lang="en-US" dirty="0" smtClean="0">
                <a:cs typeface="Courier"/>
              </a:rPr>
              <a:t> </a:t>
            </a:r>
            <a:r>
              <a:rPr lang="en-US" dirty="0">
                <a:cs typeface="Courier"/>
              </a:rPr>
              <a:t>input </a:t>
            </a:r>
            <a:r>
              <a:rPr lang="en-US" dirty="0" smtClean="0">
                <a:cs typeface="Courier"/>
              </a:rPr>
              <a:t>testing loop</a:t>
            </a:r>
          </a:p>
          <a:p>
            <a:pPr marL="514350" indent="-514350">
              <a:buFont typeface="+mj-lt"/>
              <a:buAutoNum type="alphaUcPeriod"/>
            </a:pPr>
            <a:r>
              <a:rPr lang="en-US" b="1" dirty="0" smtClean="0">
                <a:solidFill>
                  <a:srgbClr val="008000"/>
                </a:solidFill>
                <a:cs typeface="Courier"/>
              </a:rPr>
              <a:t> while loop</a:t>
            </a:r>
          </a:p>
          <a:p>
            <a:pPr marL="514350" indent="-514350">
              <a:buFont typeface="+mj-lt"/>
              <a:buAutoNum type="alphaUcPeriod"/>
            </a:pPr>
            <a:endParaRPr lang="en-US" dirty="0" smtClean="0">
              <a:cs typeface="Courier"/>
            </a:endParaRPr>
          </a:p>
        </p:txBody>
      </p:sp>
    </p:spTree>
    <p:extLst>
      <p:ext uri="{BB962C8B-B14F-4D97-AF65-F5344CB8AC3E}">
        <p14:creationId xmlns:p14="http://schemas.microsoft.com/office/powerpoint/2010/main" val="20725711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295400"/>
            <a:ext cx="8229600" cy="4724400"/>
          </a:xfrm>
        </p:spPr>
        <p:txBody>
          <a:bodyPr>
            <a:normAutofit lnSpcReduction="10000"/>
          </a:bodyPr>
          <a:lstStyle/>
          <a:p>
            <a:pPr marL="0" indent="0">
              <a:buNone/>
            </a:pPr>
            <a:r>
              <a:rPr lang="en-US" dirty="0" smtClean="0"/>
              <a:t>Which interval corresponds to the range of values that can be output by this code?</a:t>
            </a:r>
          </a:p>
          <a:p>
            <a:pPr lvl="2"/>
            <a:endParaRPr lang="en-US" dirty="0" smtClean="0"/>
          </a:p>
          <a:p>
            <a:pPr marL="0" indent="0">
              <a:buNone/>
            </a:pPr>
            <a:endParaRPr lang="en-US" dirty="0" smtClean="0"/>
          </a:p>
          <a:p>
            <a:pPr marL="514350" indent="-514350">
              <a:buFont typeface="+mj-lt"/>
              <a:buAutoNum type="alphaUcPeriod"/>
            </a:pPr>
            <a:r>
              <a:rPr lang="en-US" dirty="0" smtClean="0"/>
              <a:t> </a:t>
            </a:r>
            <a:r>
              <a:rPr lang="en-US" dirty="0" smtClean="0">
                <a:latin typeface="Courier"/>
                <a:cs typeface="Courier"/>
              </a:rPr>
              <a:t>[0, 5]</a:t>
            </a:r>
          </a:p>
          <a:p>
            <a:pPr marL="514350" indent="-514350">
              <a:buFont typeface="+mj-lt"/>
              <a:buAutoNum type="alphaUcPeriod"/>
            </a:pPr>
            <a:r>
              <a:rPr lang="en-US" dirty="0" smtClean="0"/>
              <a:t> </a:t>
            </a:r>
            <a:r>
              <a:rPr lang="en-US" dirty="0" smtClean="0">
                <a:latin typeface="Courier"/>
                <a:cs typeface="Courier"/>
              </a:rPr>
              <a:t>(0, 5)</a:t>
            </a:r>
          </a:p>
          <a:p>
            <a:pPr marL="514350" indent="-514350">
              <a:buFont typeface="+mj-lt"/>
              <a:buAutoNum type="alphaUcPeriod"/>
            </a:pPr>
            <a:r>
              <a:rPr lang="en-US" dirty="0" smtClean="0"/>
              <a:t> </a:t>
            </a:r>
            <a:r>
              <a:rPr lang="en-US" dirty="0" smtClean="0">
                <a:latin typeface="Courier"/>
                <a:cs typeface="Courier"/>
              </a:rPr>
              <a:t>[0, 4]</a:t>
            </a:r>
          </a:p>
          <a:p>
            <a:pPr marL="514350" indent="-514350">
              <a:buFont typeface="+mj-lt"/>
              <a:buAutoNum type="alphaUcPeriod"/>
            </a:pPr>
            <a:r>
              <a:rPr lang="en-US" dirty="0" smtClean="0"/>
              <a:t> </a:t>
            </a:r>
            <a:r>
              <a:rPr lang="en-US" dirty="0" smtClean="0">
                <a:latin typeface="Courier"/>
                <a:cs typeface="Courier"/>
              </a:rPr>
              <a:t>(0, 4)</a:t>
            </a:r>
          </a:p>
          <a:p>
            <a:pPr marL="514350" indent="-514350">
              <a:buFont typeface="+mj-lt"/>
              <a:buAutoNum type="alphaUcPeriod"/>
            </a:pPr>
            <a:r>
              <a:rPr lang="en-US" dirty="0" smtClean="0"/>
              <a:t> </a:t>
            </a:r>
            <a:r>
              <a:rPr lang="en-US" dirty="0" smtClean="0">
                <a:latin typeface="Courier"/>
                <a:cs typeface="Courier"/>
              </a:rPr>
              <a:t>None of the above</a:t>
            </a:r>
          </a:p>
        </p:txBody>
      </p:sp>
      <p:sp>
        <p:nvSpPr>
          <p:cNvPr id="5" name="TextBox 4"/>
          <p:cNvSpPr txBox="1"/>
          <p:nvPr/>
        </p:nvSpPr>
        <p:spPr>
          <a:xfrm>
            <a:off x="3352800" y="2590800"/>
            <a:ext cx="5105400" cy="1200328"/>
          </a:xfrm>
          <a:prstGeom prst="rect">
            <a:avLst/>
          </a:prstGeom>
          <a:noFill/>
          <a:ln>
            <a:solidFill>
              <a:schemeClr val="tx1"/>
            </a:solidFill>
          </a:ln>
        </p:spPr>
        <p:txBody>
          <a:bodyPr wrap="square" rtlCol="0">
            <a:spAutoFit/>
          </a:bodyPr>
          <a:lstStyle/>
          <a:p>
            <a:r>
              <a:rPr lang="en-US" sz="2400" dirty="0" smtClean="0">
                <a:solidFill>
                  <a:srgbClr val="FF6600"/>
                </a:solidFill>
                <a:latin typeface="Courier"/>
                <a:cs typeface="Courier"/>
              </a:rPr>
              <a:t>from</a:t>
            </a:r>
            <a:r>
              <a:rPr lang="en-US" sz="2400" dirty="0" smtClean="0">
                <a:solidFill>
                  <a:srgbClr val="000000"/>
                </a:solidFill>
                <a:latin typeface="Courier"/>
                <a:cs typeface="Courier"/>
              </a:rPr>
              <a:t> random </a:t>
            </a:r>
            <a:r>
              <a:rPr lang="en-US" sz="2400" dirty="0" smtClean="0">
                <a:solidFill>
                  <a:srgbClr val="FF6600"/>
                </a:solidFill>
                <a:latin typeface="Courier"/>
                <a:cs typeface="Courier"/>
              </a:rPr>
              <a:t>import</a:t>
            </a:r>
            <a:r>
              <a:rPr lang="en-US" sz="2400" dirty="0" smtClean="0">
                <a:solidFill>
                  <a:srgbClr val="000000"/>
                </a:solidFill>
                <a:latin typeface="Courier"/>
                <a:cs typeface="Courier"/>
              </a:rPr>
              <a:t> </a:t>
            </a:r>
            <a:r>
              <a:rPr lang="en-US" sz="2400" dirty="0" err="1" smtClean="0">
                <a:solidFill>
                  <a:srgbClr val="000000"/>
                </a:solidFill>
                <a:latin typeface="Courier"/>
                <a:cs typeface="Courier"/>
              </a:rPr>
              <a:t>randint</a:t>
            </a:r>
            <a:endParaRPr lang="en-US" sz="2400" dirty="0" smtClean="0">
              <a:solidFill>
                <a:srgbClr val="000000"/>
              </a:solidFill>
              <a:latin typeface="Courier"/>
              <a:cs typeface="Courier"/>
            </a:endParaRPr>
          </a:p>
          <a:p>
            <a:endParaRPr lang="en-US" sz="2400" dirty="0" smtClean="0">
              <a:latin typeface="Courier"/>
              <a:cs typeface="Courier"/>
            </a:endParaRPr>
          </a:p>
          <a:p>
            <a:r>
              <a:rPr lang="en-US" sz="2400" dirty="0" smtClean="0">
                <a:solidFill>
                  <a:srgbClr val="660066"/>
                </a:solidFill>
                <a:latin typeface="Courier"/>
                <a:cs typeface="Courier"/>
              </a:rPr>
              <a:t>print</a:t>
            </a:r>
            <a:r>
              <a:rPr lang="en-US" sz="2400" dirty="0" smtClean="0">
                <a:latin typeface="Courier"/>
                <a:cs typeface="Courier"/>
              </a:rPr>
              <a:t>(</a:t>
            </a:r>
            <a:r>
              <a:rPr lang="en-US" sz="2400" dirty="0" err="1" smtClean="0">
                <a:latin typeface="Courier"/>
                <a:cs typeface="Courier"/>
              </a:rPr>
              <a:t>randint</a:t>
            </a:r>
            <a:r>
              <a:rPr lang="en-US" sz="2400" dirty="0" smtClean="0">
                <a:latin typeface="Courier"/>
                <a:cs typeface="Courier"/>
              </a:rPr>
              <a:t>(0, 5)) </a:t>
            </a:r>
            <a:endParaRPr lang="en-US" sz="2400" dirty="0">
              <a:latin typeface="Courier"/>
              <a:cs typeface="Courier"/>
            </a:endParaRPr>
          </a:p>
        </p:txBody>
      </p:sp>
    </p:spTree>
    <p:extLst>
      <p:ext uri="{BB962C8B-B14F-4D97-AF65-F5344CB8AC3E}">
        <p14:creationId xmlns:p14="http://schemas.microsoft.com/office/powerpoint/2010/main" val="40681031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295400"/>
            <a:ext cx="8229600" cy="4724400"/>
          </a:xfrm>
        </p:spPr>
        <p:txBody>
          <a:bodyPr>
            <a:normAutofit lnSpcReduction="10000"/>
          </a:bodyPr>
          <a:lstStyle/>
          <a:p>
            <a:pPr marL="0" indent="0">
              <a:buNone/>
            </a:pPr>
            <a:r>
              <a:rPr lang="en-US" dirty="0" smtClean="0"/>
              <a:t>Which interval corresponds to the range of values that can be output by this code?</a:t>
            </a:r>
          </a:p>
          <a:p>
            <a:pPr lvl="2"/>
            <a:endParaRPr lang="en-US" dirty="0" smtClean="0"/>
          </a:p>
          <a:p>
            <a:pPr marL="0" indent="0">
              <a:buNone/>
            </a:pPr>
            <a:endParaRPr lang="en-US" dirty="0" smtClean="0"/>
          </a:p>
          <a:p>
            <a:pPr marL="514350" indent="-514350">
              <a:buFont typeface="+mj-lt"/>
              <a:buAutoNum type="alphaUcPeriod"/>
            </a:pPr>
            <a:r>
              <a:rPr lang="en-US" b="1" dirty="0" smtClean="0">
                <a:solidFill>
                  <a:srgbClr val="008000"/>
                </a:solidFill>
              </a:rPr>
              <a:t> </a:t>
            </a:r>
            <a:r>
              <a:rPr lang="en-US" b="1" dirty="0" smtClean="0">
                <a:solidFill>
                  <a:srgbClr val="008000"/>
                </a:solidFill>
                <a:latin typeface="Courier"/>
                <a:cs typeface="Courier"/>
              </a:rPr>
              <a:t>[0, 5]</a:t>
            </a:r>
          </a:p>
          <a:p>
            <a:pPr marL="514350" indent="-514350">
              <a:buFont typeface="+mj-lt"/>
              <a:buAutoNum type="alphaUcPeriod"/>
            </a:pPr>
            <a:r>
              <a:rPr lang="en-US" dirty="0" smtClean="0"/>
              <a:t> </a:t>
            </a:r>
            <a:r>
              <a:rPr lang="en-US" dirty="0" smtClean="0">
                <a:latin typeface="Courier"/>
                <a:cs typeface="Courier"/>
              </a:rPr>
              <a:t>(0, 5)</a:t>
            </a:r>
          </a:p>
          <a:p>
            <a:pPr marL="514350" indent="-514350">
              <a:buFont typeface="+mj-lt"/>
              <a:buAutoNum type="alphaUcPeriod"/>
            </a:pPr>
            <a:r>
              <a:rPr lang="en-US" dirty="0" smtClean="0"/>
              <a:t> </a:t>
            </a:r>
            <a:r>
              <a:rPr lang="en-US" dirty="0" smtClean="0">
                <a:latin typeface="Courier"/>
                <a:cs typeface="Courier"/>
              </a:rPr>
              <a:t>[0, 4]</a:t>
            </a:r>
          </a:p>
          <a:p>
            <a:pPr marL="514350" indent="-514350">
              <a:buFont typeface="+mj-lt"/>
              <a:buAutoNum type="alphaUcPeriod"/>
            </a:pPr>
            <a:r>
              <a:rPr lang="en-US" dirty="0" smtClean="0"/>
              <a:t> </a:t>
            </a:r>
            <a:r>
              <a:rPr lang="en-US" dirty="0" smtClean="0">
                <a:latin typeface="Courier"/>
                <a:cs typeface="Courier"/>
              </a:rPr>
              <a:t>(0, 4)</a:t>
            </a:r>
          </a:p>
          <a:p>
            <a:pPr marL="514350" indent="-514350">
              <a:buFont typeface="+mj-lt"/>
              <a:buAutoNum type="alphaUcPeriod"/>
            </a:pPr>
            <a:r>
              <a:rPr lang="en-US" dirty="0" smtClean="0"/>
              <a:t> </a:t>
            </a:r>
            <a:r>
              <a:rPr lang="en-US" dirty="0" smtClean="0">
                <a:latin typeface="Courier"/>
                <a:cs typeface="Courier"/>
              </a:rPr>
              <a:t>None of the above</a:t>
            </a:r>
          </a:p>
        </p:txBody>
      </p:sp>
      <p:sp>
        <p:nvSpPr>
          <p:cNvPr id="5" name="TextBox 4"/>
          <p:cNvSpPr txBox="1"/>
          <p:nvPr/>
        </p:nvSpPr>
        <p:spPr>
          <a:xfrm>
            <a:off x="3352800" y="2590800"/>
            <a:ext cx="5105400" cy="1200328"/>
          </a:xfrm>
          <a:prstGeom prst="rect">
            <a:avLst/>
          </a:prstGeom>
          <a:noFill/>
          <a:ln>
            <a:solidFill>
              <a:schemeClr val="tx1"/>
            </a:solidFill>
          </a:ln>
        </p:spPr>
        <p:txBody>
          <a:bodyPr wrap="square" rtlCol="0">
            <a:spAutoFit/>
          </a:bodyPr>
          <a:lstStyle/>
          <a:p>
            <a:r>
              <a:rPr lang="en-US" sz="2400" dirty="0" smtClean="0">
                <a:solidFill>
                  <a:srgbClr val="FF6600"/>
                </a:solidFill>
                <a:latin typeface="Courier"/>
                <a:cs typeface="Courier"/>
              </a:rPr>
              <a:t>from</a:t>
            </a:r>
            <a:r>
              <a:rPr lang="en-US" sz="2400" dirty="0" smtClean="0">
                <a:solidFill>
                  <a:srgbClr val="000000"/>
                </a:solidFill>
                <a:latin typeface="Courier"/>
                <a:cs typeface="Courier"/>
              </a:rPr>
              <a:t> random </a:t>
            </a:r>
            <a:r>
              <a:rPr lang="en-US" sz="2400" dirty="0" smtClean="0">
                <a:solidFill>
                  <a:srgbClr val="FF6600"/>
                </a:solidFill>
                <a:latin typeface="Courier"/>
                <a:cs typeface="Courier"/>
              </a:rPr>
              <a:t>import</a:t>
            </a:r>
            <a:r>
              <a:rPr lang="en-US" sz="2400" dirty="0" smtClean="0">
                <a:solidFill>
                  <a:srgbClr val="000000"/>
                </a:solidFill>
                <a:latin typeface="Courier"/>
                <a:cs typeface="Courier"/>
              </a:rPr>
              <a:t> </a:t>
            </a:r>
            <a:r>
              <a:rPr lang="en-US" sz="2400" dirty="0" err="1" smtClean="0">
                <a:solidFill>
                  <a:srgbClr val="000000"/>
                </a:solidFill>
                <a:latin typeface="Courier"/>
                <a:cs typeface="Courier"/>
              </a:rPr>
              <a:t>randint</a:t>
            </a:r>
            <a:endParaRPr lang="en-US" sz="2400" dirty="0" smtClean="0">
              <a:solidFill>
                <a:srgbClr val="000000"/>
              </a:solidFill>
              <a:latin typeface="Courier"/>
              <a:cs typeface="Courier"/>
            </a:endParaRPr>
          </a:p>
          <a:p>
            <a:endParaRPr lang="en-US" sz="2400" dirty="0" smtClean="0">
              <a:latin typeface="Courier"/>
              <a:cs typeface="Courier"/>
            </a:endParaRPr>
          </a:p>
          <a:p>
            <a:r>
              <a:rPr lang="en-US" sz="2400" dirty="0" smtClean="0">
                <a:solidFill>
                  <a:srgbClr val="660066"/>
                </a:solidFill>
                <a:latin typeface="Courier"/>
                <a:cs typeface="Courier"/>
              </a:rPr>
              <a:t>print</a:t>
            </a:r>
            <a:r>
              <a:rPr lang="en-US" sz="2400" dirty="0" smtClean="0">
                <a:latin typeface="Courier"/>
                <a:cs typeface="Courier"/>
              </a:rPr>
              <a:t>(</a:t>
            </a:r>
            <a:r>
              <a:rPr lang="en-US" sz="2400" dirty="0" err="1" smtClean="0">
                <a:latin typeface="Courier"/>
                <a:cs typeface="Courier"/>
              </a:rPr>
              <a:t>randint</a:t>
            </a:r>
            <a:r>
              <a:rPr lang="en-US" sz="2400" dirty="0" smtClean="0">
                <a:latin typeface="Courier"/>
                <a:cs typeface="Courier"/>
              </a:rPr>
              <a:t>(0, 5)) </a:t>
            </a:r>
            <a:endParaRPr lang="en-US" sz="2400" dirty="0">
              <a:latin typeface="Courier"/>
              <a:cs typeface="Courier"/>
            </a:endParaRPr>
          </a:p>
        </p:txBody>
      </p:sp>
    </p:spTree>
    <p:extLst>
      <p:ext uri="{BB962C8B-B14F-4D97-AF65-F5344CB8AC3E}">
        <p14:creationId xmlns:p14="http://schemas.microsoft.com/office/powerpoint/2010/main" val="30276762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295400"/>
            <a:ext cx="8229600" cy="4724400"/>
          </a:xfrm>
        </p:spPr>
        <p:txBody>
          <a:bodyPr>
            <a:normAutofit/>
          </a:bodyPr>
          <a:lstStyle/>
          <a:p>
            <a:pPr marL="0" indent="0">
              <a:buNone/>
            </a:pPr>
            <a:r>
              <a:rPr lang="en-US" dirty="0" smtClean="0"/>
              <a:t>What will be output?</a:t>
            </a:r>
          </a:p>
          <a:p>
            <a:pPr lvl="2"/>
            <a:endParaRPr lang="en-US" dirty="0" smtClean="0"/>
          </a:p>
          <a:p>
            <a:pPr marL="0" indent="0">
              <a:buNone/>
            </a:pPr>
            <a:endParaRPr lang="en-US" dirty="0" smtClean="0"/>
          </a:p>
          <a:p>
            <a:pPr marL="514350" indent="-514350">
              <a:buFont typeface="+mj-lt"/>
              <a:buAutoNum type="alphaUcPeriod"/>
            </a:pPr>
            <a:r>
              <a:rPr lang="en-US" dirty="0" smtClean="0"/>
              <a:t> </a:t>
            </a:r>
            <a:r>
              <a:rPr lang="en-US" dirty="0" smtClean="0">
                <a:latin typeface="Courier"/>
                <a:cs typeface="Courier"/>
              </a:rPr>
              <a:t>1</a:t>
            </a:r>
          </a:p>
          <a:p>
            <a:pPr marL="514350" indent="-514350">
              <a:buFont typeface="+mj-lt"/>
              <a:buAutoNum type="alphaUcPeriod"/>
            </a:pPr>
            <a:r>
              <a:rPr lang="en-US" dirty="0" smtClean="0"/>
              <a:t> </a:t>
            </a:r>
            <a:r>
              <a:rPr lang="en-US" dirty="0" smtClean="0">
                <a:latin typeface="Courier"/>
                <a:cs typeface="Courier"/>
              </a:rPr>
              <a:t>a</a:t>
            </a:r>
          </a:p>
          <a:p>
            <a:pPr marL="514350" indent="-514350">
              <a:buFont typeface="+mj-lt"/>
              <a:buAutoNum type="alphaUcPeriod"/>
            </a:pPr>
            <a:r>
              <a:rPr lang="en-US" dirty="0" smtClean="0"/>
              <a:t> </a:t>
            </a:r>
            <a:r>
              <a:rPr lang="en-US" dirty="0" smtClean="0">
                <a:latin typeface="Courier"/>
                <a:cs typeface="Courier"/>
              </a:rPr>
              <a:t>True</a:t>
            </a:r>
          </a:p>
          <a:p>
            <a:pPr marL="514350" indent="-514350">
              <a:buFont typeface="+mj-lt"/>
              <a:buAutoNum type="alphaUcPeriod"/>
            </a:pPr>
            <a:r>
              <a:rPr lang="en-US" dirty="0" smtClean="0"/>
              <a:t> </a:t>
            </a:r>
            <a:r>
              <a:rPr lang="en-US" dirty="0">
                <a:latin typeface="Courier"/>
                <a:cs typeface="Courier"/>
              </a:rPr>
              <a:t>[1, 'a', True, None]</a:t>
            </a:r>
            <a:endParaRPr lang="en-US" dirty="0" smtClean="0">
              <a:latin typeface="Courier"/>
              <a:cs typeface="Courier"/>
            </a:endParaRPr>
          </a:p>
          <a:p>
            <a:pPr marL="514350" indent="-514350">
              <a:buFont typeface="+mj-lt"/>
              <a:buAutoNum type="alphaUcPeriod"/>
            </a:pPr>
            <a:r>
              <a:rPr lang="en-US" dirty="0" smtClean="0"/>
              <a:t> </a:t>
            </a:r>
            <a:r>
              <a:rPr lang="en-US" dirty="0" smtClean="0">
                <a:latin typeface="Courier"/>
                <a:cs typeface="Courier"/>
              </a:rPr>
              <a:t>None of the above</a:t>
            </a:r>
          </a:p>
        </p:txBody>
      </p:sp>
      <p:sp>
        <p:nvSpPr>
          <p:cNvPr id="5" name="TextBox 4"/>
          <p:cNvSpPr txBox="1"/>
          <p:nvPr/>
        </p:nvSpPr>
        <p:spPr>
          <a:xfrm>
            <a:off x="3352800" y="2209800"/>
            <a:ext cx="5105400" cy="1200328"/>
          </a:xfrm>
          <a:prstGeom prst="rect">
            <a:avLst/>
          </a:prstGeom>
          <a:noFill/>
          <a:ln>
            <a:solidFill>
              <a:schemeClr val="tx1"/>
            </a:solidFill>
          </a:ln>
        </p:spPr>
        <p:txBody>
          <a:bodyPr wrap="square" rtlCol="0">
            <a:spAutoFit/>
          </a:bodyPr>
          <a:lstStyle/>
          <a:p>
            <a:r>
              <a:rPr lang="en-US" sz="2400" dirty="0" err="1" smtClean="0">
                <a:latin typeface="Courier"/>
                <a:cs typeface="Courier"/>
              </a:rPr>
              <a:t>lst</a:t>
            </a:r>
            <a:r>
              <a:rPr lang="en-US" sz="2400" dirty="0" smtClean="0">
                <a:latin typeface="Courier"/>
                <a:cs typeface="Courier"/>
              </a:rPr>
              <a:t> = [1, 'a', True, None]</a:t>
            </a:r>
          </a:p>
          <a:p>
            <a:endParaRPr lang="en-US" sz="2400" dirty="0" smtClean="0">
              <a:latin typeface="Courier"/>
              <a:cs typeface="Courier"/>
            </a:endParaRPr>
          </a:p>
          <a:p>
            <a:r>
              <a:rPr lang="en-US" sz="2400" dirty="0" smtClean="0">
                <a:solidFill>
                  <a:srgbClr val="660066"/>
                </a:solidFill>
                <a:latin typeface="Courier"/>
                <a:cs typeface="Courier"/>
              </a:rPr>
              <a:t>print</a:t>
            </a:r>
            <a:r>
              <a:rPr lang="en-US" sz="2400" dirty="0" smtClean="0">
                <a:latin typeface="Courier"/>
                <a:cs typeface="Courier"/>
              </a:rPr>
              <a:t>(</a:t>
            </a:r>
            <a:r>
              <a:rPr lang="en-US" sz="2400" dirty="0" err="1" smtClean="0">
                <a:latin typeface="Courier"/>
                <a:cs typeface="Courier"/>
              </a:rPr>
              <a:t>lst</a:t>
            </a:r>
            <a:r>
              <a:rPr lang="en-US" sz="2400" dirty="0" smtClean="0">
                <a:latin typeface="Courier"/>
                <a:cs typeface="Courier"/>
              </a:rPr>
              <a:t>[1]) </a:t>
            </a:r>
            <a:endParaRPr lang="en-US" sz="2400" dirty="0">
              <a:latin typeface="Courier"/>
              <a:cs typeface="Courier"/>
            </a:endParaRPr>
          </a:p>
        </p:txBody>
      </p:sp>
    </p:spTree>
    <p:extLst>
      <p:ext uri="{BB962C8B-B14F-4D97-AF65-F5344CB8AC3E}">
        <p14:creationId xmlns:p14="http://schemas.microsoft.com/office/powerpoint/2010/main" val="31574650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295400"/>
            <a:ext cx="8229600" cy="4724400"/>
          </a:xfrm>
        </p:spPr>
        <p:txBody>
          <a:bodyPr>
            <a:normAutofit/>
          </a:bodyPr>
          <a:lstStyle/>
          <a:p>
            <a:pPr marL="0" indent="0">
              <a:buNone/>
            </a:pPr>
            <a:r>
              <a:rPr lang="en-US" dirty="0" smtClean="0"/>
              <a:t>What will be output?</a:t>
            </a:r>
          </a:p>
          <a:p>
            <a:pPr lvl="2"/>
            <a:endParaRPr lang="en-US" dirty="0" smtClean="0"/>
          </a:p>
          <a:p>
            <a:pPr marL="0" indent="0">
              <a:buNone/>
            </a:pPr>
            <a:endParaRPr lang="en-US" dirty="0" smtClean="0"/>
          </a:p>
          <a:p>
            <a:pPr marL="514350" indent="-514350">
              <a:buFont typeface="+mj-lt"/>
              <a:buAutoNum type="alphaUcPeriod"/>
            </a:pPr>
            <a:r>
              <a:rPr lang="en-US" dirty="0" smtClean="0"/>
              <a:t> </a:t>
            </a:r>
            <a:r>
              <a:rPr lang="en-US" dirty="0" smtClean="0">
                <a:latin typeface="Courier"/>
                <a:cs typeface="Courier"/>
              </a:rPr>
              <a:t>1</a:t>
            </a:r>
          </a:p>
          <a:p>
            <a:pPr marL="514350" indent="-514350">
              <a:buFont typeface="+mj-lt"/>
              <a:buAutoNum type="alphaUcPeriod"/>
            </a:pPr>
            <a:r>
              <a:rPr lang="en-US" b="1" dirty="0" smtClean="0">
                <a:solidFill>
                  <a:srgbClr val="008000"/>
                </a:solidFill>
              </a:rPr>
              <a:t> </a:t>
            </a:r>
            <a:r>
              <a:rPr lang="en-US" b="1" dirty="0" smtClean="0">
                <a:solidFill>
                  <a:srgbClr val="008000"/>
                </a:solidFill>
                <a:latin typeface="Courier"/>
                <a:cs typeface="Courier"/>
              </a:rPr>
              <a:t>a</a:t>
            </a:r>
          </a:p>
          <a:p>
            <a:pPr marL="514350" indent="-514350">
              <a:buFont typeface="+mj-lt"/>
              <a:buAutoNum type="alphaUcPeriod"/>
            </a:pPr>
            <a:r>
              <a:rPr lang="en-US" dirty="0" smtClean="0"/>
              <a:t> </a:t>
            </a:r>
            <a:r>
              <a:rPr lang="en-US" dirty="0" smtClean="0">
                <a:latin typeface="Courier"/>
                <a:cs typeface="Courier"/>
              </a:rPr>
              <a:t>True</a:t>
            </a:r>
          </a:p>
          <a:p>
            <a:pPr marL="514350" indent="-514350">
              <a:buFont typeface="+mj-lt"/>
              <a:buAutoNum type="alphaUcPeriod"/>
            </a:pPr>
            <a:r>
              <a:rPr lang="en-US" dirty="0" smtClean="0"/>
              <a:t> </a:t>
            </a:r>
            <a:r>
              <a:rPr lang="en-US" dirty="0">
                <a:latin typeface="Courier"/>
                <a:cs typeface="Courier"/>
              </a:rPr>
              <a:t>[1, 'a', True, None]</a:t>
            </a:r>
            <a:endParaRPr lang="en-US" dirty="0" smtClean="0">
              <a:latin typeface="Courier"/>
              <a:cs typeface="Courier"/>
            </a:endParaRPr>
          </a:p>
          <a:p>
            <a:pPr marL="514350" indent="-514350">
              <a:buFont typeface="+mj-lt"/>
              <a:buAutoNum type="alphaUcPeriod"/>
            </a:pPr>
            <a:r>
              <a:rPr lang="en-US" dirty="0" smtClean="0"/>
              <a:t> </a:t>
            </a:r>
            <a:r>
              <a:rPr lang="en-US" dirty="0" smtClean="0">
                <a:latin typeface="Courier"/>
                <a:cs typeface="Courier"/>
              </a:rPr>
              <a:t>None of the above</a:t>
            </a:r>
          </a:p>
        </p:txBody>
      </p:sp>
      <p:sp>
        <p:nvSpPr>
          <p:cNvPr id="5" name="TextBox 4"/>
          <p:cNvSpPr txBox="1"/>
          <p:nvPr/>
        </p:nvSpPr>
        <p:spPr>
          <a:xfrm>
            <a:off x="3352800" y="2209800"/>
            <a:ext cx="5105400" cy="1200328"/>
          </a:xfrm>
          <a:prstGeom prst="rect">
            <a:avLst/>
          </a:prstGeom>
          <a:noFill/>
          <a:ln>
            <a:solidFill>
              <a:schemeClr val="tx1"/>
            </a:solidFill>
          </a:ln>
        </p:spPr>
        <p:txBody>
          <a:bodyPr wrap="square" rtlCol="0">
            <a:spAutoFit/>
          </a:bodyPr>
          <a:lstStyle/>
          <a:p>
            <a:r>
              <a:rPr lang="en-US" sz="2400" dirty="0" err="1" smtClean="0">
                <a:latin typeface="Courier"/>
                <a:cs typeface="Courier"/>
              </a:rPr>
              <a:t>lst</a:t>
            </a:r>
            <a:r>
              <a:rPr lang="en-US" sz="2400" dirty="0" smtClean="0">
                <a:latin typeface="Courier"/>
                <a:cs typeface="Courier"/>
              </a:rPr>
              <a:t> = [1, 'a', True, None]</a:t>
            </a:r>
          </a:p>
          <a:p>
            <a:endParaRPr lang="en-US" sz="2400" dirty="0" smtClean="0">
              <a:latin typeface="Courier"/>
              <a:cs typeface="Courier"/>
            </a:endParaRPr>
          </a:p>
          <a:p>
            <a:r>
              <a:rPr lang="en-US" sz="2400" dirty="0" smtClean="0">
                <a:solidFill>
                  <a:srgbClr val="660066"/>
                </a:solidFill>
                <a:latin typeface="Courier"/>
                <a:cs typeface="Courier"/>
              </a:rPr>
              <a:t>print</a:t>
            </a:r>
            <a:r>
              <a:rPr lang="en-US" sz="2400" dirty="0" smtClean="0">
                <a:latin typeface="Courier"/>
                <a:cs typeface="Courier"/>
              </a:rPr>
              <a:t>(</a:t>
            </a:r>
            <a:r>
              <a:rPr lang="en-US" sz="2400" dirty="0" err="1" smtClean="0">
                <a:latin typeface="Courier"/>
                <a:cs typeface="Courier"/>
              </a:rPr>
              <a:t>lst</a:t>
            </a:r>
            <a:r>
              <a:rPr lang="en-US" sz="2400" dirty="0" smtClean="0">
                <a:latin typeface="Courier"/>
                <a:cs typeface="Courier"/>
              </a:rPr>
              <a:t>[1]) </a:t>
            </a:r>
            <a:endParaRPr lang="en-US" sz="2400" dirty="0">
              <a:latin typeface="Courier"/>
              <a:cs typeface="Courier"/>
            </a:endParaRPr>
          </a:p>
        </p:txBody>
      </p:sp>
    </p:spTree>
    <p:extLst>
      <p:ext uri="{BB962C8B-B14F-4D97-AF65-F5344CB8AC3E}">
        <p14:creationId xmlns:p14="http://schemas.microsoft.com/office/powerpoint/2010/main" val="1041826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CISC106 – </a:t>
            </a:r>
            <a:r>
              <a:rPr lang="en-US" dirty="0" err="1"/>
              <a:t>i</a:t>
            </a:r>
            <a:r>
              <a:rPr lang="en-US" dirty="0"/>
              <a:t>&gt;clicker</a:t>
            </a:r>
          </a:p>
        </p:txBody>
      </p:sp>
      <p:sp>
        <p:nvSpPr>
          <p:cNvPr id="3" name="Content Placeholder 2"/>
          <p:cNvSpPr>
            <a:spLocks noGrp="1"/>
          </p:cNvSpPr>
          <p:nvPr>
            <p:ph idx="1"/>
          </p:nvPr>
        </p:nvSpPr>
        <p:spPr>
          <a:xfrm>
            <a:off x="457200" y="1295400"/>
            <a:ext cx="8229600" cy="4724400"/>
          </a:xfrm>
        </p:spPr>
        <p:txBody>
          <a:bodyPr>
            <a:normAutofit/>
          </a:bodyPr>
          <a:lstStyle/>
          <a:p>
            <a:pPr marL="0" indent="0">
              <a:buNone/>
            </a:pPr>
            <a:r>
              <a:rPr lang="en-US" dirty="0" smtClean="0"/>
              <a:t>The non-negative numbers are equivalent to the positive numbers.</a:t>
            </a:r>
          </a:p>
          <a:p>
            <a:pPr lvl="2"/>
            <a:endParaRPr lang="en-US" dirty="0" smtClean="0"/>
          </a:p>
          <a:p>
            <a:pPr marL="0" indent="0">
              <a:buNone/>
            </a:pPr>
            <a:endParaRPr lang="en-US" dirty="0" smtClean="0"/>
          </a:p>
          <a:p>
            <a:pPr marL="514350" indent="-514350">
              <a:buFont typeface="+mj-lt"/>
              <a:buAutoNum type="alphaUcPeriod"/>
            </a:pPr>
            <a:r>
              <a:rPr lang="en-US" dirty="0" smtClean="0"/>
              <a:t> </a:t>
            </a:r>
            <a:r>
              <a:rPr lang="en-US" dirty="0" smtClean="0">
                <a:cs typeface="Courier"/>
              </a:rPr>
              <a:t>True</a:t>
            </a:r>
          </a:p>
          <a:p>
            <a:pPr marL="514350" indent="-514350">
              <a:buFont typeface="+mj-lt"/>
              <a:buAutoNum type="alphaUcPeriod"/>
            </a:pPr>
            <a:r>
              <a:rPr lang="en-US" dirty="0" smtClean="0"/>
              <a:t> </a:t>
            </a:r>
            <a:r>
              <a:rPr lang="en-US" dirty="0" smtClean="0">
                <a:cs typeface="Courier"/>
              </a:rPr>
              <a:t>False</a:t>
            </a:r>
          </a:p>
        </p:txBody>
      </p:sp>
    </p:spTree>
    <p:extLst>
      <p:ext uri="{BB962C8B-B14F-4D97-AF65-F5344CB8AC3E}">
        <p14:creationId xmlns:p14="http://schemas.microsoft.com/office/powerpoint/2010/main" val="21647882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135814</TotalTime>
  <Words>1815</Words>
  <Application>Microsoft Macintosh PowerPoint</Application>
  <PresentationFormat>On-screen Show (4:3)</PresentationFormat>
  <Paragraphs>282</Paragraphs>
  <Slides>29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Office Theme</vt:lpstr>
      <vt:lpstr>Equation</vt:lpstr>
      <vt:lpstr>CISC106 – i&gt;clicker</vt:lpstr>
      <vt:lpstr>CISC106 – i&gt;clicker</vt:lpstr>
      <vt:lpstr>CISC106 – i&gt;clicker</vt:lpstr>
      <vt:lpstr>CISC106 – i&gt;clicker</vt:lpstr>
      <vt:lpstr>CISC106 – i&gt;clicker</vt:lpstr>
      <vt:lpstr>CISC106 – i&gt;clicker</vt:lpstr>
      <vt:lpstr>CISC106 – i&gt;clicker</vt:lpstr>
      <vt:lpstr>CISC106 – i&gt;clicker</vt:lpstr>
      <vt:lpstr>CISC106 – i&gt;clicker</vt:lpstr>
      <vt:lpstr>CISC106 – i&gt;clicker</vt:lpstr>
      <vt:lpstr>Midterm Exam</vt:lpstr>
      <vt:lpstr>Midterm Exam (cont.)</vt:lpstr>
      <vt:lpstr>Midterm Exam (cont.)</vt:lpstr>
      <vt:lpstr>Midterm Review</vt:lpstr>
      <vt:lpstr>Midterm Review</vt:lpstr>
      <vt:lpstr>Midterm Review</vt:lpstr>
      <vt:lpstr>Midterm Review</vt:lpstr>
      <vt:lpstr>Midterm Review</vt:lpstr>
      <vt:lpstr>Midterm Review</vt:lpstr>
      <vt:lpstr>Midterm Review</vt:lpstr>
      <vt:lpstr>Midterm Review</vt:lpstr>
      <vt:lpstr>Midterm Review</vt:lpstr>
      <vt:lpstr>Midterm Review</vt:lpstr>
      <vt:lpstr>Midterm Review</vt:lpstr>
      <vt:lpstr>Midterm Review</vt:lpstr>
      <vt:lpstr>Midterm Review</vt:lpstr>
      <vt:lpstr>Midterm Review</vt:lpstr>
      <vt:lpstr>Midterm Review</vt:lpstr>
      <vt:lpstr>Midterm Review</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Heron’s Triangle Area </dc:title>
  <dc:creator>amer</dc:creator>
  <cp:lastModifiedBy>Jon</cp:lastModifiedBy>
  <cp:revision>459</cp:revision>
  <dcterms:created xsi:type="dcterms:W3CDTF">2012-09-10T20:12:08Z</dcterms:created>
  <dcterms:modified xsi:type="dcterms:W3CDTF">2016-03-21T14:09:47Z</dcterms:modified>
</cp:coreProperties>
</file>