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733" r:id="rId2"/>
    <p:sldId id="734" r:id="rId3"/>
    <p:sldId id="723" r:id="rId4"/>
    <p:sldId id="721" r:id="rId5"/>
    <p:sldId id="722" r:id="rId6"/>
    <p:sldId id="730" r:id="rId7"/>
    <p:sldId id="731" r:id="rId8"/>
    <p:sldId id="732" r:id="rId9"/>
    <p:sldId id="728" r:id="rId10"/>
    <p:sldId id="729" r:id="rId11"/>
    <p:sldId id="699" r:id="rId12"/>
    <p:sldId id="700" r:id="rId13"/>
    <p:sldId id="701" r:id="rId14"/>
    <p:sldId id="702" r:id="rId15"/>
    <p:sldId id="703" r:id="rId16"/>
    <p:sldId id="704" r:id="rId17"/>
    <p:sldId id="693" r:id="rId18"/>
    <p:sldId id="694" r:id="rId19"/>
    <p:sldId id="695" r:id="rId20"/>
    <p:sldId id="696" r:id="rId21"/>
    <p:sldId id="71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867" autoAdjust="0"/>
  </p:normalViewPr>
  <p:slideViewPr>
    <p:cSldViewPr>
      <p:cViewPr>
        <p:scale>
          <a:sx n="90" d="100"/>
          <a:sy n="90" d="100"/>
        </p:scale>
        <p:origin x="-92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145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AC68E-8B0D-634A-9544-7D0FF9604430}" type="datetimeFigureOut">
              <a:rPr lang="en-US" smtClean="0"/>
              <a:t>4/11/16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A7848-F754-DC4C-9C71-8CB301F2A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2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6D919-76E4-4F1F-8F9F-8BD377B97F9A}" type="datetimeFigureOut">
              <a:rPr lang="en-US" smtClean="0"/>
              <a:pPr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err="1" smtClean="0">
                <a:latin typeface="Courier"/>
                <a:cs typeface="Courier"/>
              </a:rPr>
              <a:t>str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list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tuple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An error will occur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6200" y="2133600"/>
            <a:ext cx="4648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x = [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'python'</a:t>
            </a:r>
            <a:r>
              <a:rPr lang="en-US" sz="2400" dirty="0" smtClean="0">
                <a:latin typeface="Courier"/>
                <a:cs typeface="Courier"/>
              </a:rPr>
              <a:t>]</a:t>
            </a:r>
          </a:p>
          <a:p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2400" dirty="0" smtClean="0">
                <a:latin typeface="Courier"/>
                <a:cs typeface="Courier"/>
              </a:rPr>
              <a:t>(x)) 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576275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word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latin typeface="Courier"/>
                <a:cs typeface="Courier"/>
              </a:rPr>
              <a:t>AbRaCaDaBrA</a:t>
            </a:r>
            <a:endParaRPr lang="en-US" b="1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abracadabra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None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cs typeface="Courier"/>
              </a:rPr>
              <a:t>An error will occur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1981200"/>
            <a:ext cx="4648200" cy="1200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word =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AbRaCaDaBrA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’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word.lower</a:t>
            </a:r>
            <a:r>
              <a:rPr lang="en-US" sz="2400" dirty="0" smtClean="0">
                <a:latin typeface="Courier"/>
                <a:cs typeface="Courier"/>
              </a:rPr>
              <a:t>()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sz="2400" dirty="0" smtClean="0">
                <a:latin typeface="Courier"/>
                <a:cs typeface="Courier"/>
              </a:rPr>
              <a:t>(word)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947204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for Next Few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</a:t>
            </a:r>
            <a:r>
              <a:rPr lang="en-US" dirty="0"/>
              <a:t>chapters </a:t>
            </a:r>
            <a:r>
              <a:rPr lang="en-US" dirty="0" smtClean="0"/>
              <a:t>6 </a:t>
            </a:r>
            <a:r>
              <a:rPr lang="en-US" dirty="0"/>
              <a:t>and </a:t>
            </a:r>
            <a:r>
              <a:rPr lang="en-US" dirty="0" smtClean="0"/>
              <a:t>12</a:t>
            </a:r>
          </a:p>
          <a:p>
            <a:r>
              <a:rPr lang="en-US" dirty="0"/>
              <a:t>Install </a:t>
            </a:r>
            <a:r>
              <a:rPr lang="en-US" dirty="0" err="1"/>
              <a:t>Matplotlib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if you haven’t already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Follow direction on Sakai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File </a:t>
            </a:r>
            <a:r>
              <a:rPr lang="en-US" dirty="0" err="1" smtClean="0"/>
              <a:t>Input/Output</a:t>
            </a:r>
            <a:endParaRPr lang="en-US" dirty="0" smtClean="0"/>
          </a:p>
          <a:p>
            <a:r>
              <a:rPr lang="en-US" dirty="0" smtClean="0"/>
              <a:t>Using external libraries/plotting</a:t>
            </a:r>
          </a:p>
          <a:p>
            <a:r>
              <a:rPr lang="en-US" dirty="0" smtClean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40795487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838200"/>
          </a:xfrm>
        </p:spPr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Input/Output</a:t>
            </a:r>
            <a:r>
              <a:rPr lang="en-US" dirty="0" smtClean="0"/>
              <a:t>  (I/O)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971800" y="3581400"/>
            <a:ext cx="4060012" cy="2438400"/>
            <a:chOff x="2971800" y="3581400"/>
            <a:chExt cx="4060012" cy="2438400"/>
          </a:xfrm>
        </p:grpSpPr>
        <p:sp>
          <p:nvSpPr>
            <p:cNvPr id="5" name="Can 4"/>
            <p:cNvSpPr/>
            <p:nvPr/>
          </p:nvSpPr>
          <p:spPr>
            <a:xfrm>
              <a:off x="2971800" y="3581400"/>
              <a:ext cx="2209800" cy="2438400"/>
            </a:xfrm>
            <a:prstGeom prst="can">
              <a:avLst>
                <a:gd name="adj" fmla="val 1810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57800" y="5358825"/>
              <a:ext cx="17740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disk drive</a:t>
              </a:r>
              <a:endParaRPr lang="en-US" sz="3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352800" y="4114800"/>
              <a:ext cx="4572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52800" y="4572000"/>
              <a:ext cx="4572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52800" y="5029200"/>
              <a:ext cx="4572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52800" y="5486400"/>
              <a:ext cx="4572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14800" y="4485382"/>
              <a:ext cx="9906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data files</a:t>
              </a:r>
              <a:endParaRPr lang="en-US" sz="3200" dirty="0"/>
            </a:p>
          </p:txBody>
        </p:sp>
        <p:sp>
          <p:nvSpPr>
            <p:cNvPr id="12" name="Right Brace 11"/>
            <p:cNvSpPr/>
            <p:nvPr/>
          </p:nvSpPr>
          <p:spPr>
            <a:xfrm>
              <a:off x="3886200" y="4114800"/>
              <a:ext cx="231648" cy="17526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90800" y="939225"/>
            <a:ext cx="2889574" cy="2413575"/>
            <a:chOff x="2590800" y="939225"/>
            <a:chExt cx="2889574" cy="2413575"/>
          </a:xfrm>
        </p:grpSpPr>
        <p:sp>
          <p:nvSpPr>
            <p:cNvPr id="4" name="Rectangle 3"/>
            <p:cNvSpPr/>
            <p:nvPr/>
          </p:nvSpPr>
          <p:spPr>
            <a:xfrm>
              <a:off x="2667000" y="1600200"/>
              <a:ext cx="2743200" cy="1752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90800" y="939225"/>
              <a:ext cx="28895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Python program</a:t>
              </a:r>
              <a:endParaRPr lang="en-US" sz="3200" dirty="0"/>
            </a:p>
          </p:txBody>
        </p:sp>
      </p:grpSp>
      <p:sp>
        <p:nvSpPr>
          <p:cNvPr id="18" name="Curved Left Arrow 17"/>
          <p:cNvSpPr/>
          <p:nvPr/>
        </p:nvSpPr>
        <p:spPr>
          <a:xfrm rot="10800000">
            <a:off x="1859280" y="2136648"/>
            <a:ext cx="731520" cy="2740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400" y="2819400"/>
            <a:ext cx="1734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input</a:t>
            </a:r>
          </a:p>
          <a:p>
            <a:r>
              <a:rPr lang="en-US" sz="3200" dirty="0" smtClean="0"/>
              <a:t>  </a:t>
            </a:r>
            <a:r>
              <a:rPr lang="en-US" sz="3200" dirty="0" smtClean="0">
                <a:solidFill>
                  <a:srgbClr val="FF6600"/>
                </a:solidFill>
              </a:rPr>
              <a:t>read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  </a:t>
            </a:r>
            <a:r>
              <a:rPr lang="en-US" sz="3200" dirty="0" err="1" smtClean="0">
                <a:solidFill>
                  <a:srgbClr val="FF6600"/>
                </a:solidFill>
              </a:rPr>
              <a:t>readline</a:t>
            </a:r>
            <a:endParaRPr lang="en-US" sz="3200" dirty="0">
              <a:solidFill>
                <a:srgbClr val="FF6600"/>
              </a:solidFill>
            </a:endParaRPr>
          </a:p>
        </p:txBody>
      </p:sp>
      <p:sp>
        <p:nvSpPr>
          <p:cNvPr id="21" name="Curved Left Arrow 20"/>
          <p:cNvSpPr/>
          <p:nvPr/>
        </p:nvSpPr>
        <p:spPr>
          <a:xfrm>
            <a:off x="5669280" y="2209800"/>
            <a:ext cx="731520" cy="2740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53682" y="2971800"/>
            <a:ext cx="13260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output</a:t>
            </a:r>
          </a:p>
          <a:p>
            <a:r>
              <a:rPr lang="en-US" sz="3200" dirty="0" smtClean="0"/>
              <a:t>   </a:t>
            </a:r>
            <a:r>
              <a:rPr lang="en-US" sz="3200" dirty="0" smtClean="0">
                <a:solidFill>
                  <a:srgbClr val="FF6600"/>
                </a:solidFill>
              </a:rPr>
              <a:t>write</a:t>
            </a:r>
            <a:endParaRPr lang="en-US" sz="32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8731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Steps Required for File 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the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the file in your program (read, write, append)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Close the file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A program </a:t>
            </a:r>
            <a:r>
              <a:rPr lang="en-US" u="sng" dirty="0" smtClean="0"/>
              <a:t>MUST</a:t>
            </a:r>
            <a:r>
              <a:rPr lang="en-US" dirty="0" smtClean="0"/>
              <a:t> do all 3 steps for </a:t>
            </a:r>
            <a:r>
              <a:rPr lang="en-US" u="sng" dirty="0" smtClean="0"/>
              <a:t>every</a:t>
            </a:r>
            <a:r>
              <a:rPr lang="en-US" dirty="0" smtClean="0"/>
              <a:t>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736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and Closing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my_file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660066"/>
                </a:solidFill>
              </a:rPr>
              <a:t>open</a:t>
            </a:r>
            <a:r>
              <a:rPr lang="en-US" dirty="0" smtClean="0"/>
              <a:t>(&lt;filename&gt;, &lt;mode&gt;)</a:t>
            </a:r>
          </a:p>
          <a:p>
            <a:pPr lvl="1"/>
            <a:r>
              <a:rPr lang="en-US" dirty="0" smtClean="0"/>
              <a:t>filename is the name of the file.</a:t>
            </a:r>
          </a:p>
          <a:p>
            <a:pPr lvl="1"/>
            <a:r>
              <a:rPr lang="en-US" dirty="0" smtClean="0"/>
              <a:t>mode is </a:t>
            </a:r>
            <a:r>
              <a:rPr lang="fr-FR" dirty="0">
                <a:solidFill>
                  <a:srgbClr val="008000"/>
                </a:solidFill>
              </a:rPr>
              <a:t>'</a:t>
            </a:r>
            <a:r>
              <a:rPr lang="en-US" dirty="0" smtClean="0">
                <a:solidFill>
                  <a:srgbClr val="008000"/>
                </a:solidFill>
              </a:rPr>
              <a:t>r</a:t>
            </a:r>
            <a:r>
              <a:rPr lang="fr-FR" dirty="0">
                <a:solidFill>
                  <a:srgbClr val="008000"/>
                </a:solidFill>
              </a:rPr>
              <a:t>'</a:t>
            </a:r>
            <a:r>
              <a:rPr lang="en-US" dirty="0" smtClean="0"/>
              <a:t>, </a:t>
            </a:r>
            <a:r>
              <a:rPr lang="fr-FR" dirty="0">
                <a:solidFill>
                  <a:srgbClr val="008000"/>
                </a:solidFill>
              </a:rPr>
              <a:t>'</a:t>
            </a:r>
            <a:r>
              <a:rPr lang="en-US" dirty="0" smtClean="0">
                <a:solidFill>
                  <a:srgbClr val="008000"/>
                </a:solidFill>
              </a:rPr>
              <a:t>w</a:t>
            </a:r>
            <a:r>
              <a:rPr lang="fr-FR" dirty="0">
                <a:solidFill>
                  <a:srgbClr val="008000"/>
                </a:solidFill>
              </a:rPr>
              <a:t>'</a:t>
            </a:r>
            <a:r>
              <a:rPr lang="en-US" dirty="0" smtClean="0"/>
              <a:t>, or </a:t>
            </a:r>
            <a:r>
              <a:rPr lang="fr-FR" dirty="0">
                <a:solidFill>
                  <a:srgbClr val="008000"/>
                </a:solidFill>
              </a:rPr>
              <a:t>'</a:t>
            </a:r>
            <a:r>
              <a:rPr lang="en-US" dirty="0" smtClean="0">
                <a:solidFill>
                  <a:srgbClr val="008000"/>
                </a:solidFill>
              </a:rPr>
              <a:t>a</a:t>
            </a:r>
            <a:r>
              <a:rPr lang="fr-FR" dirty="0">
                <a:solidFill>
                  <a:srgbClr val="008000"/>
                </a:solidFill>
              </a:rPr>
              <a:t>'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r - This mode is for reading an existing file.</a:t>
            </a:r>
          </a:p>
          <a:p>
            <a:pPr lvl="2"/>
            <a:r>
              <a:rPr lang="en-US" dirty="0" smtClean="0"/>
              <a:t>w - This mode is for writing to a new file.</a:t>
            </a:r>
          </a:p>
          <a:p>
            <a:pPr lvl="3"/>
            <a:r>
              <a:rPr lang="en-US" dirty="0" smtClean="0"/>
              <a:t>N.B. If a file with the same name already exists, it will be overwritten the moment you open this file!</a:t>
            </a:r>
          </a:p>
          <a:p>
            <a:pPr lvl="2"/>
            <a:r>
              <a:rPr lang="en-US" dirty="0" smtClean="0"/>
              <a:t>a - This is for appending to an existing file.</a:t>
            </a:r>
          </a:p>
          <a:p>
            <a:pPr lvl="1"/>
            <a:r>
              <a:rPr lang="en-US" dirty="0" smtClean="0"/>
              <a:t>Both the filename and the mode are strings</a:t>
            </a:r>
          </a:p>
          <a:p>
            <a:r>
              <a:rPr lang="en-US" dirty="0" err="1" smtClean="0"/>
              <a:t>my_file.close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738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and 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Open the file using mode </a:t>
            </a:r>
            <a:r>
              <a:rPr lang="fr-FR" dirty="0">
                <a:solidFill>
                  <a:srgbClr val="008000"/>
                </a:solidFill>
              </a:rPr>
              <a:t>'</a:t>
            </a:r>
            <a:r>
              <a:rPr lang="en-US" dirty="0" smtClean="0">
                <a:solidFill>
                  <a:srgbClr val="008000"/>
                </a:solidFill>
              </a:rPr>
              <a:t>w</a:t>
            </a:r>
            <a:r>
              <a:rPr lang="fr-FR" dirty="0">
                <a:solidFill>
                  <a:srgbClr val="008000"/>
                </a:solidFill>
              </a:rPr>
              <a:t>'</a:t>
            </a:r>
            <a:r>
              <a:rPr lang="en-US" dirty="0" smtClean="0"/>
              <a:t> or </a:t>
            </a:r>
            <a:r>
              <a:rPr lang="fr-FR" dirty="0">
                <a:solidFill>
                  <a:srgbClr val="008000"/>
                </a:solidFill>
              </a:rPr>
              <a:t>'</a:t>
            </a:r>
            <a:r>
              <a:rPr lang="en-US" dirty="0" smtClean="0">
                <a:solidFill>
                  <a:srgbClr val="008000"/>
                </a:solidFill>
              </a:rPr>
              <a:t>a</a:t>
            </a:r>
            <a:r>
              <a:rPr lang="fr-FR" dirty="0">
                <a:solidFill>
                  <a:srgbClr val="008000"/>
                </a:solidFill>
              </a:rPr>
              <a:t>'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my_file.write</a:t>
            </a:r>
            <a:r>
              <a:rPr lang="en-US" dirty="0" smtClean="0"/>
              <a:t>(</a:t>
            </a:r>
            <a:r>
              <a:rPr lang="fr-FR" dirty="0">
                <a:solidFill>
                  <a:srgbClr val="008000"/>
                </a:solidFill>
              </a:rPr>
              <a:t>'</a:t>
            </a:r>
            <a:r>
              <a:rPr lang="en-US" dirty="0" smtClean="0">
                <a:solidFill>
                  <a:srgbClr val="008000"/>
                </a:solidFill>
              </a:rPr>
              <a:t>Here is some text</a:t>
            </a:r>
            <a:r>
              <a:rPr lang="fr-FR" dirty="0">
                <a:solidFill>
                  <a:srgbClr val="008000"/>
                </a:solidFill>
              </a:rPr>
              <a:t>'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The write() method </a:t>
            </a:r>
            <a:r>
              <a:rPr lang="en-US" b="1" dirty="0" smtClean="0"/>
              <a:t>ONLY</a:t>
            </a:r>
            <a:r>
              <a:rPr lang="en-US" dirty="0" smtClean="0"/>
              <a:t> writes strings. You must convert numbers to strings before writing them. You typically do this with the </a:t>
            </a:r>
            <a:r>
              <a:rPr lang="en-US" dirty="0" err="1" smtClean="0"/>
              <a:t>str</a:t>
            </a:r>
            <a:r>
              <a:rPr lang="en-US" dirty="0" smtClean="0"/>
              <a:t>() or format() functions.</a:t>
            </a:r>
          </a:p>
          <a:p>
            <a:endParaRPr lang="en-US" dirty="0" smtClean="0"/>
          </a:p>
          <a:p>
            <a:r>
              <a:rPr lang="en-US" dirty="0" smtClean="0"/>
              <a:t>Open the file using mode </a:t>
            </a:r>
            <a:r>
              <a:rPr lang="fr-FR" dirty="0">
                <a:solidFill>
                  <a:srgbClr val="008000"/>
                </a:solidFill>
              </a:rPr>
              <a:t>'</a:t>
            </a:r>
            <a:r>
              <a:rPr lang="en-US" dirty="0" smtClean="0">
                <a:solidFill>
                  <a:srgbClr val="008000"/>
                </a:solidFill>
              </a:rPr>
              <a:t>r</a:t>
            </a:r>
            <a:r>
              <a:rPr lang="fr-FR" dirty="0">
                <a:solidFill>
                  <a:srgbClr val="008000"/>
                </a:solidFill>
              </a:rPr>
              <a:t>'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 smtClean="0"/>
              <a:t>the_entire_file</a:t>
            </a:r>
            <a:r>
              <a:rPr lang="en-US" dirty="0" smtClean="0"/>
              <a:t> = </a:t>
            </a:r>
            <a:r>
              <a:rPr lang="en-US" dirty="0" err="1" smtClean="0"/>
              <a:t>my_file.read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The read() method reads the entire contents of the file, as a string, and stores it in </a:t>
            </a:r>
            <a:r>
              <a:rPr lang="fr-FR" dirty="0" smtClean="0"/>
              <a:t>‘</a:t>
            </a:r>
            <a:r>
              <a:rPr lang="en-US" dirty="0" err="1" smtClean="0"/>
              <a:t>the_entire_file</a:t>
            </a:r>
            <a:r>
              <a:rPr lang="fr-FR" dirty="0" smtClean="0"/>
              <a:t>’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 smtClean="0"/>
              <a:t>the_first_line</a:t>
            </a:r>
            <a:r>
              <a:rPr lang="en-US" dirty="0" smtClean="0"/>
              <a:t> = </a:t>
            </a:r>
            <a:r>
              <a:rPr lang="en-US" dirty="0" err="1" smtClean="0"/>
              <a:t>my_file.readline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The </a:t>
            </a:r>
            <a:r>
              <a:rPr lang="en-US" dirty="0" err="1" smtClean="0"/>
              <a:t>readline</a:t>
            </a:r>
            <a:r>
              <a:rPr lang="en-US" dirty="0" smtClean="0"/>
              <a:t>() method reads the next line of the file, as a string, and stores it in </a:t>
            </a:r>
            <a:r>
              <a:rPr lang="fr-FR" dirty="0" smtClean="0"/>
              <a:t>‘</a:t>
            </a:r>
            <a:r>
              <a:rPr lang="en-US" dirty="0" err="1" smtClean="0"/>
              <a:t>the_first_line</a:t>
            </a:r>
            <a:r>
              <a:rPr lang="fr-FR" dirty="0" smtClean="0"/>
              <a:t>’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537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Newline Characters and End-of-File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When writing to a file, you need to include a newline character </a:t>
            </a:r>
            <a:r>
              <a:rPr lang="fr-FR" dirty="0">
                <a:solidFill>
                  <a:srgbClr val="008000"/>
                </a:solidFill>
              </a:rPr>
              <a:t>'</a:t>
            </a:r>
            <a:r>
              <a:rPr lang="en-US" dirty="0" smtClean="0">
                <a:solidFill>
                  <a:srgbClr val="008000"/>
                </a:solidFill>
              </a:rPr>
              <a:t>\n</a:t>
            </a:r>
            <a:r>
              <a:rPr lang="fr-FR" dirty="0">
                <a:solidFill>
                  <a:srgbClr val="008000"/>
                </a:solidFill>
              </a:rPr>
              <a:t>'</a:t>
            </a:r>
            <a:r>
              <a:rPr lang="en-US" dirty="0" smtClean="0"/>
              <a:t> at the end of each line.</a:t>
            </a:r>
          </a:p>
          <a:p>
            <a:pPr lvl="1"/>
            <a:r>
              <a:rPr lang="en-US" dirty="0" smtClean="0"/>
              <a:t>string + </a:t>
            </a:r>
            <a:r>
              <a:rPr lang="fr-FR" dirty="0">
                <a:solidFill>
                  <a:srgbClr val="008000"/>
                </a:solidFill>
              </a:rPr>
              <a:t>'</a:t>
            </a:r>
            <a:r>
              <a:rPr lang="en-US" dirty="0" smtClean="0">
                <a:solidFill>
                  <a:srgbClr val="008000"/>
                </a:solidFill>
              </a:rPr>
              <a:t>\n</a:t>
            </a:r>
            <a:r>
              <a:rPr lang="fr-FR" dirty="0">
                <a:solidFill>
                  <a:srgbClr val="008000"/>
                </a:solidFill>
              </a:rPr>
              <a:t>'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smtClean="0"/>
              <a:t>When reading lines from a file, you will want to strip the newline character </a:t>
            </a:r>
            <a:r>
              <a:rPr lang="fr-FR" dirty="0">
                <a:solidFill>
                  <a:srgbClr val="008000"/>
                </a:solidFill>
              </a:rPr>
              <a:t>'</a:t>
            </a:r>
            <a:r>
              <a:rPr lang="en-US" dirty="0" smtClean="0">
                <a:solidFill>
                  <a:srgbClr val="008000"/>
                </a:solidFill>
              </a:rPr>
              <a:t>\n</a:t>
            </a:r>
            <a:r>
              <a:rPr lang="fr-FR" dirty="0">
                <a:solidFill>
                  <a:srgbClr val="008000"/>
                </a:solidFill>
              </a:rPr>
              <a:t>'</a:t>
            </a:r>
            <a:r>
              <a:rPr lang="en-US" dirty="0" smtClean="0"/>
              <a:t>, from the end of each line.</a:t>
            </a:r>
          </a:p>
          <a:p>
            <a:pPr lvl="1"/>
            <a:r>
              <a:rPr lang="en-US" dirty="0" smtClean="0"/>
              <a:t>string = </a:t>
            </a:r>
            <a:r>
              <a:rPr lang="en-US" dirty="0" err="1" smtClean="0"/>
              <a:t>string.rstrip</a:t>
            </a:r>
            <a:r>
              <a:rPr lang="en-US" dirty="0" smtClean="0"/>
              <a:t>(</a:t>
            </a:r>
            <a:r>
              <a:rPr lang="fr-FR" dirty="0">
                <a:solidFill>
                  <a:srgbClr val="008000"/>
                </a:solidFill>
              </a:rPr>
              <a:t>'</a:t>
            </a:r>
            <a:r>
              <a:rPr lang="en-US" dirty="0" smtClean="0">
                <a:solidFill>
                  <a:srgbClr val="008000"/>
                </a:solidFill>
              </a:rPr>
              <a:t>\n</a:t>
            </a:r>
            <a:r>
              <a:rPr lang="fr-FR" dirty="0">
                <a:solidFill>
                  <a:srgbClr val="008000"/>
                </a:solidFill>
              </a:rPr>
              <a:t>'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When you reach the end of a file, the </a:t>
            </a:r>
            <a:r>
              <a:rPr lang="en-US" dirty="0" err="1" smtClean="0"/>
              <a:t>readline</a:t>
            </a:r>
            <a:r>
              <a:rPr lang="en-US" dirty="0" smtClean="0"/>
              <a:t>() function will return an empty string.</a:t>
            </a:r>
          </a:p>
        </p:txBody>
      </p:sp>
    </p:spTree>
    <p:extLst>
      <p:ext uri="{BB962C8B-B14F-4D97-AF65-F5344CB8AC3E}">
        <p14:creationId xmlns:p14="http://schemas.microsoft.com/office/powerpoint/2010/main" val="18365785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Filenames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Relative path</a:t>
            </a:r>
          </a:p>
          <a:p>
            <a:pPr lvl="1"/>
            <a:r>
              <a:rPr lang="en-US" dirty="0" smtClean="0"/>
              <a:t>Specify the location of the file </a:t>
            </a:r>
            <a:r>
              <a:rPr lang="en-US" b="1" dirty="0" smtClean="0"/>
              <a:t>relative</a:t>
            </a:r>
            <a:r>
              <a:rPr lang="en-US" dirty="0" smtClean="0"/>
              <a:t> to the location of your program.</a:t>
            </a:r>
          </a:p>
          <a:p>
            <a:endParaRPr lang="en-US" dirty="0"/>
          </a:p>
          <a:p>
            <a:r>
              <a:rPr lang="en-US" dirty="0" smtClean="0"/>
              <a:t>Absolute path</a:t>
            </a:r>
          </a:p>
          <a:p>
            <a:pPr lvl="1"/>
            <a:r>
              <a:rPr lang="en-US" dirty="0" smtClean="0"/>
              <a:t>Specify the location of the file starting from:</a:t>
            </a:r>
          </a:p>
          <a:p>
            <a:pPr lvl="2"/>
            <a:r>
              <a:rPr lang="en-US" dirty="0" smtClean="0"/>
              <a:t>Mac OS X – the root of the file system, /.</a:t>
            </a:r>
          </a:p>
          <a:p>
            <a:pPr lvl="2"/>
            <a:r>
              <a:rPr lang="en-US" dirty="0" smtClean="0"/>
              <a:t>Unix/Linux </a:t>
            </a:r>
            <a:r>
              <a:rPr lang="en-US" dirty="0"/>
              <a:t>– the root of the file system, /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Windows – a drive letter, e.g., C: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903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Path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ile </a:t>
            </a:r>
            <a:r>
              <a:rPr lang="en-US" dirty="0" err="1" smtClean="0"/>
              <a:t>test.txt</a:t>
            </a:r>
            <a:r>
              <a:rPr lang="en-US" dirty="0" smtClean="0"/>
              <a:t> is in the same directory as your program:</a:t>
            </a:r>
          </a:p>
          <a:p>
            <a:pPr lvl="1"/>
            <a:r>
              <a:rPr lang="fr-FR" dirty="0" smtClean="0"/>
              <a:t> </a:t>
            </a:r>
            <a:r>
              <a:rPr lang="fr-FR" dirty="0" smtClean="0">
                <a:solidFill>
                  <a:srgbClr val="008000"/>
                </a:solidFill>
              </a:rPr>
              <a:t>'</a:t>
            </a:r>
            <a:r>
              <a:rPr lang="en-US" dirty="0" err="1" smtClean="0">
                <a:solidFill>
                  <a:srgbClr val="008000"/>
                </a:solidFill>
              </a:rPr>
              <a:t>test.txt</a:t>
            </a:r>
            <a:r>
              <a:rPr lang="fr-FR" dirty="0">
                <a:solidFill>
                  <a:srgbClr val="008000"/>
                </a:solidFill>
              </a:rPr>
              <a:t>'</a:t>
            </a:r>
            <a:endParaRPr lang="en-US" dirty="0" smtClean="0">
              <a:solidFill>
                <a:srgbClr val="008000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ile </a:t>
            </a:r>
            <a:r>
              <a:rPr lang="en-US" dirty="0" err="1" smtClean="0"/>
              <a:t>test.txt</a:t>
            </a:r>
            <a:r>
              <a:rPr lang="en-US" dirty="0" smtClean="0"/>
              <a:t> is in subdirectory examples, which is in the same directory as your program:</a:t>
            </a:r>
          </a:p>
          <a:p>
            <a:pPr lvl="1"/>
            <a:r>
              <a:rPr lang="en-US" dirty="0" smtClean="0"/>
              <a:t>Mac OS X: </a:t>
            </a:r>
            <a:r>
              <a:rPr lang="fr-FR" dirty="0">
                <a:solidFill>
                  <a:srgbClr val="008000"/>
                </a:solidFill>
              </a:rPr>
              <a:t>'</a:t>
            </a:r>
            <a:r>
              <a:rPr lang="en-US" dirty="0" smtClean="0">
                <a:solidFill>
                  <a:srgbClr val="008000"/>
                </a:solidFill>
              </a:rPr>
              <a:t>examples/</a:t>
            </a:r>
            <a:r>
              <a:rPr lang="en-US" dirty="0" err="1" smtClean="0">
                <a:solidFill>
                  <a:srgbClr val="008000"/>
                </a:solidFill>
              </a:rPr>
              <a:t>test.txt</a:t>
            </a:r>
            <a:r>
              <a:rPr lang="fr-FR" dirty="0">
                <a:solidFill>
                  <a:srgbClr val="008000"/>
                </a:solidFill>
              </a:rPr>
              <a:t>'</a:t>
            </a:r>
            <a:endParaRPr lang="en-US" dirty="0" smtClean="0">
              <a:solidFill>
                <a:srgbClr val="008000"/>
              </a:solidFill>
            </a:endParaRPr>
          </a:p>
          <a:p>
            <a:pPr lvl="1"/>
            <a:r>
              <a:rPr lang="en-US" dirty="0" smtClean="0"/>
              <a:t>Windows: </a:t>
            </a:r>
            <a:r>
              <a:rPr lang="en-US" dirty="0" smtClean="0">
                <a:solidFill>
                  <a:srgbClr val="008000"/>
                </a:solidFill>
              </a:rPr>
              <a:t>r</a:t>
            </a:r>
            <a:r>
              <a:rPr lang="fr-FR" dirty="0">
                <a:solidFill>
                  <a:srgbClr val="008000"/>
                </a:solidFill>
              </a:rPr>
              <a:t>'</a:t>
            </a:r>
            <a:r>
              <a:rPr lang="en-US" dirty="0" smtClean="0">
                <a:solidFill>
                  <a:srgbClr val="008000"/>
                </a:solidFill>
              </a:rPr>
              <a:t>examples\</a:t>
            </a:r>
            <a:r>
              <a:rPr lang="en-US" dirty="0" err="1" smtClean="0">
                <a:solidFill>
                  <a:srgbClr val="008000"/>
                </a:solidFill>
              </a:rPr>
              <a:t>test.txt</a:t>
            </a:r>
            <a:r>
              <a:rPr lang="fr-FR" dirty="0">
                <a:solidFill>
                  <a:srgbClr val="008000"/>
                </a:solidFill>
              </a:rPr>
              <a:t>'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9123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Path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File </a:t>
            </a:r>
            <a:r>
              <a:rPr lang="en-US" dirty="0" err="1" smtClean="0"/>
              <a:t>test.txt</a:t>
            </a:r>
            <a:r>
              <a:rPr lang="en-US" dirty="0" smtClean="0"/>
              <a:t> is in the same directory as the directory containing your program:</a:t>
            </a:r>
          </a:p>
          <a:p>
            <a:pPr lvl="1"/>
            <a:r>
              <a:rPr lang="en-US" dirty="0" smtClean="0"/>
              <a:t>Mac OS X: </a:t>
            </a:r>
            <a:r>
              <a:rPr lang="fr-FR" dirty="0">
                <a:solidFill>
                  <a:srgbClr val="008000"/>
                </a:solidFill>
              </a:rPr>
              <a:t>'</a:t>
            </a:r>
            <a:r>
              <a:rPr lang="en-US" dirty="0" smtClean="0">
                <a:solidFill>
                  <a:srgbClr val="008000"/>
                </a:solidFill>
              </a:rPr>
              <a:t>../</a:t>
            </a:r>
            <a:r>
              <a:rPr lang="en-US" dirty="0" err="1" smtClean="0">
                <a:solidFill>
                  <a:srgbClr val="008000"/>
                </a:solidFill>
              </a:rPr>
              <a:t>test.txt</a:t>
            </a:r>
            <a:r>
              <a:rPr lang="fr-FR" dirty="0">
                <a:solidFill>
                  <a:srgbClr val="008000"/>
                </a:solidFill>
              </a:rPr>
              <a:t>'</a:t>
            </a:r>
            <a:endParaRPr lang="en-US" dirty="0" smtClean="0">
              <a:solidFill>
                <a:srgbClr val="008000"/>
              </a:solidFill>
            </a:endParaRPr>
          </a:p>
          <a:p>
            <a:pPr lvl="1"/>
            <a:r>
              <a:rPr lang="en-US" dirty="0" smtClean="0"/>
              <a:t>Windows: </a:t>
            </a:r>
            <a:r>
              <a:rPr lang="en-US" dirty="0" smtClean="0">
                <a:solidFill>
                  <a:srgbClr val="008000"/>
                </a:solidFill>
              </a:rPr>
              <a:t>r</a:t>
            </a:r>
            <a:r>
              <a:rPr lang="fr-FR" dirty="0">
                <a:solidFill>
                  <a:srgbClr val="008000"/>
                </a:solidFill>
              </a:rPr>
              <a:t>'</a:t>
            </a:r>
            <a:r>
              <a:rPr lang="en-US" dirty="0" smtClean="0">
                <a:solidFill>
                  <a:srgbClr val="008000"/>
                </a:solidFill>
              </a:rPr>
              <a:t>..\</a:t>
            </a:r>
            <a:r>
              <a:rPr lang="en-US" dirty="0" err="1" smtClean="0">
                <a:solidFill>
                  <a:srgbClr val="008000"/>
                </a:solidFill>
              </a:rPr>
              <a:t>test.txt</a:t>
            </a:r>
            <a:r>
              <a:rPr lang="fr-FR" dirty="0">
                <a:solidFill>
                  <a:srgbClr val="008000"/>
                </a:solidFill>
              </a:rPr>
              <a:t>'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/>
              <a:t>File </a:t>
            </a:r>
            <a:r>
              <a:rPr lang="en-US" dirty="0" err="1"/>
              <a:t>test.txt</a:t>
            </a:r>
            <a:r>
              <a:rPr lang="en-US" dirty="0"/>
              <a:t> is in</a:t>
            </a:r>
            <a:r>
              <a:rPr lang="en-US" dirty="0" smtClean="0"/>
              <a:t> directory examples, which in the same directory as the directory containing your program:</a:t>
            </a:r>
          </a:p>
          <a:p>
            <a:pPr lvl="1"/>
            <a:r>
              <a:rPr lang="en-US" dirty="0" smtClean="0"/>
              <a:t>Mac OS X: </a:t>
            </a:r>
            <a:r>
              <a:rPr lang="fr-FR" dirty="0">
                <a:solidFill>
                  <a:srgbClr val="008000"/>
                </a:solidFill>
              </a:rPr>
              <a:t>'</a:t>
            </a:r>
            <a:r>
              <a:rPr lang="en-US" dirty="0" smtClean="0">
                <a:solidFill>
                  <a:srgbClr val="008000"/>
                </a:solidFill>
              </a:rPr>
              <a:t>../examples/</a:t>
            </a:r>
            <a:r>
              <a:rPr lang="en-US" dirty="0" err="1" smtClean="0">
                <a:solidFill>
                  <a:srgbClr val="008000"/>
                </a:solidFill>
              </a:rPr>
              <a:t>test.txt</a:t>
            </a:r>
            <a:r>
              <a:rPr lang="fr-FR" dirty="0">
                <a:solidFill>
                  <a:srgbClr val="008000"/>
                </a:solidFill>
              </a:rPr>
              <a:t>'</a:t>
            </a:r>
            <a:endParaRPr lang="en-US" dirty="0" smtClean="0">
              <a:solidFill>
                <a:srgbClr val="008000"/>
              </a:solidFill>
            </a:endParaRPr>
          </a:p>
          <a:p>
            <a:pPr lvl="1"/>
            <a:r>
              <a:rPr lang="en-US" dirty="0" smtClean="0"/>
              <a:t>Windows: </a:t>
            </a:r>
            <a:r>
              <a:rPr lang="en-US" dirty="0" smtClean="0">
                <a:solidFill>
                  <a:srgbClr val="008000"/>
                </a:solidFill>
              </a:rPr>
              <a:t>r</a:t>
            </a:r>
            <a:r>
              <a:rPr lang="fr-FR" dirty="0">
                <a:solidFill>
                  <a:srgbClr val="008000"/>
                </a:solidFill>
              </a:rPr>
              <a:t>'</a:t>
            </a:r>
            <a:r>
              <a:rPr lang="en-US" dirty="0" smtClean="0">
                <a:solidFill>
                  <a:srgbClr val="008000"/>
                </a:solidFill>
              </a:rPr>
              <a:t>..\examples\</a:t>
            </a:r>
            <a:r>
              <a:rPr lang="en-US" dirty="0" err="1" smtClean="0">
                <a:solidFill>
                  <a:srgbClr val="008000"/>
                </a:solidFill>
              </a:rPr>
              <a:t>test.txt</a:t>
            </a:r>
            <a:r>
              <a:rPr lang="fr-FR" dirty="0">
                <a:solidFill>
                  <a:srgbClr val="008000"/>
                </a:solidFill>
              </a:rPr>
              <a:t>'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0090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err="1" smtClean="0">
                <a:latin typeface="Courier"/>
                <a:cs typeface="Courier"/>
              </a:rPr>
              <a:t>str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list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tuple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An error will occur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6200" y="2133600"/>
            <a:ext cx="4648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x = [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'python'</a:t>
            </a:r>
            <a:r>
              <a:rPr lang="en-US" sz="2400" dirty="0" smtClean="0">
                <a:latin typeface="Courier"/>
                <a:cs typeface="Courier"/>
              </a:rPr>
              <a:t>]</a:t>
            </a:r>
          </a:p>
          <a:p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2400" dirty="0" smtClean="0">
                <a:latin typeface="Courier"/>
                <a:cs typeface="Courier"/>
              </a:rPr>
              <a:t>(x)) 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809727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Path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test.txt</a:t>
            </a:r>
            <a:r>
              <a:rPr lang="en-US" dirty="0" smtClean="0"/>
              <a:t> is on your desktop:</a:t>
            </a:r>
          </a:p>
          <a:p>
            <a:pPr lvl="1"/>
            <a:r>
              <a:rPr lang="en-US" dirty="0" smtClean="0"/>
              <a:t>Mac OS X: </a:t>
            </a:r>
            <a:r>
              <a:rPr lang="fr-FR" dirty="0">
                <a:solidFill>
                  <a:srgbClr val="008000"/>
                </a:solidFill>
              </a:rPr>
              <a:t>'</a:t>
            </a:r>
            <a:r>
              <a:rPr lang="en-US" dirty="0" smtClean="0">
                <a:solidFill>
                  <a:srgbClr val="008000"/>
                </a:solidFill>
              </a:rPr>
              <a:t>/Users/</a:t>
            </a:r>
            <a:r>
              <a:rPr lang="en-US" dirty="0" err="1" smtClean="0">
                <a:solidFill>
                  <a:srgbClr val="008000"/>
                </a:solidFill>
              </a:rPr>
              <a:t>jon</a:t>
            </a:r>
            <a:r>
              <a:rPr lang="en-US" dirty="0" smtClean="0">
                <a:solidFill>
                  <a:srgbClr val="008000"/>
                </a:solidFill>
              </a:rPr>
              <a:t>/Desktop/</a:t>
            </a:r>
            <a:r>
              <a:rPr lang="en-US" dirty="0" err="1" smtClean="0">
                <a:solidFill>
                  <a:srgbClr val="008000"/>
                </a:solidFill>
              </a:rPr>
              <a:t>test.txt</a:t>
            </a:r>
            <a:r>
              <a:rPr lang="fr-FR" dirty="0">
                <a:solidFill>
                  <a:srgbClr val="008000"/>
                </a:solidFill>
              </a:rPr>
              <a:t>'</a:t>
            </a:r>
            <a:endParaRPr lang="en-US" dirty="0" smtClean="0">
              <a:solidFill>
                <a:srgbClr val="008000"/>
              </a:solidFill>
            </a:endParaRPr>
          </a:p>
          <a:p>
            <a:pPr lvl="1"/>
            <a:r>
              <a:rPr lang="en-US" dirty="0" smtClean="0"/>
              <a:t>Windows: </a:t>
            </a:r>
            <a:r>
              <a:rPr lang="en-US" dirty="0" smtClean="0">
                <a:solidFill>
                  <a:srgbClr val="008000"/>
                </a:solidFill>
              </a:rPr>
              <a:t>r</a:t>
            </a:r>
            <a:r>
              <a:rPr lang="fr-FR" dirty="0">
                <a:solidFill>
                  <a:srgbClr val="008000"/>
                </a:solidFill>
              </a:rPr>
              <a:t>'</a:t>
            </a:r>
            <a:r>
              <a:rPr lang="en-US" dirty="0" smtClean="0">
                <a:solidFill>
                  <a:srgbClr val="008000"/>
                </a:solidFill>
              </a:rPr>
              <a:t>C:\Users\</a:t>
            </a:r>
            <a:r>
              <a:rPr lang="en-US" dirty="0" err="1" smtClean="0">
                <a:solidFill>
                  <a:srgbClr val="008000"/>
                </a:solidFill>
              </a:rPr>
              <a:t>jon</a:t>
            </a:r>
            <a:r>
              <a:rPr lang="en-US" dirty="0" smtClean="0">
                <a:solidFill>
                  <a:srgbClr val="008000"/>
                </a:solidFill>
              </a:rPr>
              <a:t>\Desktop\</a:t>
            </a:r>
            <a:r>
              <a:rPr lang="en-US" dirty="0" err="1" smtClean="0">
                <a:solidFill>
                  <a:srgbClr val="008000"/>
                </a:solidFill>
              </a:rPr>
              <a:t>test.txt</a:t>
            </a:r>
            <a:r>
              <a:rPr lang="fr-FR" dirty="0">
                <a:solidFill>
                  <a:srgbClr val="008000"/>
                </a:solidFill>
              </a:rPr>
              <a:t>'</a:t>
            </a:r>
            <a:endParaRPr lang="en-US" dirty="0" smtClean="0">
              <a:solidFill>
                <a:srgbClr val="008000"/>
              </a:solidFill>
            </a:endParaRPr>
          </a:p>
          <a:p>
            <a:endParaRPr lang="en-US" dirty="0"/>
          </a:p>
          <a:p>
            <a:r>
              <a:rPr lang="en-US" dirty="0" smtClean="0"/>
              <a:t>File </a:t>
            </a:r>
            <a:r>
              <a:rPr lang="en-US" dirty="0" err="1" smtClean="0"/>
              <a:t>test.txt</a:t>
            </a:r>
            <a:r>
              <a:rPr lang="en-US" dirty="0" smtClean="0"/>
              <a:t> is on a flash drive named PNY 8GB, in a folder named cisc106:</a:t>
            </a:r>
          </a:p>
          <a:p>
            <a:pPr lvl="1"/>
            <a:r>
              <a:rPr lang="en-US" dirty="0" smtClean="0"/>
              <a:t>Mac OS X: </a:t>
            </a:r>
            <a:r>
              <a:rPr lang="fr-FR" dirty="0">
                <a:solidFill>
                  <a:srgbClr val="008000"/>
                </a:solidFill>
              </a:rPr>
              <a:t>'</a:t>
            </a:r>
            <a:r>
              <a:rPr lang="en-US" dirty="0" smtClean="0">
                <a:solidFill>
                  <a:srgbClr val="008000"/>
                </a:solidFill>
              </a:rPr>
              <a:t>/Volumes/PNY 8GB/cisc106/</a:t>
            </a:r>
            <a:r>
              <a:rPr lang="en-US" dirty="0" err="1" smtClean="0">
                <a:solidFill>
                  <a:srgbClr val="008000"/>
                </a:solidFill>
              </a:rPr>
              <a:t>test.txt</a:t>
            </a:r>
            <a:r>
              <a:rPr lang="fr-FR" dirty="0">
                <a:solidFill>
                  <a:srgbClr val="008000"/>
                </a:solidFill>
              </a:rPr>
              <a:t>'</a:t>
            </a:r>
            <a:endParaRPr lang="en-US" dirty="0" smtClean="0">
              <a:solidFill>
                <a:srgbClr val="008000"/>
              </a:solidFill>
            </a:endParaRPr>
          </a:p>
          <a:p>
            <a:pPr lvl="1"/>
            <a:r>
              <a:rPr lang="en-US" dirty="0" smtClean="0"/>
              <a:t>Windows: </a:t>
            </a:r>
            <a:r>
              <a:rPr lang="en-US" dirty="0" smtClean="0">
                <a:solidFill>
                  <a:srgbClr val="008000"/>
                </a:solidFill>
              </a:rPr>
              <a:t>r</a:t>
            </a:r>
            <a:r>
              <a:rPr lang="fr-FR" dirty="0">
                <a:solidFill>
                  <a:srgbClr val="008000"/>
                </a:solidFill>
              </a:rPr>
              <a:t>'</a:t>
            </a:r>
            <a:r>
              <a:rPr lang="en-US" dirty="0" smtClean="0">
                <a:solidFill>
                  <a:srgbClr val="008000"/>
                </a:solidFill>
              </a:rPr>
              <a:t>E:\cisc106\</a:t>
            </a:r>
            <a:r>
              <a:rPr lang="en-US" dirty="0" err="1" smtClean="0">
                <a:solidFill>
                  <a:srgbClr val="008000"/>
                </a:solidFill>
              </a:rPr>
              <a:t>test.txt</a:t>
            </a:r>
            <a:r>
              <a:rPr lang="fr-FR" dirty="0">
                <a:solidFill>
                  <a:srgbClr val="008000"/>
                </a:solidFill>
              </a:rPr>
              <a:t>'</a:t>
            </a:r>
            <a:endParaRPr lang="en-US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6997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7620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Puzzle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990600"/>
            <a:ext cx="7772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Write a function </a:t>
            </a:r>
            <a:r>
              <a:rPr lang="en-US" sz="3200" dirty="0" err="1" smtClean="0"/>
              <a:t>read_and_make_list</a:t>
            </a:r>
            <a:r>
              <a:rPr lang="en-US" sz="3200" dirty="0" smtClean="0"/>
              <a:t>()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smtClean="0"/>
              <a:t>that has one parameter – the name of a file that contains integers, one per line.  The function should return all of the integers as a list. For example:</a:t>
            </a:r>
            <a:endParaRPr lang="en-US" sz="3200" dirty="0">
              <a:solidFill>
                <a:srgbClr val="C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14400" y="3940076"/>
            <a:ext cx="7493163" cy="2308324"/>
            <a:chOff x="914400" y="3200400"/>
            <a:chExt cx="7493163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914400" y="3200400"/>
              <a:ext cx="651140" cy="23083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41</a:t>
              </a:r>
            </a:p>
            <a:p>
              <a:r>
                <a:rPr lang="en-US" sz="2400" dirty="0" smtClean="0"/>
                <a:t>315</a:t>
              </a:r>
            </a:p>
            <a:p>
              <a:r>
                <a:rPr lang="en-US" sz="2400" dirty="0" smtClean="0"/>
                <a:t>2</a:t>
              </a:r>
            </a:p>
            <a:p>
              <a:r>
                <a:rPr lang="en-US" sz="2400" dirty="0" smtClean="0"/>
                <a:t>99</a:t>
              </a:r>
            </a:p>
            <a:p>
              <a:r>
                <a:rPr lang="en-US" sz="2400" dirty="0" smtClean="0"/>
                <a:t>101</a:t>
              </a:r>
            </a:p>
            <a:p>
              <a:r>
                <a:rPr lang="en-US" sz="2400" dirty="0" smtClean="0"/>
                <a:t>65</a:t>
              </a:r>
              <a:endParaRPr lang="en-US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00027" y="4191000"/>
              <a:ext cx="6307536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rgbClr val="000000"/>
                  </a:solidFill>
                </a:rPr>
                <a:t>read_and_make_list</a:t>
              </a:r>
              <a:r>
                <a:rPr lang="en-US" sz="3200" dirty="0" smtClean="0">
                  <a:solidFill>
                    <a:srgbClr val="000000"/>
                  </a:solidFill>
                </a:rPr>
                <a:t>() </a:t>
              </a:r>
              <a:r>
                <a:rPr lang="en-US" sz="3200" dirty="0" smtClean="0"/>
                <a:t>should return:</a:t>
              </a:r>
            </a:p>
            <a:p>
              <a:pPr algn="ctr"/>
              <a:r>
                <a:rPr lang="en-US" sz="3200" dirty="0" smtClean="0"/>
                <a:t>[41, 315, 2, 99, 101, 65]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21680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vowel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not vowel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err="1" smtClean="0">
                <a:latin typeface="Courier"/>
                <a:cs typeface="Courier"/>
              </a:rPr>
              <a:t>ae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letter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An error will occur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1981200"/>
            <a:ext cx="46482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letter =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ae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</a:p>
          <a:p>
            <a:endParaRPr lang="en-US" sz="2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if</a:t>
            </a:r>
            <a:r>
              <a:rPr lang="en-US" sz="2400" dirty="0" smtClean="0">
                <a:latin typeface="Courier"/>
                <a:cs typeface="Courier"/>
              </a:rPr>
              <a:t> letter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in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aeiou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2400" dirty="0" smtClean="0">
                <a:latin typeface="Courier"/>
                <a:cs typeface="Courier"/>
              </a:rPr>
              <a:t>:</a:t>
            </a:r>
          </a:p>
          <a:p>
            <a:r>
              <a:rPr lang="en-US" sz="2400" dirty="0" smtClean="0">
                <a:latin typeface="Courier"/>
                <a:cs typeface="Courier"/>
              </a:rPr>
              <a:t>    </a:t>
            </a:r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'vowel'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else</a:t>
            </a:r>
            <a:r>
              <a:rPr lang="en-US" sz="2400" dirty="0" smtClean="0">
                <a:latin typeface="Courier"/>
                <a:cs typeface="Courier"/>
              </a:rPr>
              <a:t>:</a:t>
            </a:r>
          </a:p>
          <a:p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    print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'not vowel'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695654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vowel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not vowel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err="1" smtClean="0">
                <a:latin typeface="Courier"/>
                <a:cs typeface="Courier"/>
              </a:rPr>
              <a:t>ae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letter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An error will occur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1981200"/>
            <a:ext cx="46482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letter =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ae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</a:p>
          <a:p>
            <a:endParaRPr lang="en-US" sz="2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if</a:t>
            </a:r>
            <a:r>
              <a:rPr lang="en-US" sz="2400" dirty="0" smtClean="0">
                <a:latin typeface="Courier"/>
                <a:cs typeface="Courier"/>
              </a:rPr>
              <a:t> letter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in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aeiou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2400" dirty="0" smtClean="0">
                <a:latin typeface="Courier"/>
                <a:cs typeface="Courier"/>
              </a:rPr>
              <a:t>:</a:t>
            </a:r>
          </a:p>
          <a:p>
            <a:r>
              <a:rPr lang="en-US" sz="2400" dirty="0" smtClean="0">
                <a:latin typeface="Courier"/>
                <a:cs typeface="Courier"/>
              </a:rPr>
              <a:t>    </a:t>
            </a:r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'vowel'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else</a:t>
            </a:r>
            <a:r>
              <a:rPr lang="en-US" sz="2400" dirty="0" smtClean="0">
                <a:latin typeface="Courier"/>
                <a:cs typeface="Courier"/>
              </a:rPr>
              <a:t>:</a:t>
            </a:r>
          </a:p>
          <a:p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    print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'not vowel'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900431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word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Symbolic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err="1" smtClean="0">
                <a:latin typeface="Courier"/>
                <a:cs typeface="Courier"/>
              </a:rPr>
              <a:t>Smoi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err="1" smtClean="0">
                <a:latin typeface="Courier"/>
                <a:cs typeface="Courier"/>
              </a:rPr>
              <a:t>yblc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An error will occur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1981200"/>
            <a:ext cx="4648200" cy="1200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word =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'Symbolic'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sz="2400" dirty="0" smtClean="0">
                <a:latin typeface="Courier"/>
                <a:cs typeface="Courier"/>
              </a:rPr>
              <a:t>(word[::2])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451214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word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Symbolic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latin typeface="Courier"/>
                <a:cs typeface="Courier"/>
              </a:rPr>
              <a:t>Smoi</a:t>
            </a:r>
            <a:endParaRPr lang="en-US" b="1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err="1" smtClean="0">
                <a:latin typeface="Courier"/>
                <a:cs typeface="Courier"/>
              </a:rPr>
              <a:t>yblc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An error will occur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1981200"/>
            <a:ext cx="4648200" cy="1200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word =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'Symbolic'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sz="2400" dirty="0" smtClean="0">
                <a:latin typeface="Courier"/>
                <a:cs typeface="Courier"/>
              </a:rPr>
              <a:t>(word[::2])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565163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word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sword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01234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12345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An error will occur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1981200"/>
            <a:ext cx="5334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word =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'sword'</a:t>
            </a:r>
          </a:p>
          <a:p>
            <a:endParaRPr lang="en-US" sz="2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for</a:t>
            </a:r>
            <a:r>
              <a:rPr lang="en-US" sz="2400" dirty="0" smtClean="0">
                <a:latin typeface="Courier"/>
                <a:cs typeface="Courier"/>
              </a:rPr>
              <a:t> n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in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range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660066"/>
                </a:solidFill>
                <a:latin typeface="Courier"/>
                <a:cs typeface="Courier"/>
              </a:rPr>
              <a:t>len</a:t>
            </a:r>
            <a:r>
              <a:rPr lang="en-US" sz="2400" dirty="0" smtClean="0">
                <a:latin typeface="Courier"/>
                <a:cs typeface="Courier"/>
              </a:rPr>
              <a:t>(word)):</a:t>
            </a:r>
          </a:p>
          <a:p>
            <a:r>
              <a:rPr lang="en-US" sz="2400" dirty="0" smtClean="0">
                <a:latin typeface="Courier"/>
                <a:cs typeface="Courier"/>
              </a:rPr>
              <a:t>    </a:t>
            </a:r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word[n], end =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''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43061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word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sword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01234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12345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An error will occur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1981200"/>
            <a:ext cx="5334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word =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'sword'</a:t>
            </a:r>
          </a:p>
          <a:p>
            <a:endParaRPr lang="en-US" sz="2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for</a:t>
            </a:r>
            <a:r>
              <a:rPr lang="en-US" sz="2400" dirty="0" smtClean="0">
                <a:latin typeface="Courier"/>
                <a:cs typeface="Courier"/>
              </a:rPr>
              <a:t> n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in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range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660066"/>
                </a:solidFill>
                <a:latin typeface="Courier"/>
                <a:cs typeface="Courier"/>
              </a:rPr>
              <a:t>len</a:t>
            </a:r>
            <a:r>
              <a:rPr lang="en-US" sz="2400" dirty="0" smtClean="0">
                <a:latin typeface="Courier"/>
                <a:cs typeface="Courier"/>
              </a:rPr>
              <a:t>(word)):</a:t>
            </a:r>
          </a:p>
          <a:p>
            <a:r>
              <a:rPr lang="en-US" sz="2400" dirty="0" smtClean="0">
                <a:latin typeface="Courier"/>
                <a:cs typeface="Courier"/>
              </a:rPr>
              <a:t>    </a:t>
            </a:r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word[n], end =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''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17507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word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err="1" smtClean="0">
                <a:latin typeface="Courier"/>
                <a:cs typeface="Courier"/>
              </a:rPr>
              <a:t>AbRaCaDaBrA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abracadabra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None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cs typeface="Courier"/>
              </a:rPr>
              <a:t>An error will occur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1981200"/>
            <a:ext cx="4648200" cy="1200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word =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AbRaCaDaBrA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’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word.lower</a:t>
            </a:r>
            <a:r>
              <a:rPr lang="en-US" sz="2400" dirty="0" smtClean="0">
                <a:latin typeface="Courier"/>
                <a:cs typeface="Courier"/>
              </a:rPr>
              <a:t>()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sz="2400" dirty="0" smtClean="0">
                <a:latin typeface="Courier"/>
                <a:cs typeface="Courier"/>
              </a:rPr>
              <a:t>(word)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297653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138242</TotalTime>
  <Words>1181</Words>
  <Application>Microsoft Macintosh PowerPoint</Application>
  <PresentationFormat>On-screen Show (4:3)</PresentationFormat>
  <Paragraphs>227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Topics for Next Few Classes</vt:lpstr>
      <vt:lpstr>File Input/Output  (I/O)</vt:lpstr>
      <vt:lpstr>3 Steps Required for File IO</vt:lpstr>
      <vt:lpstr>Opening and Closing Files</vt:lpstr>
      <vt:lpstr>Writing to and Reading from Files</vt:lpstr>
      <vt:lpstr>Newline Characters and End-of-File</vt:lpstr>
      <vt:lpstr>More on Filenames</vt:lpstr>
      <vt:lpstr>Relative Path Examples</vt:lpstr>
      <vt:lpstr>Relative Path (cont.)</vt:lpstr>
      <vt:lpstr>Absolute Path Examples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Heron’s Triangle Area </dc:title>
  <dc:creator>amer</dc:creator>
  <cp:lastModifiedBy>Jon</cp:lastModifiedBy>
  <cp:revision>552</cp:revision>
  <dcterms:created xsi:type="dcterms:W3CDTF">2012-09-10T20:12:08Z</dcterms:created>
  <dcterms:modified xsi:type="dcterms:W3CDTF">2016-04-11T14:09:21Z</dcterms:modified>
</cp:coreProperties>
</file>