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743" r:id="rId2"/>
    <p:sldId id="744" r:id="rId3"/>
    <p:sldId id="716" r:id="rId4"/>
    <p:sldId id="717" r:id="rId5"/>
    <p:sldId id="718" r:id="rId6"/>
    <p:sldId id="719" r:id="rId7"/>
    <p:sldId id="720" r:id="rId8"/>
    <p:sldId id="722" r:id="rId9"/>
    <p:sldId id="72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75" autoAdjust="0"/>
    <p:restoredTop sz="94867" autoAdjust="0"/>
  </p:normalViewPr>
  <p:slideViewPr>
    <p:cSldViewPr>
      <p:cViewPr>
        <p:scale>
          <a:sx n="90" d="100"/>
          <a:sy n="90" d="100"/>
        </p:scale>
        <p:origin x="-1336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tplotlib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documentation is online at </a:t>
            </a:r>
            <a:r>
              <a:rPr lang="en-US" dirty="0" smtClean="0">
                <a:hlinkClick r:id="rId2"/>
              </a:rPr>
              <a:t>www.matplotlib.org</a:t>
            </a:r>
            <a:endParaRPr lang="en-US" dirty="0" smtClean="0"/>
          </a:p>
          <a:p>
            <a:r>
              <a:rPr lang="en-US" dirty="0" smtClean="0"/>
              <a:t>many different types of plots supported</a:t>
            </a:r>
          </a:p>
          <a:p>
            <a:pPr lvl="1"/>
            <a:r>
              <a:rPr lang="en-US" dirty="0" smtClean="0"/>
              <a:t>We will look at line, scatter, stacked, bar, histogram.</a:t>
            </a:r>
          </a:p>
          <a:p>
            <a:pPr lvl="1"/>
            <a:r>
              <a:rPr lang="en-US" dirty="0" smtClean="0"/>
              <a:t>Look at documentation to see </a:t>
            </a:r>
            <a:r>
              <a:rPr lang="en-US" b="1" dirty="0" smtClean="0"/>
              <a:t>many</a:t>
            </a:r>
            <a:r>
              <a:rPr lang="en-US" dirty="0" smtClean="0"/>
              <a:t> other types of plots that are supported.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282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Matplotlib</a:t>
            </a:r>
            <a:r>
              <a:rPr lang="en-US" dirty="0" smtClean="0"/>
              <a:t> Markers and Colors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8293"/>
          <a:stretch/>
        </p:blipFill>
        <p:spPr>
          <a:xfrm>
            <a:off x="533400" y="1676400"/>
            <a:ext cx="2371571" cy="3733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676400"/>
            <a:ext cx="1658507" cy="243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-2" b="96457"/>
          <a:stretch/>
        </p:blipFill>
        <p:spPr>
          <a:xfrm>
            <a:off x="3114829" y="1676400"/>
            <a:ext cx="2371571" cy="2560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51646" b="233"/>
          <a:stretch/>
        </p:blipFill>
        <p:spPr>
          <a:xfrm>
            <a:off x="3114829" y="1930401"/>
            <a:ext cx="2371571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681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function calls itself, we say it is a recursive function.</a:t>
            </a:r>
          </a:p>
          <a:p>
            <a:r>
              <a:rPr lang="en-US" dirty="0" smtClean="0"/>
              <a:t>Two types of recursion</a:t>
            </a:r>
          </a:p>
          <a:p>
            <a:pPr lvl="1"/>
            <a:r>
              <a:rPr lang="en-US" dirty="0" smtClean="0"/>
              <a:t>Direct</a:t>
            </a:r>
          </a:p>
          <a:p>
            <a:pPr lvl="2"/>
            <a:r>
              <a:rPr lang="en-US" dirty="0" smtClean="0"/>
              <a:t>A function directly calls itself</a:t>
            </a:r>
          </a:p>
          <a:p>
            <a:pPr lvl="1"/>
            <a:r>
              <a:rPr lang="en-US" dirty="0" smtClean="0"/>
              <a:t>Indirect</a:t>
            </a:r>
          </a:p>
          <a:p>
            <a:pPr lvl="2"/>
            <a:r>
              <a:rPr lang="en-US" dirty="0" smtClean="0"/>
              <a:t>A function calls another function,</a:t>
            </a:r>
            <a:r>
              <a:rPr lang="en-US" dirty="0"/>
              <a:t> </a:t>
            </a:r>
            <a:r>
              <a:rPr lang="en-US" dirty="0" smtClean="0"/>
              <a:t>etc. that eventually calls the original function</a:t>
            </a:r>
          </a:p>
        </p:txBody>
      </p:sp>
    </p:spTree>
    <p:extLst>
      <p:ext uri="{BB962C8B-B14F-4D97-AF65-F5344CB8AC3E}">
        <p14:creationId xmlns:p14="http://schemas.microsoft.com/office/powerpoint/2010/main" val="2248936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Recursion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133600"/>
            <a:ext cx="62484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latin typeface="Courier"/>
                <a:cs typeface="Courier"/>
              </a:rPr>
              <a:t>(x):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.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f(y)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97399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Recursion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22098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latin typeface="Courier"/>
                <a:cs typeface="Courier"/>
              </a:rPr>
              <a:t>(x):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.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g(y)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2146280"/>
            <a:ext cx="22098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g</a:t>
            </a:r>
            <a:r>
              <a:rPr lang="en-US" sz="2400" dirty="0" smtClean="0">
                <a:latin typeface="Courier"/>
                <a:cs typeface="Courier"/>
              </a:rPr>
              <a:t>(x):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.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h(y)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2146280"/>
            <a:ext cx="22098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h</a:t>
            </a:r>
            <a:r>
              <a:rPr lang="en-US" sz="2400" dirty="0" smtClean="0">
                <a:latin typeface="Courier"/>
                <a:cs typeface="Courier"/>
              </a:rPr>
              <a:t>(x):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.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j(y)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2133600"/>
            <a:ext cx="22098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j</a:t>
            </a:r>
            <a:r>
              <a:rPr lang="en-US" sz="2400" dirty="0" smtClean="0">
                <a:latin typeface="Courier"/>
                <a:cs typeface="Courier"/>
              </a:rPr>
              <a:t>(x):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.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f(y)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2146280"/>
            <a:ext cx="22098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g</a:t>
            </a:r>
            <a:r>
              <a:rPr lang="en-US" sz="2400" dirty="0" smtClean="0">
                <a:latin typeface="Courier"/>
                <a:cs typeface="Courier"/>
              </a:rPr>
              <a:t>(x):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.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f(y)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2133600"/>
            <a:ext cx="22098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h</a:t>
            </a:r>
            <a:r>
              <a:rPr lang="en-US" sz="2400" dirty="0" smtClean="0">
                <a:latin typeface="Courier"/>
                <a:cs typeface="Courier"/>
              </a:rPr>
              <a:t>(x):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.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f(y)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.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5994688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Write a Recursive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Not all problems are well suited for recursion.</a:t>
            </a:r>
          </a:p>
          <a:p>
            <a:r>
              <a:rPr lang="en-US" dirty="0" smtClean="0"/>
              <a:t>Any problem that can be solved with recursion, can also be solved without recursion.</a:t>
            </a:r>
          </a:p>
          <a:p>
            <a:r>
              <a:rPr lang="en-US" dirty="0" smtClean="0"/>
              <a:t>Recursive programs are typically not very efficient, but they can be coded simply.</a:t>
            </a:r>
          </a:p>
          <a:p>
            <a:r>
              <a:rPr lang="en-US" dirty="0" smtClean="0"/>
              <a:t>Recursion is a good choice for problems which are easily programmed recursively, and for which performance is not a major concern. </a:t>
            </a:r>
          </a:p>
        </p:txBody>
      </p:sp>
    </p:spTree>
    <p:extLst>
      <p:ext uri="{BB962C8B-B14F-4D97-AF65-F5344CB8AC3E}">
        <p14:creationId xmlns:p14="http://schemas.microsoft.com/office/powerpoint/2010/main" val="1742721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Recursive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write a recursive program, you must break the problem into two separate cases</a:t>
            </a:r>
          </a:p>
          <a:p>
            <a:pPr lvl="1"/>
            <a:r>
              <a:rPr lang="en-US" dirty="0" smtClean="0"/>
              <a:t>Base case:</a:t>
            </a:r>
          </a:p>
          <a:p>
            <a:pPr lvl="2"/>
            <a:r>
              <a:rPr lang="en-US" dirty="0" smtClean="0"/>
              <a:t>This case covers the situation where the answer is trivial to compute, and no recursion is needed.</a:t>
            </a:r>
          </a:p>
          <a:p>
            <a:pPr lvl="1"/>
            <a:r>
              <a:rPr lang="en-US" dirty="0" smtClean="0"/>
              <a:t>Recursive case:</a:t>
            </a:r>
          </a:p>
          <a:p>
            <a:pPr lvl="2"/>
            <a:r>
              <a:rPr lang="en-US" dirty="0" smtClean="0"/>
              <a:t>This case covers the situation where the answer is easily written in terms of a simpler problem (one closer to the base case).</a:t>
            </a:r>
          </a:p>
        </p:txBody>
      </p:sp>
    </p:spTree>
    <p:extLst>
      <p:ext uri="{BB962C8B-B14F-4D97-AF65-F5344CB8AC3E}">
        <p14:creationId xmlns:p14="http://schemas.microsoft.com/office/powerpoint/2010/main" val="24277831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Recursive Function for a Countdown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want to write a function called countdown()</a:t>
            </a:r>
          </a:p>
          <a:p>
            <a:r>
              <a:rPr lang="en-US" dirty="0" smtClean="0"/>
              <a:t>What is a countdown? </a:t>
            </a:r>
          </a:p>
          <a:p>
            <a:pPr lvl="1"/>
            <a:r>
              <a:rPr lang="en-US" dirty="0" smtClean="0"/>
              <a:t>Count backward printing the time, and when you reach 0, print ‘Blastoff!’, e.g., 5  4  3  2  1  Blastoff!</a:t>
            </a:r>
          </a:p>
          <a:p>
            <a:r>
              <a:rPr lang="en-US" dirty="0" smtClean="0"/>
              <a:t>What is the base case?</a:t>
            </a:r>
          </a:p>
          <a:p>
            <a:pPr lvl="1"/>
            <a:r>
              <a:rPr lang="en-US" dirty="0" smtClean="0"/>
              <a:t>When you reach 0, print ‘Blastoff!’</a:t>
            </a:r>
          </a:p>
          <a:p>
            <a:r>
              <a:rPr lang="en-US" dirty="0" smtClean="0"/>
              <a:t>What is the recursive case?</a:t>
            </a:r>
          </a:p>
          <a:p>
            <a:pPr lvl="1"/>
            <a:r>
              <a:rPr lang="en-US" dirty="0" smtClean="0"/>
              <a:t>Any value greater than 0.</a:t>
            </a:r>
          </a:p>
          <a:p>
            <a:pPr lvl="1"/>
            <a:r>
              <a:rPr lang="en-US" dirty="0" smtClean="0"/>
              <a:t>Print the time and call countdown() for the remaining time</a:t>
            </a:r>
          </a:p>
        </p:txBody>
      </p:sp>
    </p:spTree>
    <p:extLst>
      <p:ext uri="{BB962C8B-B14F-4D97-AF65-F5344CB8AC3E}">
        <p14:creationId xmlns:p14="http://schemas.microsoft.com/office/powerpoint/2010/main" val="28630689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for 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do we know about n!?</a:t>
            </a:r>
          </a:p>
          <a:p>
            <a:pPr marL="914400" lvl="2" indent="0">
              <a:buNone/>
            </a:pPr>
            <a:r>
              <a:rPr lang="en-US" sz="2800" dirty="0" smtClean="0"/>
              <a:t>n! is defined for non-negative integers [0, ∞)</a:t>
            </a:r>
          </a:p>
          <a:p>
            <a:pPr marL="914400" lvl="2" indent="0">
              <a:buNone/>
            </a:pPr>
            <a:r>
              <a:rPr lang="en-US" sz="2800" dirty="0" smtClean="0"/>
              <a:t>n! = n * (n – 1) * (n – 2) * … * 2 * 1</a:t>
            </a:r>
          </a:p>
          <a:p>
            <a:pPr marL="914400" lvl="2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= n * (n - 1)!</a:t>
            </a:r>
          </a:p>
          <a:p>
            <a:pPr marL="914400" lvl="2" indent="0">
              <a:buNone/>
            </a:pPr>
            <a:r>
              <a:rPr lang="en-US" sz="2800" dirty="0" smtClean="0"/>
              <a:t>0! is defined to be 1</a:t>
            </a:r>
          </a:p>
          <a:p>
            <a:r>
              <a:rPr lang="en-US" dirty="0" smtClean="0"/>
              <a:t>What is the base case?</a:t>
            </a:r>
          </a:p>
          <a:p>
            <a:pPr marL="914400" lvl="2" indent="0">
              <a:buNone/>
            </a:pPr>
            <a:r>
              <a:rPr lang="en-US" sz="2800" dirty="0" smtClean="0"/>
              <a:t>n = 0		0! = 1</a:t>
            </a:r>
          </a:p>
          <a:p>
            <a:r>
              <a:rPr lang="en-US" dirty="0" smtClean="0"/>
              <a:t>What is the recursive case?</a:t>
            </a:r>
          </a:p>
          <a:p>
            <a:pPr marL="914400" lvl="2" indent="0">
              <a:buNone/>
            </a:pPr>
            <a:r>
              <a:rPr lang="en-US" sz="2800" dirty="0" smtClean="0"/>
              <a:t>n &gt; 0		n! = n * (n – 1)!</a:t>
            </a:r>
          </a:p>
        </p:txBody>
      </p:sp>
    </p:spTree>
    <p:extLst>
      <p:ext uri="{BB962C8B-B14F-4D97-AF65-F5344CB8AC3E}">
        <p14:creationId xmlns:p14="http://schemas.microsoft.com/office/powerpoint/2010/main" val="40642177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139122</TotalTime>
  <Words>569</Words>
  <Application>Microsoft Macintosh PowerPoint</Application>
  <PresentationFormat>On-screen Show (4:3)</PresentationFormat>
  <Paragraphs>108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Using Matplotlib</vt:lpstr>
      <vt:lpstr>Matplotlib Markers and Colors</vt:lpstr>
      <vt:lpstr>Recursion</vt:lpstr>
      <vt:lpstr>Direct Recursion</vt:lpstr>
      <vt:lpstr>Indirect Recursion</vt:lpstr>
      <vt:lpstr>When to Write a Recursive Program</vt:lpstr>
      <vt:lpstr>How to Write a Recursive Program</vt:lpstr>
      <vt:lpstr>Recursive Function for a Countdown</vt:lpstr>
      <vt:lpstr>Recursive Function for n!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566</cp:revision>
  <dcterms:created xsi:type="dcterms:W3CDTF">2012-09-10T20:12:08Z</dcterms:created>
  <dcterms:modified xsi:type="dcterms:W3CDTF">2016-04-18T22:02:25Z</dcterms:modified>
</cp:coreProperties>
</file>