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785" r:id="rId2"/>
    <p:sldId id="786" r:id="rId3"/>
    <p:sldId id="787" r:id="rId4"/>
    <p:sldId id="781" r:id="rId5"/>
    <p:sldId id="782" r:id="rId6"/>
    <p:sldId id="783" r:id="rId7"/>
    <p:sldId id="784" r:id="rId8"/>
    <p:sldId id="770" r:id="rId9"/>
    <p:sldId id="746" r:id="rId10"/>
    <p:sldId id="747" r:id="rId11"/>
    <p:sldId id="749" r:id="rId12"/>
    <p:sldId id="750" r:id="rId13"/>
    <p:sldId id="757" r:id="rId14"/>
    <p:sldId id="751" r:id="rId15"/>
    <p:sldId id="752" r:id="rId16"/>
    <p:sldId id="75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2" autoAdjust="0"/>
    <p:restoredTop sz="94867" autoAdjust="0"/>
  </p:normalViewPr>
  <p:slideViewPr>
    <p:cSldViewPr>
      <p:cViewPr>
        <p:scale>
          <a:sx n="90" d="100"/>
          <a:sy n="90" d="100"/>
        </p:scale>
        <p:origin x="-96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4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AC68E-8B0D-634A-9544-7D0FF9604430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A7848-F754-DC4C-9C71-8CB301F2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D919-76E4-4F1F-8F9F-8BD377B97F9A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for 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do we know about n!?</a:t>
            </a:r>
          </a:p>
          <a:p>
            <a:pPr marL="914400" lvl="2" indent="0">
              <a:buNone/>
            </a:pPr>
            <a:r>
              <a:rPr lang="en-US" sz="2800" dirty="0" smtClean="0"/>
              <a:t>n! is defined for non-negative integers [0, ∞)</a:t>
            </a:r>
          </a:p>
          <a:p>
            <a:pPr marL="914400" lvl="2" indent="0">
              <a:buNone/>
            </a:pPr>
            <a:r>
              <a:rPr lang="en-US" sz="2800" dirty="0" smtClean="0"/>
              <a:t>n! = n * (n – 1) * (n – 2) * … * 2 * 1</a:t>
            </a:r>
          </a:p>
          <a:p>
            <a:pPr marL="914400" lvl="2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= n * (n - 1)!</a:t>
            </a:r>
          </a:p>
          <a:p>
            <a:pPr marL="914400" lvl="2" indent="0">
              <a:buNone/>
            </a:pPr>
            <a:r>
              <a:rPr lang="en-US" sz="2800" dirty="0" smtClean="0"/>
              <a:t>0! is defined to be 1</a:t>
            </a:r>
          </a:p>
          <a:p>
            <a:r>
              <a:rPr lang="en-US" dirty="0" smtClean="0"/>
              <a:t>What is the base case?</a:t>
            </a:r>
          </a:p>
          <a:p>
            <a:pPr marL="914400" lvl="2" indent="0">
              <a:buNone/>
            </a:pPr>
            <a:r>
              <a:rPr lang="en-US" sz="2800" dirty="0" smtClean="0"/>
              <a:t>n = 0		0! = 1</a:t>
            </a:r>
          </a:p>
          <a:p>
            <a:r>
              <a:rPr lang="en-US" dirty="0" smtClean="0"/>
              <a:t>What is the recursive case?</a:t>
            </a:r>
          </a:p>
          <a:p>
            <a:pPr marL="914400" lvl="2" indent="0">
              <a:buNone/>
            </a:pPr>
            <a:r>
              <a:rPr lang="en-US" sz="2800" dirty="0" smtClean="0"/>
              <a:t>n &gt; 0		n! = n * (n – 1)!</a:t>
            </a:r>
          </a:p>
        </p:txBody>
      </p:sp>
    </p:spTree>
    <p:extLst>
      <p:ext uri="{BB962C8B-B14F-4D97-AF65-F5344CB8AC3E}">
        <p14:creationId xmlns:p14="http://schemas.microsoft.com/office/powerpoint/2010/main" val="12173484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 lists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85000" lnSpcReduction="10000"/>
          </a:bodyPr>
          <a:lstStyle/>
          <a:p>
            <a:pPr marL="342900" lvl="2" indent="-342900"/>
            <a:r>
              <a:rPr lang="en-US" sz="3200" dirty="0" smtClean="0"/>
              <a:t>How do we access the various elements of           </a:t>
            </a:r>
            <a:r>
              <a:rPr lang="en-US" sz="3200" dirty="0" err="1" smtClean="0"/>
              <a:t>my_list</a:t>
            </a:r>
            <a:r>
              <a:rPr lang="en-US" sz="3200" dirty="0" smtClean="0"/>
              <a:t> </a:t>
            </a:r>
            <a:r>
              <a:rPr lang="en-US" sz="3200" dirty="0"/>
              <a:t>= [99, </a:t>
            </a:r>
            <a:r>
              <a:rPr lang="en-US" sz="3200" dirty="0" smtClean="0"/>
              <a:t>[</a:t>
            </a:r>
            <a:r>
              <a:rPr lang="en-US" sz="3200" dirty="0" smtClean="0">
                <a:solidFill>
                  <a:srgbClr val="008000"/>
                </a:solidFill>
              </a:rPr>
              <a:t>'a'</a:t>
            </a:r>
            <a:r>
              <a:rPr lang="en-US" sz="3200" dirty="0" smtClean="0"/>
              <a:t>, </a:t>
            </a:r>
            <a:r>
              <a:rPr lang="en-US" sz="3200" dirty="0"/>
              <a:t>[6, 16, 3], 4.44], [</a:t>
            </a:r>
            <a:r>
              <a:rPr lang="en-US" sz="3200" dirty="0">
                <a:solidFill>
                  <a:srgbClr val="FF6600"/>
                </a:solidFill>
              </a:rPr>
              <a:t>True</a:t>
            </a:r>
            <a:r>
              <a:rPr lang="en-US" sz="3200" dirty="0"/>
              <a:t>, </a:t>
            </a:r>
            <a:r>
              <a:rPr lang="en-US" sz="3200" dirty="0" smtClean="0"/>
              <a:t>[</a:t>
            </a:r>
            <a:r>
              <a:rPr lang="en-US" sz="3200" dirty="0" smtClean="0">
                <a:solidFill>
                  <a:srgbClr val="008000"/>
                </a:solidFill>
              </a:rPr>
              <a:t>'1'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008000"/>
                </a:solidFill>
              </a:rPr>
              <a:t>'b'</a:t>
            </a:r>
            <a:r>
              <a:rPr lang="en-US" sz="3200" dirty="0" smtClean="0"/>
              <a:t>]</a:t>
            </a:r>
            <a:r>
              <a:rPr lang="en-US" sz="3200" dirty="0"/>
              <a:t>], </a:t>
            </a:r>
            <a:r>
              <a:rPr lang="en-US" sz="3200" dirty="0" smtClean="0">
                <a:solidFill>
                  <a:srgbClr val="008000"/>
                </a:solidFill>
              </a:rPr>
              <a:t>'k'</a:t>
            </a:r>
            <a:r>
              <a:rPr lang="en-US" sz="3200" dirty="0" smtClean="0"/>
              <a:t>]?</a:t>
            </a:r>
          </a:p>
          <a:p>
            <a:pPr marL="800100" lvl="3" indent="-342900"/>
            <a:r>
              <a:rPr lang="en-US" sz="2800" dirty="0" err="1" smtClean="0"/>
              <a:t>my_list</a:t>
            </a:r>
            <a:r>
              <a:rPr lang="en-US" sz="2800" dirty="0" smtClean="0"/>
              <a:t>[0] = 99</a:t>
            </a:r>
          </a:p>
          <a:p>
            <a:pPr marL="800100" lvl="3" indent="-342900"/>
            <a:r>
              <a:rPr lang="en-US" sz="2800" dirty="0" err="1" smtClean="0"/>
              <a:t>my_list</a:t>
            </a:r>
            <a:r>
              <a:rPr lang="en-US" sz="2800" dirty="0" smtClean="0"/>
              <a:t>[1] = [</a:t>
            </a:r>
            <a:r>
              <a:rPr lang="en-US" sz="2800" dirty="0" smtClean="0">
                <a:solidFill>
                  <a:srgbClr val="008000"/>
                </a:solidFill>
              </a:rPr>
              <a:t>'a'</a:t>
            </a:r>
            <a:r>
              <a:rPr lang="en-US" sz="2800" dirty="0" smtClean="0"/>
              <a:t>, </a:t>
            </a:r>
            <a:r>
              <a:rPr lang="en-US" sz="2800" dirty="0"/>
              <a:t>[6, 16, 3], 4.44</a:t>
            </a:r>
            <a:r>
              <a:rPr lang="en-US" sz="2800" dirty="0" smtClean="0"/>
              <a:t>]</a:t>
            </a:r>
          </a:p>
          <a:p>
            <a:pPr marL="800100" lvl="3" indent="-342900"/>
            <a:r>
              <a:rPr lang="en-US" sz="2800" dirty="0" err="1" smtClean="0"/>
              <a:t>my_list</a:t>
            </a:r>
            <a:r>
              <a:rPr lang="en-US" sz="2800" dirty="0" smtClean="0"/>
              <a:t>[2] = </a:t>
            </a:r>
            <a:r>
              <a:rPr lang="en-US" sz="2800" dirty="0"/>
              <a:t>[</a:t>
            </a:r>
            <a:r>
              <a:rPr lang="en-US" sz="2800" dirty="0">
                <a:solidFill>
                  <a:srgbClr val="FF6600"/>
                </a:solidFill>
              </a:rPr>
              <a:t>True</a:t>
            </a:r>
            <a:r>
              <a:rPr lang="en-US" sz="2800" dirty="0"/>
              <a:t>, </a:t>
            </a:r>
            <a:r>
              <a:rPr lang="en-US" sz="2800" dirty="0" smtClean="0"/>
              <a:t>[</a:t>
            </a:r>
            <a:r>
              <a:rPr lang="en-US" sz="2800" dirty="0" smtClean="0">
                <a:solidFill>
                  <a:srgbClr val="008000"/>
                </a:solidFill>
              </a:rPr>
              <a:t>'1'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8000"/>
                </a:solidFill>
              </a:rPr>
              <a:t>'b'</a:t>
            </a:r>
            <a:r>
              <a:rPr lang="en-US" sz="2800" dirty="0" smtClean="0"/>
              <a:t>]]</a:t>
            </a:r>
          </a:p>
          <a:p>
            <a:pPr marL="800100" lvl="3" indent="-342900"/>
            <a:r>
              <a:rPr lang="en-US" sz="2800" dirty="0" err="1" smtClean="0"/>
              <a:t>my_list</a:t>
            </a:r>
            <a:r>
              <a:rPr lang="en-US" sz="2800" dirty="0" smtClean="0"/>
              <a:t>[3] = </a:t>
            </a:r>
            <a:r>
              <a:rPr lang="en-US" sz="2800" dirty="0" smtClean="0">
                <a:solidFill>
                  <a:srgbClr val="008000"/>
                </a:solidFill>
              </a:rPr>
              <a:t>'k'</a:t>
            </a:r>
          </a:p>
          <a:p>
            <a:pPr marL="342900" lvl="2" indent="-342900"/>
            <a:r>
              <a:rPr lang="en-US" sz="3200" dirty="0"/>
              <a:t>What about the elements </a:t>
            </a:r>
            <a:r>
              <a:rPr lang="en-US" sz="3200" dirty="0" smtClean="0"/>
              <a:t>of                               </a:t>
            </a:r>
            <a:r>
              <a:rPr lang="en-US" sz="3200" dirty="0" err="1" smtClean="0"/>
              <a:t>my_list</a:t>
            </a:r>
            <a:r>
              <a:rPr lang="en-US" sz="3200" dirty="0"/>
              <a:t>[2] = [</a:t>
            </a:r>
            <a:r>
              <a:rPr lang="en-US" sz="3200" dirty="0">
                <a:solidFill>
                  <a:srgbClr val="FF6600"/>
                </a:solidFill>
              </a:rPr>
              <a:t>True</a:t>
            </a:r>
            <a:r>
              <a:rPr lang="en-US" sz="3200" dirty="0"/>
              <a:t>, </a:t>
            </a:r>
            <a:r>
              <a:rPr lang="en-US" sz="3200" dirty="0" smtClean="0"/>
              <a:t>[</a:t>
            </a:r>
            <a:r>
              <a:rPr lang="en-US" sz="3200" dirty="0" smtClean="0">
                <a:solidFill>
                  <a:srgbClr val="008000"/>
                </a:solidFill>
              </a:rPr>
              <a:t>'1'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008000"/>
                </a:solidFill>
              </a:rPr>
              <a:t>'b'</a:t>
            </a:r>
            <a:r>
              <a:rPr lang="en-US" sz="3200" dirty="0" smtClean="0"/>
              <a:t>]</a:t>
            </a:r>
            <a:r>
              <a:rPr lang="en-US" sz="3200" dirty="0"/>
              <a:t>]?</a:t>
            </a:r>
          </a:p>
          <a:p>
            <a:pPr marL="800100" lvl="3" indent="-342900"/>
            <a:r>
              <a:rPr lang="en-US" sz="2800" dirty="0" err="1" smtClean="0"/>
              <a:t>my_list</a:t>
            </a:r>
            <a:r>
              <a:rPr lang="en-US" sz="2800" dirty="0" smtClean="0"/>
              <a:t>[2][0] = </a:t>
            </a:r>
            <a:r>
              <a:rPr lang="en-US" sz="2800" dirty="0" smtClean="0">
                <a:solidFill>
                  <a:srgbClr val="FF6600"/>
                </a:solidFill>
              </a:rPr>
              <a:t>True</a:t>
            </a:r>
            <a:endParaRPr lang="en-US" sz="2800" dirty="0"/>
          </a:p>
          <a:p>
            <a:pPr marL="800100" lvl="3" indent="-342900"/>
            <a:r>
              <a:rPr lang="en-US" sz="2800" dirty="0" err="1" smtClean="0"/>
              <a:t>my_list</a:t>
            </a:r>
            <a:r>
              <a:rPr lang="en-US" sz="2800" dirty="0" smtClean="0"/>
              <a:t>[2][1] = [</a:t>
            </a:r>
            <a:r>
              <a:rPr lang="en-US" sz="2800" dirty="0" smtClean="0">
                <a:solidFill>
                  <a:srgbClr val="008000"/>
                </a:solidFill>
              </a:rPr>
              <a:t>'1'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8000"/>
                </a:solidFill>
              </a:rPr>
              <a:t>'b'</a:t>
            </a:r>
            <a:r>
              <a:rPr lang="en-US" sz="2800" dirty="0" smtClean="0"/>
              <a:t>]</a:t>
            </a:r>
          </a:p>
          <a:p>
            <a:r>
              <a:rPr lang="en-US" dirty="0" smtClean="0"/>
              <a:t>What about the elements of </a:t>
            </a:r>
            <a:r>
              <a:rPr lang="en-US" dirty="0" err="1" smtClean="0"/>
              <a:t>my_list</a:t>
            </a:r>
            <a:r>
              <a:rPr lang="en-US" dirty="0" smtClean="0"/>
              <a:t>[2][1] </a:t>
            </a:r>
            <a:r>
              <a:rPr lang="en-US" dirty="0"/>
              <a:t>= [</a:t>
            </a:r>
            <a:r>
              <a:rPr lang="en-US" dirty="0">
                <a:solidFill>
                  <a:srgbClr val="008000"/>
                </a:solidFill>
              </a:rPr>
              <a:t>'1'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'b'</a:t>
            </a:r>
            <a:r>
              <a:rPr lang="en-US" dirty="0" smtClean="0"/>
              <a:t>]?</a:t>
            </a:r>
          </a:p>
          <a:p>
            <a:pPr lvl="1"/>
            <a:r>
              <a:rPr lang="en-US" dirty="0" err="1" smtClean="0"/>
              <a:t>my_list</a:t>
            </a:r>
            <a:r>
              <a:rPr lang="en-US" dirty="0" smtClean="0"/>
              <a:t>[2][1][0] = </a:t>
            </a:r>
            <a:r>
              <a:rPr lang="en-US" dirty="0" smtClean="0">
                <a:solidFill>
                  <a:srgbClr val="008000"/>
                </a:solidFill>
              </a:rPr>
              <a:t>'1'</a:t>
            </a:r>
          </a:p>
          <a:p>
            <a:pPr lvl="1"/>
            <a:r>
              <a:rPr lang="en-US" dirty="0" err="1" smtClean="0"/>
              <a:t>my_list</a:t>
            </a:r>
            <a:r>
              <a:rPr lang="en-US" dirty="0" smtClean="0"/>
              <a:t>[2][1][1] = </a:t>
            </a:r>
            <a:r>
              <a:rPr lang="en-US" dirty="0" smtClean="0">
                <a:solidFill>
                  <a:srgbClr val="008000"/>
                </a:solidFill>
              </a:rPr>
              <a:t>'b'</a:t>
            </a:r>
          </a:p>
        </p:txBody>
      </p:sp>
    </p:spTree>
    <p:extLst>
      <p:ext uri="{BB962C8B-B14F-4D97-AF65-F5344CB8AC3E}">
        <p14:creationId xmlns:p14="http://schemas.microsoft.com/office/powerpoint/2010/main" val="34031956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database?</a:t>
            </a:r>
          </a:p>
          <a:p>
            <a:pPr lvl="1"/>
            <a:r>
              <a:rPr lang="en-US" dirty="0" smtClean="0"/>
              <a:t>An organized collection of data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Library</a:t>
            </a:r>
          </a:p>
          <a:p>
            <a:pPr lvl="1"/>
            <a:r>
              <a:rPr lang="en-US" dirty="0" smtClean="0"/>
              <a:t>Bank</a:t>
            </a:r>
          </a:p>
          <a:p>
            <a:pPr lvl="1"/>
            <a:r>
              <a:rPr lang="en-US" dirty="0" smtClean="0"/>
              <a:t>Business</a:t>
            </a:r>
          </a:p>
          <a:p>
            <a:pPr lvl="1"/>
            <a:r>
              <a:rPr lang="en-US" dirty="0" smtClean="0"/>
              <a:t>University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514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How is data stored in a database?</a:t>
            </a:r>
          </a:p>
          <a:p>
            <a:pPr lvl="1"/>
            <a:r>
              <a:rPr lang="en-US" dirty="0" smtClean="0"/>
              <a:t>In simple databases, data is often stored in records.</a:t>
            </a:r>
          </a:p>
          <a:p>
            <a:r>
              <a:rPr lang="en-US" dirty="0" smtClean="0"/>
              <a:t>What is a record? </a:t>
            </a:r>
          </a:p>
          <a:p>
            <a:pPr lvl="1"/>
            <a:r>
              <a:rPr lang="en-US" dirty="0" smtClean="0"/>
              <a:t>All the necessary information about a single item, stored in various fields.</a:t>
            </a:r>
          </a:p>
          <a:p>
            <a:r>
              <a:rPr lang="en-US" dirty="0" smtClean="0"/>
              <a:t>What is a field?</a:t>
            </a:r>
          </a:p>
          <a:p>
            <a:pPr lvl="1"/>
            <a:r>
              <a:rPr lang="en-US" dirty="0" smtClean="0"/>
              <a:t>Each different piece of information about any specific item is called a field.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958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Library Example:</a:t>
            </a:r>
          </a:p>
          <a:p>
            <a:pPr lvl="1"/>
            <a:r>
              <a:rPr lang="en-US" dirty="0" smtClean="0"/>
              <a:t>A book record might contain the following information:</a:t>
            </a:r>
          </a:p>
          <a:p>
            <a:pPr lvl="2"/>
            <a:r>
              <a:rPr lang="en-US" dirty="0" smtClean="0"/>
              <a:t>Title: ‘Dynamic fracture mechanics’</a:t>
            </a:r>
          </a:p>
          <a:p>
            <a:pPr lvl="2"/>
            <a:r>
              <a:rPr lang="en-US" dirty="0" smtClean="0"/>
              <a:t>Author: ‘L. Ben Freund’</a:t>
            </a:r>
          </a:p>
          <a:p>
            <a:pPr lvl="2"/>
            <a:r>
              <a:rPr lang="en-US" dirty="0" smtClean="0"/>
              <a:t>Publisher: ‘Cambridge University Press’</a:t>
            </a:r>
          </a:p>
          <a:p>
            <a:pPr lvl="2"/>
            <a:r>
              <a:rPr lang="en-US" dirty="0" smtClean="0"/>
              <a:t>Year published: 1990</a:t>
            </a:r>
          </a:p>
          <a:p>
            <a:pPr lvl="2"/>
            <a:r>
              <a:rPr lang="en-US" dirty="0" smtClean="0"/>
              <a:t>Call number: ‘TA409.F77’</a:t>
            </a:r>
          </a:p>
          <a:p>
            <a:pPr lvl="2"/>
            <a:r>
              <a:rPr lang="en-US" dirty="0" smtClean="0"/>
              <a:t>Location: ‘Morris Library’</a:t>
            </a:r>
          </a:p>
          <a:p>
            <a:pPr lvl="2"/>
            <a:r>
              <a:rPr lang="en-US" dirty="0" smtClean="0"/>
              <a:t>Status: ‘Checked out’</a:t>
            </a:r>
          </a:p>
          <a:p>
            <a:r>
              <a:rPr lang="en-US" dirty="0" smtClean="0"/>
              <a:t>This record includes fields for:</a:t>
            </a:r>
          </a:p>
          <a:p>
            <a:pPr lvl="1"/>
            <a:r>
              <a:rPr lang="en-US" dirty="0" smtClean="0"/>
              <a:t>Title, Author, Publisher, Year published, Call number, Location, and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964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store a book record in Python by using a list: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1" y="3044785"/>
            <a:ext cx="792479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>
                <a:latin typeface="Courier"/>
                <a:cs typeface="Courier"/>
              </a:rPr>
              <a:t>book = </a:t>
            </a:r>
            <a:r>
              <a:rPr lang="en-US" sz="2400" dirty="0" smtClean="0">
                <a:latin typeface="Courier"/>
                <a:cs typeface="Courier"/>
              </a:rPr>
              <a:t>[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'Dynamic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fracture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mechanics’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0" lvl="1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'L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. Ben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Freund’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0" lvl="1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'Cambridge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University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Press’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0" lvl="1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 1990,</a:t>
            </a:r>
          </a:p>
          <a:p>
            <a:pPr marL="0" lvl="1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'TA409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.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F77’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0" lvl="1"/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      'Morris Library’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0" lvl="1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'Checked out'</a:t>
            </a:r>
            <a:r>
              <a:rPr lang="en-US" sz="2400" dirty="0" smtClean="0">
                <a:latin typeface="Courier"/>
                <a:cs typeface="Courier"/>
              </a:rPr>
              <a:t>]</a:t>
            </a:r>
            <a:endParaRPr lang="en-US" sz="2400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98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Library Database with 6 Books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0"/>
            <a:ext cx="89154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>
                <a:latin typeface="Courier"/>
                <a:cs typeface="Courier"/>
              </a:rPr>
              <a:t>book = </a:t>
            </a:r>
            <a:r>
              <a:rPr lang="en-US" sz="1600" dirty="0" smtClean="0">
                <a:latin typeface="Courier"/>
                <a:cs typeface="Courier"/>
              </a:rPr>
              <a:t>[[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Ant and Bee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Angela Banner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latin typeface="Courier"/>
                <a:cs typeface="Courier"/>
              </a:rPr>
              <a:t>, 1950, 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AB24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latin typeface="Courier"/>
                <a:cs typeface="Courier"/>
              </a:rPr>
              <a:t>],</a:t>
            </a:r>
          </a:p>
          <a:p>
            <a:pPr marL="0" lvl="1"/>
            <a:r>
              <a:rPr lang="en-US" sz="1600" dirty="0" smtClean="0">
                <a:latin typeface="Courier"/>
                <a:cs typeface="Courier"/>
              </a:rPr>
              <a:t>        [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Dice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Ricky Jay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latin typeface="Courier"/>
                <a:cs typeface="Courier"/>
              </a:rPr>
              <a:t>, 2003, 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51502713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latin typeface="Courier"/>
                <a:cs typeface="Courier"/>
              </a:rPr>
              <a:t>],</a:t>
            </a:r>
          </a:p>
          <a:p>
            <a:pPr marL="0" lvl="1"/>
            <a:r>
              <a:rPr lang="en-US" sz="1600" dirty="0" smtClean="0">
                <a:latin typeface="Courier"/>
                <a:cs typeface="Courier"/>
              </a:rPr>
              <a:t>        [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Flatland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Edwin Abbott Abbott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latin typeface="Courier"/>
                <a:cs typeface="Courier"/>
              </a:rPr>
              <a:t>, 1880, 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EA91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latin typeface="Courier"/>
                <a:cs typeface="Courier"/>
              </a:rPr>
              <a:t>],</a:t>
            </a:r>
          </a:p>
          <a:p>
            <a:pPr marL="0" lvl="1"/>
            <a:r>
              <a:rPr lang="en-US" sz="1600" dirty="0" smtClean="0">
                <a:latin typeface="Courier"/>
                <a:cs typeface="Courier"/>
              </a:rPr>
              <a:t>        [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naked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David Sedaris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latin typeface="Courier"/>
                <a:cs typeface="Courier"/>
              </a:rPr>
              <a:t>, 1997, 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DS132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latin typeface="Courier"/>
                <a:cs typeface="Courier"/>
              </a:rPr>
              <a:t>],</a:t>
            </a:r>
          </a:p>
          <a:p>
            <a:pPr marL="0" lvl="1"/>
            <a:r>
              <a:rPr lang="en-US" sz="1600" dirty="0" smtClean="0">
                <a:latin typeface="Courier"/>
                <a:cs typeface="Courier"/>
              </a:rPr>
              <a:t>        [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The Great Bridge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David McCullough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latin typeface="Courier"/>
                <a:cs typeface="Courier"/>
              </a:rPr>
              <a:t>, 1972, 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TG25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.N53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M32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latin typeface="Courier"/>
                <a:cs typeface="Courier"/>
              </a:rPr>
              <a:t>]</a:t>
            </a:r>
            <a:r>
              <a:rPr lang="en-US" sz="1600" dirty="0">
                <a:latin typeface="Courier"/>
                <a:cs typeface="Courier"/>
              </a:rPr>
              <a:t>,</a:t>
            </a:r>
            <a:endParaRPr lang="en-US" sz="1600" dirty="0" smtClean="0">
              <a:latin typeface="Courier"/>
              <a:cs typeface="Courier"/>
            </a:endParaRPr>
          </a:p>
          <a:p>
            <a:pPr marL="0" lvl="1"/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    [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The 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TEXbook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Donald Knuth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latin typeface="Courier"/>
                <a:cs typeface="Courier"/>
              </a:rPr>
              <a:t>, 1984, 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9322854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latin typeface="Courier"/>
                <a:cs typeface="Courier"/>
              </a:rPr>
              <a:t>]]</a:t>
            </a:r>
          </a:p>
          <a:p>
            <a:pPr marL="0" lvl="1"/>
            <a:endParaRPr lang="en-US" sz="1600" dirty="0" smtClean="0">
              <a:latin typeface="Courier"/>
              <a:cs typeface="Courier"/>
            </a:endParaRPr>
          </a:p>
          <a:p>
            <a:pPr marL="0" lvl="1"/>
            <a:endParaRPr lang="en-US" sz="1600" dirty="0">
              <a:latin typeface="Courier"/>
              <a:cs typeface="Courier"/>
            </a:endParaRPr>
          </a:p>
          <a:p>
            <a:pPr marL="0" lvl="1"/>
            <a:r>
              <a:rPr lang="en-US" dirty="0" smtClean="0">
                <a:latin typeface="Courier"/>
                <a:cs typeface="Courier"/>
              </a:rPr>
              <a:t>book[2] = [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'Flatland'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'Edwin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Abbott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Abbott'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>
                <a:latin typeface="Courier"/>
                <a:cs typeface="Courier"/>
              </a:rPr>
              <a:t>1880,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'EA91'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pPr marL="0" lvl="1"/>
            <a:endParaRPr lang="en-US" dirty="0">
              <a:latin typeface="Courier"/>
              <a:cs typeface="Courier"/>
            </a:endParaRPr>
          </a:p>
          <a:p>
            <a:pPr marL="0" lvl="1"/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book[5] = [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'The </a:t>
            </a:r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TEXbook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'Donald Knuth'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>
                <a:latin typeface="Courier"/>
                <a:cs typeface="Courier"/>
              </a:rPr>
              <a:t>1984,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'9322854'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Title of book[4] = book[4][0] =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'The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Great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Bridge'</a:t>
            </a:r>
          </a:p>
          <a:p>
            <a:endParaRPr lang="en-US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Author of book[1] = book[1][1] =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'Ricky Jay'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6364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in a file containing a database of dogs, that includes name, breed, age and weight. Print out the database. The fields are separated by commas. Age is an </a:t>
            </a:r>
            <a:r>
              <a:rPr lang="en-US" dirty="0" err="1" smtClean="0"/>
              <a:t>int</a:t>
            </a:r>
            <a:r>
              <a:rPr lang="en-US" dirty="0" smtClean="0"/>
              <a:t> and weight is a float.</a:t>
            </a:r>
          </a:p>
          <a:p>
            <a:r>
              <a:rPr lang="en-US" dirty="0" smtClean="0"/>
              <a:t>Database record:</a:t>
            </a:r>
          </a:p>
          <a:p>
            <a:pPr lvl="1"/>
            <a:r>
              <a:rPr lang="en-US" dirty="0" err="1" smtClean="0"/>
              <a:t>name,breed,age,weight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81446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Recursion Work???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667000"/>
            <a:ext cx="2010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 * factorial(2)</a:t>
            </a:r>
            <a:endParaRPr lang="en-US" sz="16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22577" y="1676400"/>
            <a:ext cx="3843867" cy="4349044"/>
            <a:chOff x="22577" y="1676400"/>
            <a:chExt cx="3843867" cy="4349044"/>
          </a:xfrm>
        </p:grpSpPr>
        <p:sp>
          <p:nvSpPr>
            <p:cNvPr id="4" name="Rectangle 3"/>
            <p:cNvSpPr/>
            <p:nvPr/>
          </p:nvSpPr>
          <p:spPr>
            <a:xfrm>
              <a:off x="762000" y="2057400"/>
              <a:ext cx="2057400" cy="14478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762000" y="2286000"/>
              <a:ext cx="2057400" cy="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762000" y="2514600"/>
              <a:ext cx="2057400" cy="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62000" y="2743200"/>
              <a:ext cx="2057400" cy="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62000" y="198120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</a:t>
              </a:r>
              <a:r>
                <a:rPr lang="en-US" sz="1600" dirty="0" smtClean="0"/>
                <a:t> = 3</a:t>
              </a:r>
              <a:endParaRPr lang="en-US" sz="16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762000" y="2971800"/>
              <a:ext cx="2057400" cy="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V="1">
              <a:off x="1625600" y="3784600"/>
              <a:ext cx="2444044" cy="203764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2577" y="2667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return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9200" y="167640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dirty="0" smtClean="0"/>
                <a:t>actorial(3)</a:t>
              </a:r>
              <a:endParaRPr lang="en-US" sz="16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863623" y="2667000"/>
            <a:ext cx="2010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 * factorial(1)</a:t>
            </a:r>
            <a:endParaRPr lang="en-US" sz="1600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3124200" y="1676400"/>
            <a:ext cx="2796823" cy="1828800"/>
            <a:chOff x="3124200" y="1676400"/>
            <a:chExt cx="2796823" cy="1828800"/>
          </a:xfrm>
        </p:grpSpPr>
        <p:sp>
          <p:nvSpPr>
            <p:cNvPr id="46" name="Rectangle 45"/>
            <p:cNvSpPr/>
            <p:nvPr/>
          </p:nvSpPr>
          <p:spPr>
            <a:xfrm>
              <a:off x="3863623" y="2057400"/>
              <a:ext cx="2057400" cy="14478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3863623" y="2286000"/>
              <a:ext cx="2057400" cy="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863623" y="2514600"/>
              <a:ext cx="2057400" cy="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863623" y="2743200"/>
              <a:ext cx="2057400" cy="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863623" y="198120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</a:t>
              </a:r>
              <a:r>
                <a:rPr lang="en-US" sz="1600" dirty="0" smtClean="0"/>
                <a:t> = </a:t>
              </a:r>
              <a:r>
                <a:rPr lang="en-US" sz="1600" dirty="0"/>
                <a:t>2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863623" y="2971800"/>
              <a:ext cx="2057400" cy="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124200" y="2667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return</a:t>
              </a:r>
              <a:endParaRPr lang="en-US" sz="16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43400" y="167640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dirty="0" smtClean="0"/>
                <a:t>actorial(2)</a:t>
              </a:r>
              <a:endParaRPr lang="en-US" sz="1600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911623" y="2667000"/>
            <a:ext cx="2010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 * factorial(0)</a:t>
            </a:r>
            <a:endParaRPr lang="en-US" sz="16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6172200" y="1676400"/>
            <a:ext cx="2796823" cy="1828800"/>
            <a:chOff x="6172200" y="1676400"/>
            <a:chExt cx="2796823" cy="1828800"/>
          </a:xfrm>
        </p:grpSpPr>
        <p:sp>
          <p:nvSpPr>
            <p:cNvPr id="58" name="Rectangle 57"/>
            <p:cNvSpPr/>
            <p:nvPr/>
          </p:nvSpPr>
          <p:spPr>
            <a:xfrm>
              <a:off x="6911623" y="2057400"/>
              <a:ext cx="2057400" cy="14478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911623" y="2286000"/>
              <a:ext cx="2057400" cy="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911623" y="2514600"/>
              <a:ext cx="2057400" cy="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911623" y="2743200"/>
              <a:ext cx="2057400" cy="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911623" y="198120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</a:t>
              </a:r>
              <a:r>
                <a:rPr lang="en-US" sz="1600" dirty="0" smtClean="0"/>
                <a:t> = </a:t>
              </a:r>
              <a:r>
                <a:rPr lang="en-US" sz="1600" dirty="0"/>
                <a:t>1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6911623" y="2971800"/>
              <a:ext cx="2057400" cy="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172200" y="2667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return</a:t>
              </a:r>
              <a:endParaRPr lang="en-US" sz="1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411155" y="167640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  <a:r>
                <a:rPr lang="en-US" sz="1600" dirty="0" smtClean="0"/>
                <a:t>actorial(1)</a:t>
              </a:r>
              <a:endParaRPr lang="en-US" sz="1600" dirty="0"/>
            </a:p>
          </p:txBody>
        </p:sp>
      </p:grpSp>
      <p:sp>
        <p:nvSpPr>
          <p:cNvPr id="81" name="Curved Up Arrow 80"/>
          <p:cNvSpPr/>
          <p:nvPr/>
        </p:nvSpPr>
        <p:spPr>
          <a:xfrm flipH="1">
            <a:off x="4267200" y="3048000"/>
            <a:ext cx="2286000" cy="685800"/>
          </a:xfrm>
          <a:prstGeom prst="curvedUpArrow">
            <a:avLst>
              <a:gd name="adj1" fmla="val 0"/>
              <a:gd name="adj2" fmla="val 5487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Curved Up Arrow 82"/>
          <p:cNvSpPr/>
          <p:nvPr/>
        </p:nvSpPr>
        <p:spPr>
          <a:xfrm flipH="1">
            <a:off x="1219200" y="3048000"/>
            <a:ext cx="2286000" cy="685800"/>
          </a:xfrm>
          <a:prstGeom prst="curvedUpArrow">
            <a:avLst>
              <a:gd name="adj1" fmla="val 0"/>
              <a:gd name="adj2" fmla="val 5487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76400" y="60198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0066"/>
                </a:solidFill>
                <a:latin typeface="Courier"/>
                <a:cs typeface="Courier"/>
              </a:rPr>
              <a:t>p</a:t>
            </a:r>
            <a:r>
              <a:rPr lang="en-US" sz="2000" dirty="0" smtClean="0">
                <a:solidFill>
                  <a:srgbClr val="660066"/>
                </a:solidFill>
                <a:latin typeface="Courier"/>
                <a:cs typeface="Courier"/>
              </a:rPr>
              <a:t>rint</a:t>
            </a:r>
            <a:r>
              <a:rPr lang="en-US" sz="2000" dirty="0" smtClean="0">
                <a:latin typeface="Courier"/>
                <a:cs typeface="Courier"/>
              </a:rPr>
              <a:t>(factorial(3))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87" name="Curved Connector 86"/>
          <p:cNvCxnSpPr/>
          <p:nvPr/>
        </p:nvCxnSpPr>
        <p:spPr>
          <a:xfrm rot="16200000" flipV="1">
            <a:off x="211667" y="3217334"/>
            <a:ext cx="2935111" cy="2596444"/>
          </a:xfrm>
          <a:prstGeom prst="curvedConnector3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419600" y="3810000"/>
            <a:ext cx="447884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factorial</a:t>
            </a:r>
            <a:r>
              <a:rPr lang="en-US" dirty="0">
                <a:latin typeface="Courier"/>
                <a:cs typeface="Courier"/>
              </a:rPr>
              <a:t>(n):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# check for the base case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if</a:t>
            </a:r>
            <a:r>
              <a:rPr lang="en-US" dirty="0">
                <a:latin typeface="Courier"/>
                <a:cs typeface="Courier"/>
              </a:rPr>
              <a:t> n == 0: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return</a:t>
            </a:r>
            <a:r>
              <a:rPr lang="en-US" dirty="0">
                <a:latin typeface="Courier"/>
                <a:cs typeface="Courier"/>
              </a:rPr>
              <a:t> 1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# handle the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recusive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case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return</a:t>
            </a:r>
            <a:r>
              <a:rPr lang="en-US" dirty="0">
                <a:latin typeface="Courier"/>
                <a:cs typeface="Courier"/>
              </a:rPr>
              <a:t> n * factorial(n - 1)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920089" y="26670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 * 1 = 1</a:t>
            </a:r>
            <a:endParaRPr 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3857978" y="26670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 * 1 = 2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762000" y="26670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 * 2 = 6</a:t>
            </a:r>
            <a:endParaRPr lang="en-US" sz="1600" dirty="0"/>
          </a:p>
        </p:txBody>
      </p:sp>
      <p:cxnSp>
        <p:nvCxnSpPr>
          <p:cNvPr id="99" name="Curved Connector 98"/>
          <p:cNvCxnSpPr/>
          <p:nvPr/>
        </p:nvCxnSpPr>
        <p:spPr>
          <a:xfrm rot="10800000" flipV="1">
            <a:off x="2113844" y="1871134"/>
            <a:ext cx="1676400" cy="990600"/>
          </a:xfrm>
          <a:prstGeom prst="curvedConnector3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/>
          <p:nvPr/>
        </p:nvCxnSpPr>
        <p:spPr>
          <a:xfrm rot="10800000" flipV="1">
            <a:off x="5229578" y="1882423"/>
            <a:ext cx="1676400" cy="990600"/>
          </a:xfrm>
          <a:prstGeom prst="curvedConnector3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676400" y="60198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0066"/>
                </a:solidFill>
                <a:latin typeface="Courier"/>
                <a:cs typeface="Courier"/>
              </a:rPr>
              <a:t>p</a:t>
            </a:r>
            <a:r>
              <a:rPr lang="en-US" sz="2000" dirty="0" smtClean="0">
                <a:solidFill>
                  <a:srgbClr val="660066"/>
                </a:solidFill>
                <a:latin typeface="Courier"/>
                <a:cs typeface="Courier"/>
              </a:rPr>
              <a:t>rint</a:t>
            </a:r>
            <a:r>
              <a:rPr lang="en-US" sz="2000" dirty="0" smtClean="0">
                <a:latin typeface="Courier"/>
                <a:cs typeface="Courier"/>
              </a:rPr>
              <a:t>(6)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073995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51" grpId="0"/>
      <p:bldP spid="51" grpId="1"/>
      <p:bldP spid="63" grpId="0"/>
      <p:bldP spid="63" grpId="1"/>
      <p:bldP spid="81" grpId="0" animBg="1"/>
      <p:bldP spid="81" grpId="1" animBg="1"/>
      <p:bldP spid="83" grpId="0" animBg="1"/>
      <p:bldP spid="83" grpId="1" animBg="1"/>
      <p:bldP spid="85" grpId="0"/>
      <p:bldP spid="95" grpId="0"/>
      <p:bldP spid="95" grpId="1"/>
      <p:bldP spid="97" grpId="0"/>
      <p:bldP spid="97" grpId="1"/>
      <p:bldP spid="98" grpId="0"/>
      <p:bldP spid="98" grpId="1"/>
      <p:bldP spid="1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What is a Fibonacci Sequence?</a:t>
            </a:r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0</a:t>
            </a:r>
            <a:r>
              <a:rPr lang="en-US" dirty="0" smtClean="0"/>
              <a:t> = 0</a:t>
            </a:r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= 1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 = F</a:t>
            </a:r>
            <a:r>
              <a:rPr lang="en-US" baseline="-25000" dirty="0" smtClean="0"/>
              <a:t>n-1</a:t>
            </a:r>
            <a:r>
              <a:rPr lang="en-US" dirty="0" smtClean="0"/>
              <a:t> + F</a:t>
            </a:r>
            <a:r>
              <a:rPr lang="en-US" baseline="-25000" dirty="0" smtClean="0"/>
              <a:t>n-2</a:t>
            </a:r>
          </a:p>
          <a:p>
            <a:r>
              <a:rPr lang="en-US" dirty="0" smtClean="0"/>
              <a:t>What is the base case?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0</a:t>
            </a:r>
            <a:r>
              <a:rPr lang="en-US" dirty="0"/>
              <a:t> = 0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= 1</a:t>
            </a:r>
          </a:p>
          <a:p>
            <a:r>
              <a:rPr lang="en-US" dirty="0" smtClean="0"/>
              <a:t>What is the recursive case?</a:t>
            </a:r>
          </a:p>
          <a:p>
            <a:pPr lvl="1"/>
            <a:r>
              <a:rPr lang="en-US" dirty="0" err="1"/>
              <a:t>F</a:t>
            </a:r>
            <a:r>
              <a:rPr lang="en-US" baseline="-25000" dirty="0" err="1"/>
              <a:t>n</a:t>
            </a:r>
            <a:r>
              <a:rPr lang="en-US" dirty="0"/>
              <a:t> = F</a:t>
            </a:r>
            <a:r>
              <a:rPr lang="en-US" baseline="-25000" dirty="0"/>
              <a:t>n-1</a:t>
            </a:r>
            <a:r>
              <a:rPr lang="en-US" dirty="0"/>
              <a:t> </a:t>
            </a:r>
            <a:r>
              <a:rPr lang="en-US" dirty="0" smtClean="0"/>
              <a:t>+ F</a:t>
            </a:r>
            <a:r>
              <a:rPr lang="en-US" baseline="-25000" dirty="0" smtClean="0"/>
              <a:t>n</a:t>
            </a:r>
            <a:r>
              <a:rPr lang="en-US" baseline="-25000" dirty="0"/>
              <a:t>-</a:t>
            </a:r>
            <a:r>
              <a:rPr lang="en-US" baseline="-25000" dirty="0" smtClean="0"/>
              <a:t>2</a:t>
            </a:r>
            <a:r>
              <a:rPr lang="en-US" dirty="0" smtClean="0"/>
              <a:t>		(n </a:t>
            </a:r>
            <a:r>
              <a:rPr lang="en-US" dirty="0"/>
              <a:t>&gt; 1)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5665804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0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Fibonacci Sequence</a:t>
            </a:r>
          </a:p>
        </p:txBody>
      </p:sp>
      <p:sp>
        <p:nvSpPr>
          <p:cNvPr id="13314" name="Rectangle 10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6600" smtClean="0"/>
              <a:t>F</a:t>
            </a:r>
            <a:r>
              <a:rPr lang="en-US" sz="6600" i="1" baseline="-25000" smtClean="0"/>
              <a:t>n</a:t>
            </a:r>
            <a:r>
              <a:rPr lang="en-US" sz="6600" smtClean="0"/>
              <a:t> = F</a:t>
            </a:r>
            <a:r>
              <a:rPr lang="en-US" sz="6600" i="1" baseline="-25000" smtClean="0"/>
              <a:t>n</a:t>
            </a:r>
            <a:r>
              <a:rPr lang="en-US" sz="6600" baseline="-25000" smtClean="0"/>
              <a:t>-1 </a:t>
            </a:r>
            <a:r>
              <a:rPr lang="en-US" sz="6600" smtClean="0"/>
              <a:t>+ F</a:t>
            </a:r>
            <a:r>
              <a:rPr lang="en-US" sz="6600" i="1" baseline="-25000" smtClean="0"/>
              <a:t>n</a:t>
            </a:r>
            <a:r>
              <a:rPr lang="en-US" sz="6600" baseline="-25000" smtClean="0"/>
              <a:t>-2</a:t>
            </a:r>
          </a:p>
          <a:p>
            <a:pPr>
              <a:buFont typeface="Wingdings 2" pitchFamily="18" charset="2"/>
              <a:buNone/>
            </a:pPr>
            <a:endParaRPr lang="en-US" sz="2000" smtClean="0"/>
          </a:p>
          <a:p>
            <a:pPr>
              <a:buFont typeface="Wingdings 2" pitchFamily="18" charset="2"/>
              <a:buNone/>
            </a:pPr>
            <a:r>
              <a:rPr lang="en-US" sz="4000" smtClean="0"/>
              <a:t>0, 1, 1, 2, 3, 5, 8, 13, 21, 34, 55, 89, ...</a:t>
            </a:r>
          </a:p>
        </p:txBody>
      </p:sp>
      <p:pic>
        <p:nvPicPr>
          <p:cNvPr id="129030" name="Picture 10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10000"/>
            <a:ext cx="44196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5077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8001000" cy="543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88620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bonacciChamomi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6096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927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3" descr="http://www.eatonhand.com/hw/fibonacci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300" y="142875"/>
            <a:ext cx="4343400" cy="65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2165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on </a:t>
            </a:r>
            <a:r>
              <a:rPr lang="en-US" smtClean="0"/>
              <a:t>Problem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want to convert 483 from decimal to hexadecimal, so we call our function:</a:t>
            </a:r>
          </a:p>
          <a:p>
            <a:pPr lvl="1"/>
            <a:r>
              <a:rPr lang="en-US" dirty="0" smtClean="0"/>
              <a:t>convert_10_to_16(483)</a:t>
            </a:r>
          </a:p>
          <a:p>
            <a:r>
              <a:rPr lang="en-US" dirty="0" smtClean="0"/>
              <a:t>Inside the function we need to go through the process outlined in the assignment:</a:t>
            </a:r>
          </a:p>
          <a:p>
            <a:pPr lvl="1"/>
            <a:r>
              <a:rPr lang="en-US" dirty="0" smtClean="0"/>
              <a:t>483 / 16 = 30 R3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 that all hexadecimal numbers should be strings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99681" y="435506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642481" y="4355068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47281" y="4888468"/>
            <a:ext cx="287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 to hexadecimal digit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90080" y="5345668"/>
            <a:ext cx="323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 from base 10 to base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07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2-Dimensional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Python lists are an example of what is more generally called a “container class”.</a:t>
            </a:r>
          </a:p>
          <a:p>
            <a:r>
              <a:rPr lang="en-US" dirty="0" smtClean="0"/>
              <a:t>Essentially, lists are containers for any kind of variable you would like to store in them – </a:t>
            </a:r>
            <a:r>
              <a:rPr lang="en-US" b="1" dirty="0" smtClean="0"/>
              <a:t>including other lists.</a:t>
            </a:r>
          </a:p>
          <a:p>
            <a:r>
              <a:rPr lang="en-US" dirty="0" smtClean="0"/>
              <a:t>For example:</a:t>
            </a:r>
          </a:p>
          <a:p>
            <a:pPr lvl="2"/>
            <a:r>
              <a:rPr lang="en-US" dirty="0" err="1" smtClean="0"/>
              <a:t>my_list</a:t>
            </a:r>
            <a:r>
              <a:rPr lang="en-US" dirty="0" smtClean="0"/>
              <a:t> = [0, </a:t>
            </a:r>
            <a:r>
              <a:rPr lang="en-US" dirty="0" smtClean="0">
                <a:solidFill>
                  <a:srgbClr val="008000"/>
                </a:solidFill>
              </a:rPr>
              <a:t>'1'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None</a:t>
            </a:r>
            <a:r>
              <a:rPr lang="en-US" dirty="0" smtClean="0"/>
              <a:t>, 5.43]</a:t>
            </a:r>
          </a:p>
          <a:p>
            <a:pPr lvl="2"/>
            <a:r>
              <a:rPr lang="en-US" dirty="0" err="1" smtClean="0"/>
              <a:t>my_list</a:t>
            </a:r>
            <a:r>
              <a:rPr lang="en-US" dirty="0" smtClean="0"/>
              <a:t> = [1, [</a:t>
            </a:r>
            <a:r>
              <a:rPr lang="en-US" dirty="0" smtClean="0">
                <a:solidFill>
                  <a:srgbClr val="008000"/>
                </a:solidFill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8000"/>
                </a:solidFill>
              </a:rPr>
              <a:t>'b'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8000"/>
                </a:solidFill>
              </a:rPr>
              <a:t>'c'</a:t>
            </a:r>
            <a:r>
              <a:rPr lang="en-US" dirty="0" smtClean="0"/>
              <a:t>], 3.14, </a:t>
            </a:r>
            <a:r>
              <a:rPr lang="en-US" dirty="0" smtClean="0">
                <a:solidFill>
                  <a:srgbClr val="FF6600"/>
                </a:solidFill>
              </a:rPr>
              <a:t>None</a:t>
            </a:r>
            <a:r>
              <a:rPr lang="en-US" dirty="0" smtClean="0"/>
              <a:t>, (</a:t>
            </a:r>
            <a:r>
              <a:rPr lang="en-US" dirty="0" smtClean="0">
                <a:solidFill>
                  <a:srgbClr val="008000"/>
                </a:solidFill>
              </a:rPr>
              <a:t>'X'</a:t>
            </a:r>
            <a:r>
              <a:rPr lang="en-US" dirty="0" smtClean="0"/>
              <a:t>, 6, </a:t>
            </a:r>
            <a:r>
              <a:rPr lang="en-US" dirty="0" smtClean="0">
                <a:solidFill>
                  <a:srgbClr val="008000"/>
                </a:solidFill>
              </a:rPr>
              <a:t>'Z'</a:t>
            </a:r>
            <a:r>
              <a:rPr lang="en-US" dirty="0" smtClean="0"/>
              <a:t>), </a:t>
            </a:r>
            <a:r>
              <a:rPr lang="en-US" dirty="0" smtClean="0">
                <a:solidFill>
                  <a:srgbClr val="FF6600"/>
                </a:solidFill>
              </a:rPr>
              <a:t>False</a:t>
            </a:r>
            <a:r>
              <a:rPr lang="en-US" dirty="0" smtClean="0"/>
              <a:t>]</a:t>
            </a:r>
          </a:p>
          <a:p>
            <a:pPr lvl="2"/>
            <a:r>
              <a:rPr lang="en-US" dirty="0" err="1" smtClean="0"/>
              <a:t>my_list</a:t>
            </a:r>
            <a:r>
              <a:rPr lang="en-US" dirty="0" smtClean="0"/>
              <a:t> = [99, [</a:t>
            </a:r>
            <a:r>
              <a:rPr lang="en-US" dirty="0" smtClean="0">
                <a:solidFill>
                  <a:srgbClr val="008000"/>
                </a:solidFill>
              </a:rPr>
              <a:t>'a'</a:t>
            </a:r>
            <a:r>
              <a:rPr lang="en-US" dirty="0" smtClean="0"/>
              <a:t>, [6, 16, 3], 4.44], [</a:t>
            </a:r>
            <a:r>
              <a:rPr lang="en-US" dirty="0" smtClean="0">
                <a:solidFill>
                  <a:srgbClr val="FF6600"/>
                </a:solidFill>
              </a:rPr>
              <a:t>True</a:t>
            </a:r>
            <a:r>
              <a:rPr lang="en-US" dirty="0" smtClean="0"/>
              <a:t>, [</a:t>
            </a:r>
            <a:r>
              <a:rPr lang="en-US" dirty="0" smtClean="0">
                <a:solidFill>
                  <a:srgbClr val="008000"/>
                </a:solidFill>
              </a:rPr>
              <a:t>'1'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8000"/>
                </a:solidFill>
              </a:rPr>
              <a:t>'b'</a:t>
            </a:r>
            <a:r>
              <a:rPr lang="en-US" dirty="0" smtClean="0"/>
              <a:t>]], </a:t>
            </a:r>
            <a:r>
              <a:rPr lang="en-US" dirty="0" smtClean="0">
                <a:solidFill>
                  <a:srgbClr val="008000"/>
                </a:solidFill>
              </a:rPr>
              <a:t>'k'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618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141167</TotalTime>
  <Words>1176</Words>
  <Application>Microsoft Macintosh PowerPoint</Application>
  <PresentationFormat>On-screen Show (4:3)</PresentationFormat>
  <Paragraphs>138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Recursive Function for n!</vt:lpstr>
      <vt:lpstr>How Does Recursion Work???</vt:lpstr>
      <vt:lpstr>Fibonacci Sequence</vt:lpstr>
      <vt:lpstr>Fibonacci Sequence</vt:lpstr>
      <vt:lpstr>PowerPoint Presentation</vt:lpstr>
      <vt:lpstr>PowerPoint Presentation</vt:lpstr>
      <vt:lpstr>PowerPoint Presentation</vt:lpstr>
      <vt:lpstr>Observations on Problem 5</vt:lpstr>
      <vt:lpstr>2-Dimensional Lists</vt:lpstr>
      <vt:lpstr>2-D lists (cont.)</vt:lpstr>
      <vt:lpstr>Databases</vt:lpstr>
      <vt:lpstr>Databases (cont.)</vt:lpstr>
      <vt:lpstr>Databases (cont.)</vt:lpstr>
      <vt:lpstr>Database (cont.)</vt:lpstr>
      <vt:lpstr>A Library Database with 6 Books</vt:lpstr>
      <vt:lpstr>Puzzle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Heron’s Triangle Area </dc:title>
  <dc:creator>amer</dc:creator>
  <cp:lastModifiedBy>Jon</cp:lastModifiedBy>
  <cp:revision>616</cp:revision>
  <dcterms:created xsi:type="dcterms:W3CDTF">2012-09-10T20:12:08Z</dcterms:created>
  <dcterms:modified xsi:type="dcterms:W3CDTF">2016-04-20T13:55:08Z</dcterms:modified>
</cp:coreProperties>
</file>