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83" r:id="rId2"/>
    <p:sldId id="784" r:id="rId3"/>
    <p:sldId id="764" r:id="rId4"/>
    <p:sldId id="772" r:id="rId5"/>
    <p:sldId id="768" r:id="rId6"/>
    <p:sldId id="773" r:id="rId7"/>
    <p:sldId id="769" r:id="rId8"/>
    <p:sldId id="774" r:id="rId9"/>
    <p:sldId id="771" r:id="rId10"/>
    <p:sldId id="776" r:id="rId11"/>
    <p:sldId id="780" r:id="rId12"/>
    <p:sldId id="778" r:id="rId13"/>
    <p:sldId id="779" r:id="rId14"/>
    <p:sldId id="757" r:id="rId15"/>
    <p:sldId id="766" r:id="rId16"/>
    <p:sldId id="767" r:id="rId17"/>
    <p:sldId id="758" r:id="rId18"/>
    <p:sldId id="7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2" autoAdjust="0"/>
    <p:restoredTop sz="94867" autoAdjust="0"/>
  </p:normalViewPr>
  <p:slideViewPr>
    <p:cSldViewPr>
      <p:cViewPr>
        <p:scale>
          <a:sx n="90" d="100"/>
          <a:sy n="90" d="100"/>
        </p:scale>
        <p:origin x="-1592" y="-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videos/matlab-overview-61923.html" TargetMode="External"/><Relationship Id="rId4" Type="http://schemas.openxmlformats.org/officeDocument/2006/relationships/hyperlink" Target="http://www.mathworks.com/videos/getting-started-with-matlab-68985.html" TargetMode="External"/><Relationship Id="rId5" Type="http://schemas.openxmlformats.org/officeDocument/2006/relationships/hyperlink" Target="http://www.mathworks.com/videos/working-with-arrays-in-matlab-69022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works.com/academia/student_vers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When writing a recursive function, a good approach is to break the problem into the following two cases: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Recursive and non-recursive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Reliable and unreliable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Efficient and inefficient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Base and recursive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Direct and indirect</a:t>
            </a:r>
          </a:p>
        </p:txBody>
      </p:sp>
    </p:spTree>
    <p:extLst>
      <p:ext uri="{BB962C8B-B14F-4D97-AF65-F5344CB8AC3E}">
        <p14:creationId xmlns:p14="http://schemas.microsoft.com/office/powerpoint/2010/main" val="2619349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the list below, </a:t>
            </a:r>
            <a:r>
              <a:rPr lang="en-US" dirty="0" err="1" smtClean="0">
                <a:latin typeface="Courier"/>
                <a:cs typeface="Courier"/>
              </a:rPr>
              <a:t>my_list</a:t>
            </a:r>
            <a:r>
              <a:rPr lang="en-US" dirty="0" smtClean="0">
                <a:latin typeface="Courier"/>
                <a:cs typeface="Courier"/>
              </a:rPr>
              <a:t>[1][1][1][1]</a:t>
            </a:r>
            <a:r>
              <a:rPr lang="en-US" dirty="0" smtClean="0"/>
              <a:t> is equal to: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fr-FR" b="1" dirty="0" smtClean="0">
                <a:solidFill>
                  <a:srgbClr val="008000"/>
                </a:solidFill>
              </a:rPr>
              <a:t>'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fr-FR" b="1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819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err="1">
                <a:latin typeface="Courier"/>
                <a:cs typeface="Courier"/>
              </a:rPr>
              <a:t>my_list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[[3, </a:t>
            </a:r>
            <a:r>
              <a:rPr lang="en-US" dirty="0">
                <a:latin typeface="Courier"/>
                <a:cs typeface="Courier"/>
              </a:rPr>
              <a:t>[6, 16, </a:t>
            </a:r>
            <a:r>
              <a:rPr lang="en-US" dirty="0" smtClean="0">
                <a:latin typeface="Courier"/>
                <a:cs typeface="Courier"/>
              </a:rPr>
              <a:t>3]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4.4]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], [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bc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]],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50175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driven database processing program</a:t>
            </a:r>
          </a:p>
          <a:p>
            <a:pPr lvl="1"/>
            <a:r>
              <a:rPr lang="en-US" dirty="0" smtClean="0"/>
              <a:t>read and merge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153640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two sorted lists</a:t>
            </a:r>
          </a:p>
          <a:p>
            <a:r>
              <a:rPr lang="en-US" dirty="0" smtClean="0"/>
              <a:t>Combine two lists into one sorted list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list_1 = [1, 2, 3, 6, 8]</a:t>
            </a:r>
          </a:p>
          <a:p>
            <a:pPr lvl="1"/>
            <a:r>
              <a:rPr lang="en-US" dirty="0" smtClean="0"/>
              <a:t>list_2 = [3, 4, 5, 9]</a:t>
            </a:r>
          </a:p>
          <a:p>
            <a:pPr lvl="1"/>
            <a:r>
              <a:rPr lang="en-US" dirty="0" smtClean="0"/>
              <a:t>merged = [1, 2, 3, 3, 4, 5, 6, 8, 9]</a:t>
            </a:r>
          </a:p>
          <a:p>
            <a:r>
              <a:rPr lang="en-US" dirty="0" smtClean="0"/>
              <a:t>If lists are not sorted to begin with, merging into a sorted list is more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9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Sorted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list_1: [1, 2, 3, 6, 8]               list_2</a:t>
            </a:r>
            <a:r>
              <a:rPr lang="en-US" dirty="0">
                <a:latin typeface="Courier"/>
                <a:cs typeface="Courier"/>
              </a:rPr>
              <a:t>: [3, 4, 5, 9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             &lt;=   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list_m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72530" y="1854199"/>
            <a:ext cx="415536" cy="508001"/>
            <a:chOff x="1472530" y="1854199"/>
            <a:chExt cx="415536" cy="508001"/>
          </a:xfrm>
        </p:grpSpPr>
        <p:sp>
          <p:nvSpPr>
            <p:cNvPr id="5" name="TextBox 4"/>
            <p:cNvSpPr txBox="1"/>
            <p:nvPr/>
          </p:nvSpPr>
          <p:spPr>
            <a:xfrm>
              <a:off x="1472530" y="1992868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 smtClean="0">
                  <a:latin typeface="Courier"/>
                  <a:cs typeface="Courier"/>
                </a:rPr>
                <a:t>1</a:t>
              </a:r>
              <a:endParaRPr lang="en-US" baseline="-25000" dirty="0">
                <a:latin typeface="Courier"/>
                <a:cs typeface="Courier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625601" y="1854199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679531" y="1845734"/>
            <a:ext cx="415536" cy="508001"/>
            <a:chOff x="1473201" y="2937933"/>
            <a:chExt cx="415536" cy="508001"/>
          </a:xfrm>
        </p:grpSpPr>
        <p:sp>
          <p:nvSpPr>
            <p:cNvPr id="7" name="TextBox 6"/>
            <p:cNvSpPr txBox="1"/>
            <p:nvPr/>
          </p:nvSpPr>
          <p:spPr>
            <a:xfrm>
              <a:off x="1473201" y="3076602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>
                  <a:latin typeface="Courier"/>
                  <a:cs typeface="Courier"/>
                </a:rPr>
                <a:t>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625601" y="2937933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464734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1735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22799" y="26077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22799" y="2607734"/>
            <a:ext cx="8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1266" y="2607731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261940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1702" y="4270401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0798" y="42672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0801" y="4267200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2, 3]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0798" y="4267182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2, 3, 3]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0801" y="4267200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2, 3, 3, 4]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0801" y="426720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2, 3, 3, 4, 5]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0801" y="4267200"/>
            <a:ext cx="309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2, 3, 3, 4, 5, 6]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71135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7600" y="26246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2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78931" y="1854201"/>
            <a:ext cx="415536" cy="508001"/>
            <a:chOff x="1472530" y="1854199"/>
            <a:chExt cx="415536" cy="508001"/>
          </a:xfrm>
        </p:grpSpPr>
        <p:sp>
          <p:nvSpPr>
            <p:cNvPr id="32" name="TextBox 31"/>
            <p:cNvSpPr txBox="1"/>
            <p:nvPr/>
          </p:nvSpPr>
          <p:spPr>
            <a:xfrm>
              <a:off x="1472530" y="1992868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 smtClean="0">
                  <a:latin typeface="Courier"/>
                  <a:cs typeface="Courier"/>
                </a:rPr>
                <a:t>1</a:t>
              </a:r>
              <a:endParaRPr lang="en-US" baseline="-25000" dirty="0">
                <a:latin typeface="Courier"/>
                <a:cs typeface="Courier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1625601" y="1854199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286000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3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293799" y="1854199"/>
            <a:ext cx="415536" cy="508001"/>
            <a:chOff x="1472530" y="1854199"/>
            <a:chExt cx="415536" cy="508001"/>
          </a:xfrm>
        </p:grpSpPr>
        <p:sp>
          <p:nvSpPr>
            <p:cNvPr id="37" name="TextBox 36"/>
            <p:cNvSpPr txBox="1"/>
            <p:nvPr/>
          </p:nvSpPr>
          <p:spPr>
            <a:xfrm>
              <a:off x="1472530" y="1992868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 smtClean="0">
                  <a:latin typeface="Courier"/>
                  <a:cs typeface="Courier"/>
                </a:rPr>
                <a:t>1</a:t>
              </a:r>
              <a:endParaRPr lang="en-US" baseline="-25000" dirty="0">
                <a:latin typeface="Courier"/>
                <a:cs typeface="Courier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625601" y="1854199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80199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600" y="26331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3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708664" y="1854199"/>
            <a:ext cx="415536" cy="508001"/>
            <a:chOff x="1472530" y="1854199"/>
            <a:chExt cx="415536" cy="508001"/>
          </a:xfrm>
        </p:grpSpPr>
        <p:sp>
          <p:nvSpPr>
            <p:cNvPr id="42" name="TextBox 41"/>
            <p:cNvSpPr txBox="1"/>
            <p:nvPr/>
          </p:nvSpPr>
          <p:spPr>
            <a:xfrm>
              <a:off x="1472530" y="1992868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 smtClean="0">
                  <a:latin typeface="Courier"/>
                  <a:cs typeface="Courier"/>
                </a:rPr>
                <a:t>1</a:t>
              </a:r>
              <a:endParaRPr lang="en-US" baseline="-25000" dirty="0">
                <a:latin typeface="Courier"/>
                <a:cs typeface="Courier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625601" y="1854199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2692401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0199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400" y="2616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3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095067" y="1845732"/>
            <a:ext cx="415536" cy="508001"/>
            <a:chOff x="1473201" y="2937933"/>
            <a:chExt cx="415536" cy="508001"/>
          </a:xfrm>
        </p:grpSpPr>
        <p:sp>
          <p:nvSpPr>
            <p:cNvPr id="48" name="TextBox 47"/>
            <p:cNvSpPr txBox="1"/>
            <p:nvPr/>
          </p:nvSpPr>
          <p:spPr>
            <a:xfrm>
              <a:off x="1473201" y="3076602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>
                  <a:latin typeface="Courier"/>
                  <a:cs typeface="Courier"/>
                </a:rPr>
                <a:t>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625601" y="2937933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7086600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4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2398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34933" y="2616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509264" y="1845734"/>
            <a:ext cx="415536" cy="508001"/>
            <a:chOff x="1473201" y="2937933"/>
            <a:chExt cx="415536" cy="508001"/>
          </a:xfrm>
        </p:grpSpPr>
        <p:sp>
          <p:nvSpPr>
            <p:cNvPr id="54" name="TextBox 53"/>
            <p:cNvSpPr txBox="1"/>
            <p:nvPr/>
          </p:nvSpPr>
          <p:spPr>
            <a:xfrm>
              <a:off x="1473201" y="3076602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>
                  <a:latin typeface="Courier"/>
                  <a:cs typeface="Courier"/>
                </a:rPr>
                <a:t>2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1625601" y="2937933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501468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92401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43400" y="2610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5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915665" y="1845734"/>
            <a:ext cx="415536" cy="508001"/>
            <a:chOff x="1473201" y="2937933"/>
            <a:chExt cx="415536" cy="508001"/>
          </a:xfrm>
        </p:grpSpPr>
        <p:sp>
          <p:nvSpPr>
            <p:cNvPr id="60" name="TextBox 59"/>
            <p:cNvSpPr txBox="1"/>
            <p:nvPr/>
          </p:nvSpPr>
          <p:spPr>
            <a:xfrm>
              <a:off x="1473201" y="3076602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>
                  <a:latin typeface="Courier"/>
                  <a:cs typeface="Courier"/>
                </a:rPr>
                <a:t>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625601" y="2937933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907869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9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92401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2624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6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115733" y="1854201"/>
            <a:ext cx="415536" cy="508001"/>
            <a:chOff x="1472530" y="1854199"/>
            <a:chExt cx="415536" cy="508001"/>
          </a:xfrm>
        </p:grpSpPr>
        <p:sp>
          <p:nvSpPr>
            <p:cNvPr id="66" name="TextBox 65"/>
            <p:cNvSpPr txBox="1"/>
            <p:nvPr/>
          </p:nvSpPr>
          <p:spPr>
            <a:xfrm>
              <a:off x="1472530" y="1992868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 smtClean="0">
                  <a:latin typeface="Courier"/>
                  <a:cs typeface="Courier"/>
                </a:rPr>
                <a:t>1</a:t>
              </a:r>
              <a:endParaRPr lang="en-US" baseline="-25000" dirty="0">
                <a:latin typeface="Courier"/>
                <a:cs typeface="Courier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1625601" y="1854199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115733" y="15272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8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16333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9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57597" y="2624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25274" y="4267200"/>
            <a:ext cx="35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2, 3, 3, 4, 5, 6, 8]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538397" y="1854201"/>
            <a:ext cx="415536" cy="508001"/>
            <a:chOff x="1472530" y="1854199"/>
            <a:chExt cx="415536" cy="508001"/>
          </a:xfrm>
        </p:grpSpPr>
        <p:sp>
          <p:nvSpPr>
            <p:cNvPr id="73" name="TextBox 72"/>
            <p:cNvSpPr txBox="1"/>
            <p:nvPr/>
          </p:nvSpPr>
          <p:spPr>
            <a:xfrm>
              <a:off x="1472530" y="1992868"/>
              <a:ext cx="41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n</a:t>
              </a:r>
              <a:r>
                <a:rPr lang="en-US" baseline="-25000" dirty="0" smtClean="0">
                  <a:latin typeface="Courier"/>
                  <a:cs typeface="Courier"/>
                </a:rPr>
                <a:t>1</a:t>
              </a:r>
              <a:endParaRPr lang="en-US" baseline="-25000" dirty="0">
                <a:latin typeface="Courier"/>
                <a:cs typeface="Courier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1625601" y="1854199"/>
              <a:ext cx="0" cy="262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7916333" y="152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9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20801" y="4267200"/>
            <a:ext cx="392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[1, 2, 3, 3, 4, 5, 6, 8, 9]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6697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23871 0.15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79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25555 0.1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8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69 L -0.24462 0.2377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62 L 0.19531 0.1592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787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25555 0.160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8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39 L -0.19879 0.2358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0023 L 0.15 0.159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794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25555 0.1604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8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15087 0.2365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10348 0.1604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00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25555 0.1604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8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115 L -0.18333 0.2368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209 L -0.3 0.1588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782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10348 0.1604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13629 0.2372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347 L -0.34531 0.15926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18" y="7778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10348 0.16042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185 L -0.09219 0.24282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L -0.38975 0.15879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2" y="7917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10348 0.16042 " pathEditMode="relative" rAng="0" ptsTypes="AA">
                                      <p:cBhvr>
                                        <p:cTn id="27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39 L 0.0283 0.23843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51 L 0.05921 0.15926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7708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L -0.38975 0.15879 " pathEditMode="relative" rAng="0" ptsTypes="AA">
                                      <p:cBhvr>
                                        <p:cTn id="3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2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39 L 0.07257 0.23727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4 L -0.34774 0.39908 " pathEditMode="relative" rAng="0" ptsTypes="AA">
                                      <p:cBhvr>
                                        <p:cTn id="36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61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5" grpId="0"/>
      <p:bldP spid="15" grpId="1"/>
      <p:bldP spid="15" grpId="2"/>
      <p:bldP spid="15" grpId="3"/>
      <p:bldP spid="15" grpId="4"/>
      <p:bldP spid="15" grpId="5"/>
      <p:bldP spid="16" grpId="0"/>
      <p:bldP spid="16" grpId="1"/>
      <p:bldP spid="16" grpId="2"/>
      <p:bldP spid="16" grpId="3"/>
      <p:bldP spid="16" grpId="4"/>
      <p:bldP spid="16" grpId="5"/>
      <p:bldP spid="16" grpId="6"/>
      <p:bldP spid="16" grpId="7"/>
      <p:bldP spid="16" grpId="8"/>
      <p:bldP spid="16" grpId="9"/>
      <p:bldP spid="16" grpId="10"/>
      <p:bldP spid="16" grpId="11"/>
      <p:bldP spid="16" grpId="12"/>
      <p:bldP spid="16" grpId="13"/>
      <p:bldP spid="16" grpId="14"/>
      <p:bldP spid="16" grpId="15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7" grpId="8"/>
      <p:bldP spid="17" grpId="9"/>
      <p:bldP spid="18" grpId="0"/>
      <p:bldP spid="18" grpId="1"/>
      <p:bldP spid="18" grpId="2"/>
      <p:bldP spid="18" grpId="3"/>
      <p:bldP spid="18" grpId="4"/>
      <p:bldP spid="18" grpId="5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28" grpId="2"/>
      <p:bldP spid="30" grpId="0"/>
      <p:bldP spid="30" grpId="1"/>
      <p:bldP spid="30" grpId="2"/>
      <p:bldP spid="34" grpId="0"/>
      <p:bldP spid="34" grpId="1"/>
      <p:bldP spid="34" grpId="2"/>
      <p:bldP spid="39" grpId="0"/>
      <p:bldP spid="39" grpId="1"/>
      <p:bldP spid="39" grpId="2"/>
      <p:bldP spid="40" grpId="0"/>
      <p:bldP spid="40" grpId="1"/>
      <p:bldP spid="40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62" grpId="0"/>
      <p:bldP spid="62" grpId="1"/>
      <p:bldP spid="62" grpId="2"/>
      <p:bldP spid="63" grpId="0"/>
      <p:bldP spid="63" grpId="1"/>
      <p:bldP spid="63" grpId="2"/>
      <p:bldP spid="64" grpId="0"/>
      <p:bldP spid="64" grpId="1"/>
      <p:bldP spid="64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5" grpId="0"/>
      <p:bldP spid="75" grpId="1"/>
      <p:bldP spid="75" grpId="2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Python/Program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Suggest making the database a global variable</a:t>
            </a:r>
          </a:p>
          <a:p>
            <a:pPr lvl="1"/>
            <a:r>
              <a:rPr lang="en-US" dirty="0" smtClean="0"/>
              <a:t>Don’t need global keyword to modify a list inside a function provided it’s done with a list method.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Modifying the list, </a:t>
            </a:r>
            <a:r>
              <a:rPr lang="en-US" b="1" dirty="0" smtClean="0"/>
              <a:t>DOES NOT</a:t>
            </a:r>
            <a:r>
              <a:rPr lang="en-US" dirty="0" smtClean="0"/>
              <a:t> count as changing it, provided that you use list methods (e.g., append(), insert()).</a:t>
            </a:r>
          </a:p>
          <a:p>
            <a:pPr lvl="2"/>
            <a:r>
              <a:rPr lang="en-US" dirty="0" smtClean="0"/>
              <a:t>Setting the list equal to a new list </a:t>
            </a:r>
            <a:r>
              <a:rPr lang="en-US" b="1" dirty="0" smtClean="0"/>
              <a:t>DOES</a:t>
            </a:r>
            <a:r>
              <a:rPr lang="en-US" dirty="0" smtClean="0"/>
              <a:t> count as changing the list.</a:t>
            </a:r>
          </a:p>
          <a:p>
            <a:pPr lvl="2"/>
            <a:r>
              <a:rPr lang="en-US" dirty="0" smtClean="0"/>
              <a:t>Augmented addition is a special case. Doesn’t count as changing the list unless you try to do it in a function.</a:t>
            </a:r>
          </a:p>
          <a:p>
            <a:r>
              <a:rPr lang="en-US" dirty="0" smtClean="0"/>
              <a:t>Use global constants where appropriate (field names)</a:t>
            </a:r>
          </a:p>
        </p:txBody>
      </p:sp>
    </p:spTree>
    <p:extLst>
      <p:ext uri="{BB962C8B-B14F-4D97-AF65-F5344CB8AC3E}">
        <p14:creationId xmlns:p14="http://schemas.microsoft.com/office/powerpoint/2010/main" val="1375948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1920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x = 5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12192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"/>
                <a:cs typeface="Courier"/>
              </a:rPr>
              <a:t>5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1219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x 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14478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661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 Funny Business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67640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y = x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10000" y="19050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4600" y="16764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"/>
                <a:cs typeface="Courier"/>
              </a:rPr>
              <a:t>5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304800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list_1 = [1, 2, 3]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24600" y="3048000"/>
            <a:ext cx="2059164" cy="1106638"/>
            <a:chOff x="6324600" y="2286000"/>
            <a:chExt cx="2059164" cy="1106638"/>
          </a:xfrm>
        </p:grpSpPr>
        <p:sp>
          <p:nvSpPr>
            <p:cNvPr id="21" name="TextBox 20"/>
            <p:cNvSpPr txBox="1"/>
            <p:nvPr/>
          </p:nvSpPr>
          <p:spPr>
            <a:xfrm>
              <a:off x="6324600" y="2286000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urier"/>
                  <a:cs typeface="Courier"/>
                </a:rPr>
                <a:t>1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6364" y="2653242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urier"/>
                  <a:cs typeface="Courier"/>
                </a:rPr>
                <a:t>2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26011" y="3023306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urier"/>
                  <a:cs typeface="Courier"/>
                </a:rPr>
                <a:t>3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57200" y="3516868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list_2 = list_1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1738" y="30480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list_1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35052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list_2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95800" y="3234266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5800" y="3251200"/>
            <a:ext cx="1752600" cy="448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" y="403860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list_1.append(4)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324600" y="3048000"/>
            <a:ext cx="2059164" cy="1476375"/>
            <a:chOff x="6172200" y="4038600"/>
            <a:chExt cx="2059164" cy="1476375"/>
          </a:xfrm>
        </p:grpSpPr>
        <p:sp>
          <p:nvSpPr>
            <p:cNvPr id="40" name="TextBox 39"/>
            <p:cNvSpPr txBox="1"/>
            <p:nvPr/>
          </p:nvSpPr>
          <p:spPr>
            <a:xfrm>
              <a:off x="6172200" y="4038600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urier"/>
                  <a:cs typeface="Courier"/>
                </a:rPr>
                <a:t>1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73964" y="4405842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urier"/>
                  <a:cs typeface="Courier"/>
                </a:rPr>
                <a:t>2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73611" y="4775906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urier"/>
                  <a:cs typeface="Courier"/>
                </a:rPr>
                <a:t>3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200" y="5145643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urier"/>
                  <a:cs typeface="Courier"/>
                </a:rPr>
                <a:t>4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4876800"/>
            <a:ext cx="35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list_1 = [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b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324600" y="5334000"/>
            <a:ext cx="2059164" cy="1106638"/>
            <a:chOff x="6324600" y="2286000"/>
            <a:chExt cx="2059164" cy="1106638"/>
          </a:xfrm>
        </p:grpSpPr>
        <p:sp>
          <p:nvSpPr>
            <p:cNvPr id="47" name="TextBox 46"/>
            <p:cNvSpPr txBox="1"/>
            <p:nvPr/>
          </p:nvSpPr>
          <p:spPr>
            <a:xfrm>
              <a:off x="6324600" y="2286000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>
                  <a:solidFill>
                    <a:srgbClr val="008000"/>
                  </a:solidFill>
                  <a:latin typeface="Courier"/>
                  <a:cs typeface="Courier"/>
                </a:rPr>
                <a:t>'</a:t>
              </a:r>
              <a:r>
                <a:rPr lang="en-US" dirty="0">
                  <a:solidFill>
                    <a:srgbClr val="008000"/>
                  </a:solidFill>
                  <a:latin typeface="Courier"/>
                  <a:cs typeface="Courier"/>
                </a:rPr>
                <a:t>a</a:t>
              </a:r>
              <a:r>
                <a:rPr lang="fr-FR" dirty="0">
                  <a:solidFill>
                    <a:srgbClr val="008000"/>
                  </a:solidFill>
                  <a:latin typeface="Courier"/>
                  <a:cs typeface="Courier"/>
                </a:rPr>
                <a:t>'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26364" y="2653242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rgbClr val="008000"/>
                  </a:solidFill>
                  <a:latin typeface="Courier"/>
                  <a:cs typeface="Courier"/>
                </a:rPr>
                <a:t>’</a:t>
              </a:r>
              <a:r>
                <a:rPr lang="en-US" dirty="0" smtClean="0">
                  <a:solidFill>
                    <a:srgbClr val="008000"/>
                  </a:solidFill>
                  <a:latin typeface="Courier"/>
                  <a:cs typeface="Courier"/>
                </a:rPr>
                <a:t>b</a:t>
              </a:r>
              <a:r>
                <a:rPr lang="fr-FR" dirty="0" smtClean="0">
                  <a:solidFill>
                    <a:srgbClr val="008000"/>
                  </a:solidFill>
                  <a:latin typeface="Courier"/>
                  <a:cs typeface="Courier"/>
                </a:rPr>
                <a:t>'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26011" y="3023306"/>
              <a:ext cx="2057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rgbClr val="008000"/>
                  </a:solidFill>
                  <a:latin typeface="Courier"/>
                  <a:cs typeface="Courier"/>
                </a:rPr>
                <a:t>’</a:t>
              </a:r>
              <a:r>
                <a:rPr lang="en-US" dirty="0" smtClean="0">
                  <a:solidFill>
                    <a:srgbClr val="008000"/>
                  </a:solidFill>
                  <a:latin typeface="Courier"/>
                  <a:cs typeface="Courier"/>
                </a:rPr>
                <a:t>c</a:t>
              </a:r>
              <a:r>
                <a:rPr lang="fr-FR" dirty="0" smtClean="0">
                  <a:solidFill>
                    <a:srgbClr val="008000"/>
                  </a:solidFill>
                  <a:latin typeface="Courier"/>
                  <a:cs typeface="Courier"/>
                </a:rPr>
                <a:t>'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4478867" y="3310467"/>
            <a:ext cx="1769533" cy="2209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213360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x = 7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4600" y="12192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/>
                <a:cs typeface="Courier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44114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6" grpId="0"/>
      <p:bldP spid="17" grpId="0"/>
      <p:bldP spid="19" grpId="0" animBg="1"/>
      <p:bldP spid="20" grpId="0"/>
      <p:bldP spid="27" grpId="0"/>
      <p:bldP spid="28" grpId="0"/>
      <p:bldP spid="29" grpId="0"/>
      <p:bldP spid="34" grpId="0"/>
      <p:bldP spid="45" grpId="0"/>
      <p:bldP spid="56" grpId="0"/>
      <p:bldP spid="5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your database a global variable</a:t>
            </a:r>
          </a:p>
          <a:p>
            <a:r>
              <a:rPr lang="en-US" dirty="0" smtClean="0"/>
              <a:t>In any function that modifies the database, use one of the following approaches:</a:t>
            </a:r>
          </a:p>
          <a:p>
            <a:pPr lvl="1"/>
            <a:r>
              <a:rPr lang="en-US" dirty="0" smtClean="0"/>
              <a:t>Use only list methods to modify the database.</a:t>
            </a:r>
          </a:p>
          <a:p>
            <a:pPr lvl="2"/>
            <a:r>
              <a:rPr lang="en-US" dirty="0" smtClean="0"/>
              <a:t>No need to declare the database as a global variable in your functions</a:t>
            </a:r>
          </a:p>
          <a:p>
            <a:pPr lvl="1"/>
            <a:r>
              <a:rPr lang="en-US" dirty="0" smtClean="0"/>
              <a:t>Declare the database as a global variable in your functions</a:t>
            </a:r>
          </a:p>
          <a:p>
            <a:pPr lvl="2"/>
            <a:r>
              <a:rPr lang="en-US" dirty="0" smtClean="0"/>
              <a:t>Modify the database however you want, including list methods, and augmented assignment.</a:t>
            </a:r>
          </a:p>
        </p:txBody>
      </p:sp>
    </p:spTree>
    <p:extLst>
      <p:ext uri="{BB962C8B-B14F-4D97-AF65-F5344CB8AC3E}">
        <p14:creationId xmlns:p14="http://schemas.microsoft.com/office/powerpoint/2010/main" val="2930248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Programming Language Concepts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assignment statements</a:t>
            </a:r>
          </a:p>
          <a:p>
            <a:pPr lvl="1"/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memory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integer, float, string,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en-US" dirty="0" err="1" smtClean="0"/>
              <a:t>NoneType</a:t>
            </a:r>
            <a:r>
              <a:rPr lang="en-US" dirty="0" smtClean="0"/>
              <a:t>, list, tuple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definition vs. call</a:t>
            </a:r>
          </a:p>
          <a:p>
            <a:pPr lvl="1"/>
            <a:r>
              <a:rPr lang="en-US" dirty="0" smtClean="0"/>
              <a:t>parameters vs. arguments, positional vs. keyword passing</a:t>
            </a:r>
          </a:p>
          <a:p>
            <a:pPr lvl="1"/>
            <a:r>
              <a:rPr lang="en-US" dirty="0" smtClean="0"/>
              <a:t>recursion, instance of a function</a:t>
            </a:r>
          </a:p>
          <a:p>
            <a:pPr lvl="1"/>
            <a:r>
              <a:rPr lang="en-US" dirty="0" smtClean="0"/>
              <a:t>scope of variables</a:t>
            </a:r>
          </a:p>
          <a:p>
            <a:pPr lvl="1"/>
            <a:r>
              <a:rPr lang="en-US" dirty="0" smtClean="0"/>
              <a:t>returned value</a:t>
            </a:r>
          </a:p>
          <a:p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conditional (if,  if - else, if – </a:t>
            </a:r>
            <a:r>
              <a:rPr lang="en-US" dirty="0" err="1" smtClean="0"/>
              <a:t>elif</a:t>
            </a:r>
            <a:r>
              <a:rPr lang="en-US" dirty="0"/>
              <a:t> </a:t>
            </a:r>
            <a:r>
              <a:rPr lang="en-US" dirty="0" smtClean="0"/>
              <a:t>- ... – </a:t>
            </a:r>
            <a:r>
              <a:rPr lang="en-US" dirty="0" err="1" smtClean="0"/>
              <a:t>elif</a:t>
            </a:r>
            <a:r>
              <a:rPr lang="en-US" dirty="0" smtClean="0"/>
              <a:t> - else)</a:t>
            </a:r>
          </a:p>
          <a:p>
            <a:pPr lvl="1"/>
            <a:r>
              <a:rPr lang="en-US" dirty="0" smtClean="0"/>
              <a:t>loops  (iteration): while, for (with lists, range(</a:t>
            </a:r>
            <a:r>
              <a:rPr lang="en-US" dirty="0"/>
              <a:t>), strings, 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input/output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file I/O</a:t>
            </a:r>
          </a:p>
          <a:p>
            <a:r>
              <a:rPr lang="en-US" dirty="0" smtClean="0"/>
              <a:t>menu-driven programs</a:t>
            </a:r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built-in and imported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62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MATLAB student version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MATLAB overview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Getting started with MATLAB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Working with arrays in MATLAB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38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When writing a recursive function, a good approach is to break the problem into the following two cases: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Recursive and non-recursive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Reliable and unreliable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Efficient and inefficient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Base and recursive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Direct and </a:t>
            </a:r>
            <a:r>
              <a:rPr lang="en-US" dirty="0" smtClean="0"/>
              <a:t>indirect</a:t>
            </a:r>
          </a:p>
        </p:txBody>
      </p:sp>
    </p:spTree>
    <p:extLst>
      <p:ext uri="{BB962C8B-B14F-4D97-AF65-F5344CB8AC3E}">
        <p14:creationId xmlns:p14="http://schemas.microsoft.com/office/powerpoint/2010/main" val="3900907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simple database is composed of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folders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records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compact discs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cassettes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68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simple database is composed of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folders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records</a:t>
            </a:r>
            <a:endParaRPr lang="en-US" b="1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compact discs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cassettes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20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record is composed of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wave forms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slots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I/O streams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82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record is composed of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wave forms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slots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I/O streams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74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a simple database, a record holds all the information associated with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items sharing a characteristic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</a:t>
            </a:r>
            <a:r>
              <a:rPr lang="en-US" dirty="0" smtClean="0"/>
              <a:t>folder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disk </a:t>
            </a:r>
            <a:r>
              <a:rPr lang="en-US" dirty="0" smtClean="0"/>
              <a:t>drive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whatever you </a:t>
            </a:r>
            <a:r>
              <a:rPr lang="en-US" dirty="0" smtClean="0"/>
              <a:t>want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single item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425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a simple database, a record holds all the information associated with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items sharing a characteristic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</a:t>
            </a:r>
            <a:r>
              <a:rPr lang="en-US" dirty="0" smtClean="0"/>
              <a:t>folder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disk </a:t>
            </a:r>
            <a:r>
              <a:rPr lang="en-US" dirty="0" smtClean="0"/>
              <a:t>drive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whatever you </a:t>
            </a:r>
            <a:r>
              <a:rPr lang="en-US" dirty="0" smtClean="0"/>
              <a:t>want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a </a:t>
            </a:r>
            <a:r>
              <a:rPr lang="en-US" b="1" dirty="0">
                <a:solidFill>
                  <a:srgbClr val="008000"/>
                </a:solidFill>
              </a:rPr>
              <a:t>single item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9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the list below, </a:t>
            </a:r>
            <a:r>
              <a:rPr lang="en-US" dirty="0" err="1" smtClean="0">
                <a:latin typeface="Courier"/>
                <a:cs typeface="Courier"/>
              </a:rPr>
              <a:t>my_list</a:t>
            </a:r>
            <a:r>
              <a:rPr lang="en-US" dirty="0" smtClean="0">
                <a:latin typeface="Courier"/>
                <a:cs typeface="Courier"/>
              </a:rPr>
              <a:t>[1][1][1][1]</a:t>
            </a:r>
            <a:r>
              <a:rPr lang="en-US" dirty="0" smtClean="0"/>
              <a:t> is equal to: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fr-FR" dirty="0" smtClean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819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err="1">
                <a:latin typeface="Courier"/>
                <a:cs typeface="Courier"/>
              </a:rPr>
              <a:t>my_list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[[3, </a:t>
            </a:r>
            <a:r>
              <a:rPr lang="en-US" dirty="0">
                <a:latin typeface="Courier"/>
                <a:cs typeface="Courier"/>
              </a:rPr>
              <a:t>[6, 16, </a:t>
            </a:r>
            <a:r>
              <a:rPr lang="en-US" dirty="0" smtClean="0">
                <a:latin typeface="Courier"/>
                <a:cs typeface="Courier"/>
              </a:rPr>
              <a:t>3]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4.4]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], [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bc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]],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7250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143164</TotalTime>
  <Words>1011</Words>
  <Application>Microsoft Macintosh PowerPoint</Application>
  <PresentationFormat>On-screen Show (4:3)</PresentationFormat>
  <Paragraphs>224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Program 2</vt:lpstr>
      <vt:lpstr>Merging Lists</vt:lpstr>
      <vt:lpstr>Merging Sorted Lists</vt:lpstr>
      <vt:lpstr>Comments on Python/Program 2</vt:lpstr>
      <vt:lpstr>List Funny Business</vt:lpstr>
      <vt:lpstr>Take Away</vt:lpstr>
      <vt:lpstr>Programming Language Concepts</vt:lpstr>
      <vt:lpstr>MATLAB Videos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637</cp:revision>
  <dcterms:created xsi:type="dcterms:W3CDTF">2012-09-10T20:12:08Z</dcterms:created>
  <dcterms:modified xsi:type="dcterms:W3CDTF">2016-04-25T14:09:31Z</dcterms:modified>
</cp:coreProperties>
</file>