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794" r:id="rId2"/>
    <p:sldId id="795" r:id="rId3"/>
    <p:sldId id="796" r:id="rId4"/>
    <p:sldId id="797" r:id="rId5"/>
    <p:sldId id="800" r:id="rId6"/>
    <p:sldId id="801" r:id="rId7"/>
    <p:sldId id="802" r:id="rId8"/>
    <p:sldId id="803" r:id="rId9"/>
    <p:sldId id="804" r:id="rId10"/>
    <p:sldId id="805" r:id="rId11"/>
    <p:sldId id="806" r:id="rId12"/>
    <p:sldId id="807" r:id="rId13"/>
    <p:sldId id="764" r:id="rId14"/>
    <p:sldId id="765" r:id="rId15"/>
    <p:sldId id="766" r:id="rId16"/>
    <p:sldId id="767" r:id="rId17"/>
    <p:sldId id="768" r:id="rId18"/>
    <p:sldId id="778" r:id="rId19"/>
    <p:sldId id="777" r:id="rId20"/>
    <p:sldId id="771" r:id="rId21"/>
    <p:sldId id="772" r:id="rId22"/>
    <p:sldId id="779" r:id="rId23"/>
    <p:sldId id="808" r:id="rId24"/>
    <p:sldId id="780" r:id="rId25"/>
    <p:sldId id="773" r:id="rId26"/>
    <p:sldId id="781" r:id="rId27"/>
    <p:sldId id="79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98" autoAdjust="0"/>
    <p:restoredTop sz="94867" autoAdjust="0"/>
  </p:normalViewPr>
  <p:slideViewPr>
    <p:cSldViewPr>
      <p:cViewPr>
        <p:scale>
          <a:sx n="90" d="100"/>
          <a:sy n="90" d="100"/>
        </p:scale>
        <p:origin x="-584"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14558"/>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5.emf"/><Relationship Id="rId1" Type="http://schemas.openxmlformats.org/officeDocument/2006/relationships/image" Target="../media/image1.emf"/><Relationship Id="rId2"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image" Target="../media/image3.emf"/><Relationship Id="rId3"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image" Target="../media/image3.emf"/><Relationship Id="rId3"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5AC68E-8B0D-634A-9544-7D0FF9604430}" type="datetimeFigureOut">
              <a:rPr lang="en-US" smtClean="0"/>
              <a:t>4/27/16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9A7848-F754-DC4C-9C71-8CB301F2A7C2}" type="slidenum">
              <a:rPr lang="en-US" smtClean="0"/>
              <a:t>‹#›</a:t>
            </a:fld>
            <a:endParaRPr lang="en-US"/>
          </a:p>
        </p:txBody>
      </p:sp>
    </p:spTree>
    <p:extLst>
      <p:ext uri="{BB962C8B-B14F-4D97-AF65-F5344CB8AC3E}">
        <p14:creationId xmlns:p14="http://schemas.microsoft.com/office/powerpoint/2010/main" val="380412597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56D919-76E4-4F1F-8F9F-8BD377B97F9A}" type="datetimeFigureOut">
              <a:rPr lang="en-US" smtClean="0"/>
              <a:pPr/>
              <a:t>4/27/16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6D919-76E4-4F1F-8F9F-8BD377B97F9A}" type="datetimeFigureOut">
              <a:rPr lang="en-US" smtClean="0"/>
              <a:pPr/>
              <a:t>4/27/16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6D919-76E4-4F1F-8F9F-8BD377B97F9A}" type="datetimeFigureOut">
              <a:rPr lang="en-US" smtClean="0"/>
              <a:pPr/>
              <a:t>4/27/16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6D919-76E4-4F1F-8F9F-8BD377B97F9A}" type="datetimeFigureOut">
              <a:rPr lang="en-US" smtClean="0"/>
              <a:pPr/>
              <a:t>4/27/16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56D919-76E4-4F1F-8F9F-8BD377B97F9A}" type="datetimeFigureOut">
              <a:rPr lang="en-US" smtClean="0"/>
              <a:pPr/>
              <a:t>4/27/16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56D919-76E4-4F1F-8F9F-8BD377B97F9A}" type="datetimeFigureOut">
              <a:rPr lang="en-US" smtClean="0"/>
              <a:pPr/>
              <a:t>4/27/16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56D919-76E4-4F1F-8F9F-8BD377B97F9A}" type="datetimeFigureOut">
              <a:rPr lang="en-US" smtClean="0"/>
              <a:pPr/>
              <a:t>4/27/16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56D919-76E4-4F1F-8F9F-8BD377B97F9A}" type="datetimeFigureOut">
              <a:rPr lang="en-US" smtClean="0"/>
              <a:pPr/>
              <a:t>4/27/16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6D919-76E4-4F1F-8F9F-8BD377B97F9A}" type="datetimeFigureOut">
              <a:rPr lang="en-US" smtClean="0"/>
              <a:pPr/>
              <a:t>4/27/16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6D919-76E4-4F1F-8F9F-8BD377B97F9A}" type="datetimeFigureOut">
              <a:rPr lang="en-US" smtClean="0"/>
              <a:pPr/>
              <a:t>4/27/16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6D919-76E4-4F1F-8F9F-8BD377B97F9A}" type="datetimeFigureOut">
              <a:rPr lang="en-US" smtClean="0"/>
              <a:pPr/>
              <a:t>4/27/16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56D919-76E4-4F1F-8F9F-8BD377B97F9A}" type="datetimeFigureOut">
              <a:rPr lang="en-US" smtClean="0"/>
              <a:pPr/>
              <a:t>4/27/16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5C9F9-4F6D-4E7C-82EC-AA22E35F15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1" Type="http://schemas.openxmlformats.org/officeDocument/2006/relationships/oleObject" Target="../embeddings/oleObject5.bin"/><Relationship Id="rId12"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oleObject1.bin"/><Relationship Id="rId4" Type="http://schemas.openxmlformats.org/officeDocument/2006/relationships/image" Target="../media/image1.emf"/><Relationship Id="rId5" Type="http://schemas.openxmlformats.org/officeDocument/2006/relationships/oleObject" Target="../embeddings/oleObject2.bin"/><Relationship Id="rId6" Type="http://schemas.openxmlformats.org/officeDocument/2006/relationships/image" Target="../media/image2.emf"/><Relationship Id="rId7" Type="http://schemas.openxmlformats.org/officeDocument/2006/relationships/oleObject" Target="../embeddings/oleObject3.bin"/><Relationship Id="rId8" Type="http://schemas.openxmlformats.org/officeDocument/2006/relationships/image" Target="../media/image3.emf"/><Relationship Id="rId9" Type="http://schemas.openxmlformats.org/officeDocument/2006/relationships/oleObject" Target="../embeddings/oleObject4.bin"/><Relationship Id="rId10"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2.emf"/><Relationship Id="rId5" Type="http://schemas.openxmlformats.org/officeDocument/2006/relationships/oleObject" Target="../embeddings/oleObject7.bin"/><Relationship Id="rId6" Type="http://schemas.openxmlformats.org/officeDocument/2006/relationships/image" Target="../media/image3.emf"/><Relationship Id="rId7" Type="http://schemas.openxmlformats.org/officeDocument/2006/relationships/oleObject" Target="../embeddings/oleObject8.bin"/><Relationship Id="rId8" Type="http://schemas.openxmlformats.org/officeDocument/2006/relationships/image" Target="../media/image4.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6.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7.emf"/><Relationship Id="rId5" Type="http://schemas.openxmlformats.org/officeDocument/2006/relationships/oleObject" Target="../embeddings/oleObject11.bin"/><Relationship Id="rId6" Type="http://schemas.openxmlformats.org/officeDocument/2006/relationships/image" Target="../media/image3.emf"/><Relationship Id="rId7" Type="http://schemas.openxmlformats.org/officeDocument/2006/relationships/oleObject" Target="../embeddings/oleObject12.bin"/><Relationship Id="rId8" Type="http://schemas.openxmlformats.org/officeDocument/2006/relationships/image" Target="../media/image8.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143000"/>
            <a:ext cx="8229600" cy="5334000"/>
          </a:xfrm>
        </p:spPr>
        <p:txBody>
          <a:bodyPr>
            <a:normAutofit/>
          </a:bodyPr>
          <a:lstStyle/>
          <a:p>
            <a:pPr marL="0" indent="0">
              <a:buNone/>
            </a:pPr>
            <a:r>
              <a:rPr lang="en-US" dirty="0" smtClean="0"/>
              <a:t>The many programming concepts we’ve learned so far this year are specific to Python, and don’t carry over to any other programming environment.</a:t>
            </a:r>
          </a:p>
          <a:p>
            <a:pPr marL="914400" lvl="2" indent="0">
              <a:buNone/>
            </a:pPr>
            <a:endParaRPr lang="en-US" dirty="0"/>
          </a:p>
          <a:p>
            <a:pPr marL="914400" lvl="2" indent="0">
              <a:buNone/>
            </a:pPr>
            <a:endParaRPr lang="en-US" dirty="0"/>
          </a:p>
          <a:p>
            <a:pPr marL="0" indent="0">
              <a:buNone/>
            </a:pPr>
            <a:endParaRPr lang="en-US" dirty="0" smtClean="0"/>
          </a:p>
          <a:p>
            <a:pPr marL="514350" indent="-514350">
              <a:buFont typeface="+mj-lt"/>
              <a:buAutoNum type="alphaUcPeriod"/>
            </a:pPr>
            <a:r>
              <a:rPr lang="en-US" dirty="0" smtClean="0">
                <a:cs typeface="Courier"/>
              </a:rPr>
              <a:t>True</a:t>
            </a:r>
          </a:p>
          <a:p>
            <a:pPr marL="514350" indent="-514350">
              <a:buFont typeface="+mj-lt"/>
              <a:buAutoNum type="alphaUcPeriod"/>
            </a:pPr>
            <a:r>
              <a:rPr lang="en-US" dirty="0" smtClean="0">
                <a:solidFill>
                  <a:srgbClr val="000000"/>
                </a:solidFill>
                <a:cs typeface="Courier"/>
              </a:rPr>
              <a:t>False</a:t>
            </a:r>
          </a:p>
        </p:txBody>
      </p:sp>
    </p:spTree>
    <p:extLst>
      <p:ext uri="{BB962C8B-B14F-4D97-AF65-F5344CB8AC3E}">
        <p14:creationId xmlns:p14="http://schemas.microsoft.com/office/powerpoint/2010/main" val="8293934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143000"/>
            <a:ext cx="8229600" cy="5334000"/>
          </a:xfrm>
        </p:spPr>
        <p:txBody>
          <a:bodyPr>
            <a:normAutofit fontScale="85000" lnSpcReduction="20000"/>
          </a:bodyPr>
          <a:lstStyle/>
          <a:p>
            <a:pPr marL="0" indent="0">
              <a:buNone/>
            </a:pPr>
            <a:r>
              <a:rPr lang="en-US" dirty="0" smtClean="0"/>
              <a:t>After executing the following code, the variables list_1 and list_2 will share the same storage in memory because:</a:t>
            </a:r>
          </a:p>
          <a:p>
            <a:pPr marL="914400" lvl="2" indent="0">
              <a:buNone/>
            </a:pPr>
            <a:endParaRPr lang="en-US" dirty="0"/>
          </a:p>
          <a:p>
            <a:pPr marL="914400" lvl="2" indent="0">
              <a:buNone/>
            </a:pPr>
            <a:endParaRPr lang="en-US" dirty="0"/>
          </a:p>
          <a:p>
            <a:pPr marL="0" indent="0">
              <a:buNone/>
            </a:pPr>
            <a:endParaRPr lang="en-US" dirty="0" smtClean="0"/>
          </a:p>
          <a:p>
            <a:pPr marL="514350" indent="-514350">
              <a:buFont typeface="+mj-lt"/>
              <a:buAutoNum type="alphaUcPeriod"/>
            </a:pPr>
            <a:r>
              <a:rPr lang="en-US" dirty="0" smtClean="0">
                <a:cs typeface="Courier"/>
              </a:rPr>
              <a:t>Python is a lazy language.</a:t>
            </a:r>
          </a:p>
          <a:p>
            <a:pPr marL="514350" indent="-514350">
              <a:buFont typeface="+mj-lt"/>
              <a:buAutoNum type="alphaUcPeriod"/>
            </a:pPr>
            <a:r>
              <a:rPr lang="en-US" dirty="0" smtClean="0">
                <a:solidFill>
                  <a:srgbClr val="000000"/>
                </a:solidFill>
                <a:cs typeface="Courier"/>
              </a:rPr>
              <a:t>It’s tricky to duplicate lists, so to avoid error it’s not done. </a:t>
            </a:r>
          </a:p>
          <a:p>
            <a:pPr marL="514350" indent="-514350">
              <a:buFont typeface="+mj-lt"/>
              <a:buAutoNum type="alphaUcPeriod"/>
            </a:pPr>
            <a:r>
              <a:rPr lang="en-US" b="1" dirty="0" smtClean="0">
                <a:solidFill>
                  <a:srgbClr val="008000"/>
                </a:solidFill>
                <a:cs typeface="Courier"/>
              </a:rPr>
              <a:t>It could take lots of time and storage because lists can potentially be huge.</a:t>
            </a:r>
          </a:p>
          <a:p>
            <a:pPr marL="514350" indent="-514350">
              <a:buFont typeface="+mj-lt"/>
              <a:buAutoNum type="alphaUcPeriod"/>
            </a:pPr>
            <a:r>
              <a:rPr lang="en-US" dirty="0" smtClean="0">
                <a:solidFill>
                  <a:srgbClr val="000000"/>
                </a:solidFill>
                <a:cs typeface="Courier"/>
              </a:rPr>
              <a:t>Programmers usually don’t want a copy of a list. </a:t>
            </a:r>
            <a:r>
              <a:rPr lang="en-US" dirty="0">
                <a:solidFill>
                  <a:srgbClr val="000000"/>
                </a:solidFill>
                <a:cs typeface="Courier"/>
              </a:rPr>
              <a:t>T</a:t>
            </a:r>
            <a:r>
              <a:rPr lang="en-US" dirty="0" smtClean="0">
                <a:solidFill>
                  <a:srgbClr val="000000"/>
                </a:solidFill>
                <a:cs typeface="Courier"/>
              </a:rPr>
              <a:t>hey just want another way to access the same list.</a:t>
            </a:r>
          </a:p>
          <a:p>
            <a:pPr marL="514350" indent="-514350">
              <a:buFont typeface="+mj-lt"/>
              <a:buAutoNum type="alphaUcPeriod"/>
            </a:pPr>
            <a:r>
              <a:rPr lang="en-US" dirty="0" smtClean="0">
                <a:solidFill>
                  <a:srgbClr val="000000"/>
                </a:solidFill>
                <a:cs typeface="Courier"/>
              </a:rPr>
              <a:t>The two lists don’t actually share the same storage.</a:t>
            </a:r>
          </a:p>
        </p:txBody>
      </p:sp>
      <p:sp>
        <p:nvSpPr>
          <p:cNvPr id="4" name="Rectangle 3"/>
          <p:cNvSpPr/>
          <p:nvPr/>
        </p:nvSpPr>
        <p:spPr>
          <a:xfrm>
            <a:off x="2743200" y="2133600"/>
            <a:ext cx="4267200" cy="830997"/>
          </a:xfrm>
          <a:prstGeom prst="rect">
            <a:avLst/>
          </a:prstGeom>
        </p:spPr>
        <p:txBody>
          <a:bodyPr wrap="square">
            <a:spAutoFit/>
          </a:bodyPr>
          <a:lstStyle/>
          <a:p>
            <a:r>
              <a:rPr lang="en-US" sz="2400" dirty="0" smtClean="0">
                <a:latin typeface="Courier"/>
                <a:cs typeface="Courier"/>
              </a:rPr>
              <a:t>list_1 = </a:t>
            </a:r>
            <a:r>
              <a:rPr lang="en-US" sz="2400" dirty="0">
                <a:latin typeface="Courier"/>
                <a:cs typeface="Courier"/>
              </a:rPr>
              <a:t>[</a:t>
            </a:r>
            <a:r>
              <a:rPr lang="en-US" sz="2400" dirty="0">
                <a:solidFill>
                  <a:srgbClr val="008000"/>
                </a:solidFill>
                <a:latin typeface="Courier"/>
                <a:cs typeface="Courier"/>
              </a:rPr>
              <a:t>'1'</a:t>
            </a:r>
            <a:r>
              <a:rPr lang="en-US" sz="2400" dirty="0">
                <a:latin typeface="Courier"/>
                <a:cs typeface="Courier"/>
              </a:rPr>
              <a:t>, 2, 3.0]</a:t>
            </a:r>
          </a:p>
          <a:p>
            <a:r>
              <a:rPr lang="en-US" sz="2400" dirty="0" smtClean="0">
                <a:latin typeface="Courier"/>
                <a:cs typeface="Courier"/>
              </a:rPr>
              <a:t>list_2 = list_1</a:t>
            </a:r>
            <a:endParaRPr lang="en-US" sz="2400" dirty="0">
              <a:latin typeface="Courier"/>
              <a:cs typeface="Courier"/>
            </a:endParaRPr>
          </a:p>
        </p:txBody>
      </p:sp>
    </p:spTree>
    <p:extLst>
      <p:ext uri="{BB962C8B-B14F-4D97-AF65-F5344CB8AC3E}">
        <p14:creationId xmlns:p14="http://schemas.microsoft.com/office/powerpoint/2010/main" val="38347461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143000"/>
            <a:ext cx="8229600" cy="5334000"/>
          </a:xfrm>
        </p:spPr>
        <p:txBody>
          <a:bodyPr>
            <a:normAutofit fontScale="92500" lnSpcReduction="10000"/>
          </a:bodyPr>
          <a:lstStyle/>
          <a:p>
            <a:pPr marL="0" indent="0">
              <a:buNone/>
            </a:pPr>
            <a:r>
              <a:rPr lang="en-US" dirty="0" smtClean="0"/>
              <a:t>The following code won’t modify the global </a:t>
            </a:r>
            <a:r>
              <a:rPr lang="en-US" dirty="0" err="1" smtClean="0"/>
              <a:t>my_list</a:t>
            </a:r>
            <a:r>
              <a:rPr lang="en-US" dirty="0" smtClean="0"/>
              <a:t> variable without doing what?</a:t>
            </a:r>
          </a:p>
          <a:p>
            <a:pPr marL="914400" lvl="2"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514350" indent="-514350">
              <a:buFont typeface="+mj-lt"/>
              <a:buAutoNum type="alphaUcPeriod"/>
            </a:pPr>
            <a:r>
              <a:rPr lang="en-US" dirty="0" smtClean="0">
                <a:cs typeface="Courier"/>
              </a:rPr>
              <a:t>Defining </a:t>
            </a:r>
            <a:r>
              <a:rPr lang="en-US" dirty="0" err="1" smtClean="0">
                <a:cs typeface="Courier"/>
              </a:rPr>
              <a:t>my_list</a:t>
            </a:r>
            <a:r>
              <a:rPr lang="en-US" dirty="0" smtClean="0">
                <a:cs typeface="Courier"/>
              </a:rPr>
              <a:t> inside the function</a:t>
            </a:r>
          </a:p>
          <a:p>
            <a:pPr marL="514350" indent="-514350">
              <a:buFont typeface="+mj-lt"/>
              <a:buAutoNum type="alphaUcPeriod"/>
            </a:pPr>
            <a:r>
              <a:rPr lang="en-US" dirty="0" smtClean="0">
                <a:solidFill>
                  <a:srgbClr val="000000"/>
                </a:solidFill>
                <a:cs typeface="Courier"/>
              </a:rPr>
              <a:t>Declaring </a:t>
            </a:r>
            <a:r>
              <a:rPr lang="en-US" dirty="0" err="1" smtClean="0">
                <a:solidFill>
                  <a:srgbClr val="000000"/>
                </a:solidFill>
                <a:cs typeface="Courier"/>
              </a:rPr>
              <a:t>my_list</a:t>
            </a:r>
            <a:r>
              <a:rPr lang="en-US" dirty="0" smtClean="0">
                <a:solidFill>
                  <a:srgbClr val="000000"/>
                </a:solidFill>
                <a:cs typeface="Courier"/>
              </a:rPr>
              <a:t> as global in the function</a:t>
            </a:r>
          </a:p>
          <a:p>
            <a:pPr marL="514350" indent="-514350">
              <a:buFont typeface="+mj-lt"/>
              <a:buAutoNum type="alphaUcPeriod"/>
            </a:pPr>
            <a:r>
              <a:rPr lang="en-US" dirty="0" smtClean="0">
                <a:solidFill>
                  <a:srgbClr val="000000"/>
                </a:solidFill>
                <a:cs typeface="Courier"/>
              </a:rPr>
              <a:t>Using augmented addition</a:t>
            </a:r>
          </a:p>
          <a:p>
            <a:pPr marL="514350" indent="-514350">
              <a:buFont typeface="+mj-lt"/>
              <a:buAutoNum type="alphaUcPeriod"/>
            </a:pPr>
            <a:r>
              <a:rPr lang="en-US" dirty="0" smtClean="0">
                <a:solidFill>
                  <a:srgbClr val="000000"/>
                </a:solidFill>
                <a:cs typeface="Courier"/>
              </a:rPr>
              <a:t>Reassigning </a:t>
            </a:r>
            <a:r>
              <a:rPr lang="en-US" dirty="0" err="1" smtClean="0">
                <a:solidFill>
                  <a:srgbClr val="000000"/>
                </a:solidFill>
                <a:cs typeface="Courier"/>
              </a:rPr>
              <a:t>my_list</a:t>
            </a:r>
            <a:r>
              <a:rPr lang="en-US" dirty="0" smtClean="0">
                <a:solidFill>
                  <a:srgbClr val="000000"/>
                </a:solidFill>
                <a:cs typeface="Courier"/>
              </a:rPr>
              <a:t> to a new list</a:t>
            </a:r>
          </a:p>
          <a:p>
            <a:pPr marL="514350" indent="-514350">
              <a:buFont typeface="+mj-lt"/>
              <a:buAutoNum type="alphaUcPeriod"/>
            </a:pPr>
            <a:r>
              <a:rPr lang="en-US" dirty="0" smtClean="0">
                <a:solidFill>
                  <a:srgbClr val="000000"/>
                </a:solidFill>
                <a:cs typeface="Courier"/>
              </a:rPr>
              <a:t>Nothing else is needed</a:t>
            </a:r>
            <a:endParaRPr lang="en-US" dirty="0" smtClean="0">
              <a:cs typeface="Courier"/>
            </a:endParaRPr>
          </a:p>
        </p:txBody>
      </p:sp>
      <p:sp>
        <p:nvSpPr>
          <p:cNvPr id="4" name="Rectangle 3"/>
          <p:cNvSpPr/>
          <p:nvPr/>
        </p:nvSpPr>
        <p:spPr>
          <a:xfrm>
            <a:off x="1905000" y="2133600"/>
            <a:ext cx="5486400" cy="1631216"/>
          </a:xfrm>
          <a:prstGeom prst="rect">
            <a:avLst/>
          </a:prstGeom>
        </p:spPr>
        <p:txBody>
          <a:bodyPr wrap="square">
            <a:spAutoFit/>
          </a:bodyPr>
          <a:lstStyle/>
          <a:p>
            <a:r>
              <a:rPr lang="en-US" sz="2000" dirty="0" err="1" smtClean="0">
                <a:latin typeface="Courier"/>
                <a:cs typeface="Courier"/>
              </a:rPr>
              <a:t>my_list</a:t>
            </a:r>
            <a:r>
              <a:rPr lang="en-US" sz="2000" dirty="0" smtClean="0">
                <a:latin typeface="Courier"/>
                <a:cs typeface="Courier"/>
              </a:rPr>
              <a:t> = [</a:t>
            </a:r>
            <a:r>
              <a:rPr lang="en-US" sz="2000" dirty="0" smtClean="0">
                <a:solidFill>
                  <a:srgbClr val="008000"/>
                </a:solidFill>
                <a:latin typeface="Courier"/>
                <a:cs typeface="Courier"/>
              </a:rPr>
              <a:t>'1'</a:t>
            </a:r>
            <a:r>
              <a:rPr lang="en-US" sz="2000" dirty="0" smtClean="0">
                <a:latin typeface="Courier"/>
                <a:cs typeface="Courier"/>
              </a:rPr>
              <a:t>, 2, 3.0]</a:t>
            </a:r>
            <a:endParaRPr lang="en-US" sz="2000" dirty="0">
              <a:latin typeface="Courier"/>
              <a:cs typeface="Courier"/>
            </a:endParaRPr>
          </a:p>
          <a:p>
            <a:r>
              <a:rPr lang="en-US" sz="2000" dirty="0" err="1" smtClean="0">
                <a:solidFill>
                  <a:srgbClr val="FF6600"/>
                </a:solidFill>
                <a:latin typeface="Courier"/>
                <a:cs typeface="Courier"/>
              </a:rPr>
              <a:t>def</a:t>
            </a:r>
            <a:r>
              <a:rPr lang="en-US" sz="2000" dirty="0" smtClean="0">
                <a:latin typeface="Courier"/>
                <a:cs typeface="Courier"/>
              </a:rPr>
              <a:t> </a:t>
            </a:r>
            <a:r>
              <a:rPr lang="en-US" sz="2000" dirty="0" err="1" smtClean="0">
                <a:solidFill>
                  <a:srgbClr val="0000FF"/>
                </a:solidFill>
                <a:latin typeface="Courier"/>
                <a:cs typeface="Courier"/>
              </a:rPr>
              <a:t>my_function</a:t>
            </a:r>
            <a:r>
              <a:rPr lang="en-US" sz="2000" dirty="0" smtClean="0">
                <a:latin typeface="Courier"/>
                <a:cs typeface="Courier"/>
              </a:rPr>
              <a:t>():</a:t>
            </a:r>
          </a:p>
          <a:p>
            <a:r>
              <a:rPr lang="en-US" sz="2000" dirty="0">
                <a:latin typeface="Courier"/>
                <a:cs typeface="Courier"/>
              </a:rPr>
              <a:t> </a:t>
            </a:r>
            <a:r>
              <a:rPr lang="en-US" sz="2000" dirty="0" smtClean="0">
                <a:latin typeface="Courier"/>
                <a:cs typeface="Courier"/>
              </a:rPr>
              <a:t>   </a:t>
            </a:r>
            <a:r>
              <a:rPr lang="en-US" sz="2000" dirty="0" err="1" smtClean="0">
                <a:latin typeface="Courier"/>
                <a:cs typeface="Courier"/>
              </a:rPr>
              <a:t>my_list.insert</a:t>
            </a:r>
            <a:r>
              <a:rPr lang="en-US" sz="2000" dirty="0" smtClean="0">
                <a:latin typeface="Courier"/>
                <a:cs typeface="Courier"/>
              </a:rPr>
              <a:t>(1, </a:t>
            </a:r>
            <a:r>
              <a:rPr lang="en-US" sz="2000" dirty="0" smtClean="0">
                <a:solidFill>
                  <a:srgbClr val="008000"/>
                </a:solidFill>
                <a:latin typeface="Courier"/>
                <a:cs typeface="Courier"/>
              </a:rPr>
              <a:t>None</a:t>
            </a:r>
            <a:r>
              <a:rPr lang="en-US" sz="2000" dirty="0" smtClean="0">
                <a:latin typeface="Courier"/>
                <a:cs typeface="Courier"/>
              </a:rPr>
              <a:t>)</a:t>
            </a:r>
          </a:p>
          <a:p>
            <a:endParaRPr lang="en-US" sz="2000" dirty="0">
              <a:latin typeface="Courier"/>
              <a:cs typeface="Courier"/>
            </a:endParaRPr>
          </a:p>
          <a:p>
            <a:r>
              <a:rPr lang="en-US" sz="2000" dirty="0" err="1" smtClean="0">
                <a:latin typeface="Courier"/>
                <a:cs typeface="Courier"/>
              </a:rPr>
              <a:t>my_function</a:t>
            </a:r>
            <a:r>
              <a:rPr lang="en-US" sz="2000" dirty="0" smtClean="0">
                <a:latin typeface="Courier"/>
                <a:cs typeface="Courier"/>
              </a:rPr>
              <a:t>()</a:t>
            </a:r>
            <a:endParaRPr lang="en-US" sz="2000" dirty="0">
              <a:latin typeface="Courier"/>
              <a:cs typeface="Courier"/>
            </a:endParaRPr>
          </a:p>
        </p:txBody>
      </p:sp>
    </p:spTree>
    <p:extLst>
      <p:ext uri="{BB962C8B-B14F-4D97-AF65-F5344CB8AC3E}">
        <p14:creationId xmlns:p14="http://schemas.microsoft.com/office/powerpoint/2010/main" val="34224703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143000"/>
            <a:ext cx="8229600" cy="5334000"/>
          </a:xfrm>
        </p:spPr>
        <p:txBody>
          <a:bodyPr>
            <a:normAutofit fontScale="92500" lnSpcReduction="10000"/>
          </a:bodyPr>
          <a:lstStyle/>
          <a:p>
            <a:pPr marL="0" indent="0">
              <a:buNone/>
            </a:pPr>
            <a:r>
              <a:rPr lang="en-US" dirty="0" smtClean="0"/>
              <a:t>The following code won’t modify the global </a:t>
            </a:r>
            <a:r>
              <a:rPr lang="en-US" dirty="0" err="1" smtClean="0"/>
              <a:t>my_list</a:t>
            </a:r>
            <a:r>
              <a:rPr lang="en-US" dirty="0" smtClean="0"/>
              <a:t> variable without doing what?</a:t>
            </a:r>
          </a:p>
          <a:p>
            <a:pPr marL="914400" lvl="2"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514350" indent="-514350">
              <a:buFont typeface="+mj-lt"/>
              <a:buAutoNum type="alphaUcPeriod"/>
            </a:pPr>
            <a:r>
              <a:rPr lang="en-US" dirty="0" smtClean="0">
                <a:cs typeface="Courier"/>
              </a:rPr>
              <a:t>Defining </a:t>
            </a:r>
            <a:r>
              <a:rPr lang="en-US" dirty="0" err="1" smtClean="0">
                <a:cs typeface="Courier"/>
              </a:rPr>
              <a:t>my_list</a:t>
            </a:r>
            <a:r>
              <a:rPr lang="en-US" dirty="0" smtClean="0">
                <a:cs typeface="Courier"/>
              </a:rPr>
              <a:t> inside the function</a:t>
            </a:r>
          </a:p>
          <a:p>
            <a:pPr marL="514350" indent="-514350">
              <a:buFont typeface="+mj-lt"/>
              <a:buAutoNum type="alphaUcPeriod"/>
            </a:pPr>
            <a:r>
              <a:rPr lang="en-US" dirty="0" smtClean="0">
                <a:solidFill>
                  <a:srgbClr val="000000"/>
                </a:solidFill>
                <a:cs typeface="Courier"/>
              </a:rPr>
              <a:t>Declaring </a:t>
            </a:r>
            <a:r>
              <a:rPr lang="en-US" dirty="0" err="1" smtClean="0">
                <a:solidFill>
                  <a:srgbClr val="000000"/>
                </a:solidFill>
                <a:cs typeface="Courier"/>
              </a:rPr>
              <a:t>my_list</a:t>
            </a:r>
            <a:r>
              <a:rPr lang="en-US" dirty="0" smtClean="0">
                <a:solidFill>
                  <a:srgbClr val="000000"/>
                </a:solidFill>
                <a:cs typeface="Courier"/>
              </a:rPr>
              <a:t> as global in the function</a:t>
            </a:r>
          </a:p>
          <a:p>
            <a:pPr marL="514350" indent="-514350">
              <a:buFont typeface="+mj-lt"/>
              <a:buAutoNum type="alphaUcPeriod"/>
            </a:pPr>
            <a:r>
              <a:rPr lang="en-US" dirty="0" smtClean="0">
                <a:solidFill>
                  <a:srgbClr val="000000"/>
                </a:solidFill>
                <a:cs typeface="Courier"/>
              </a:rPr>
              <a:t>Using augmented addition</a:t>
            </a:r>
          </a:p>
          <a:p>
            <a:pPr marL="514350" indent="-514350">
              <a:buFont typeface="+mj-lt"/>
              <a:buAutoNum type="alphaUcPeriod"/>
            </a:pPr>
            <a:r>
              <a:rPr lang="en-US" dirty="0" smtClean="0">
                <a:solidFill>
                  <a:srgbClr val="000000"/>
                </a:solidFill>
                <a:cs typeface="Courier"/>
              </a:rPr>
              <a:t>Reassigning </a:t>
            </a:r>
            <a:r>
              <a:rPr lang="en-US" dirty="0" err="1" smtClean="0">
                <a:solidFill>
                  <a:srgbClr val="000000"/>
                </a:solidFill>
                <a:cs typeface="Courier"/>
              </a:rPr>
              <a:t>my_list</a:t>
            </a:r>
            <a:r>
              <a:rPr lang="en-US" dirty="0" smtClean="0">
                <a:solidFill>
                  <a:srgbClr val="000000"/>
                </a:solidFill>
                <a:cs typeface="Courier"/>
              </a:rPr>
              <a:t> to a new list</a:t>
            </a:r>
          </a:p>
          <a:p>
            <a:pPr marL="514350" indent="-514350">
              <a:buFont typeface="+mj-lt"/>
              <a:buAutoNum type="alphaUcPeriod"/>
            </a:pPr>
            <a:r>
              <a:rPr lang="en-US" b="1" dirty="0" smtClean="0">
                <a:solidFill>
                  <a:srgbClr val="008000"/>
                </a:solidFill>
                <a:cs typeface="Courier"/>
              </a:rPr>
              <a:t>Nothing else is needed</a:t>
            </a:r>
          </a:p>
        </p:txBody>
      </p:sp>
      <p:sp>
        <p:nvSpPr>
          <p:cNvPr id="4" name="Rectangle 3"/>
          <p:cNvSpPr/>
          <p:nvPr/>
        </p:nvSpPr>
        <p:spPr>
          <a:xfrm>
            <a:off x="1905000" y="2133600"/>
            <a:ext cx="5486400" cy="1631216"/>
          </a:xfrm>
          <a:prstGeom prst="rect">
            <a:avLst/>
          </a:prstGeom>
        </p:spPr>
        <p:txBody>
          <a:bodyPr wrap="square">
            <a:spAutoFit/>
          </a:bodyPr>
          <a:lstStyle/>
          <a:p>
            <a:r>
              <a:rPr lang="en-US" sz="2000" dirty="0" err="1" smtClean="0">
                <a:latin typeface="Courier"/>
                <a:cs typeface="Courier"/>
              </a:rPr>
              <a:t>my_list</a:t>
            </a:r>
            <a:r>
              <a:rPr lang="en-US" sz="2000" dirty="0" smtClean="0">
                <a:latin typeface="Courier"/>
                <a:cs typeface="Courier"/>
              </a:rPr>
              <a:t> = [</a:t>
            </a:r>
            <a:r>
              <a:rPr lang="en-US" sz="2000" dirty="0" smtClean="0">
                <a:solidFill>
                  <a:srgbClr val="008000"/>
                </a:solidFill>
                <a:latin typeface="Courier"/>
                <a:cs typeface="Courier"/>
              </a:rPr>
              <a:t>'1'</a:t>
            </a:r>
            <a:r>
              <a:rPr lang="en-US" sz="2000" dirty="0" smtClean="0">
                <a:latin typeface="Courier"/>
                <a:cs typeface="Courier"/>
              </a:rPr>
              <a:t>, 2, 3.0]</a:t>
            </a:r>
            <a:endParaRPr lang="en-US" sz="2000" dirty="0">
              <a:latin typeface="Courier"/>
              <a:cs typeface="Courier"/>
            </a:endParaRPr>
          </a:p>
          <a:p>
            <a:r>
              <a:rPr lang="en-US" sz="2000" dirty="0" err="1" smtClean="0">
                <a:solidFill>
                  <a:srgbClr val="FF6600"/>
                </a:solidFill>
                <a:latin typeface="Courier"/>
                <a:cs typeface="Courier"/>
              </a:rPr>
              <a:t>def</a:t>
            </a:r>
            <a:r>
              <a:rPr lang="en-US" sz="2000" dirty="0" smtClean="0">
                <a:latin typeface="Courier"/>
                <a:cs typeface="Courier"/>
              </a:rPr>
              <a:t> </a:t>
            </a:r>
            <a:r>
              <a:rPr lang="en-US" sz="2000" dirty="0" err="1" smtClean="0">
                <a:solidFill>
                  <a:srgbClr val="0000FF"/>
                </a:solidFill>
                <a:latin typeface="Courier"/>
                <a:cs typeface="Courier"/>
              </a:rPr>
              <a:t>my_function</a:t>
            </a:r>
            <a:r>
              <a:rPr lang="en-US" sz="2000" dirty="0" smtClean="0">
                <a:latin typeface="Courier"/>
                <a:cs typeface="Courier"/>
              </a:rPr>
              <a:t>():</a:t>
            </a:r>
          </a:p>
          <a:p>
            <a:r>
              <a:rPr lang="en-US" sz="2000" dirty="0">
                <a:latin typeface="Courier"/>
                <a:cs typeface="Courier"/>
              </a:rPr>
              <a:t> </a:t>
            </a:r>
            <a:r>
              <a:rPr lang="en-US" sz="2000" dirty="0" smtClean="0">
                <a:latin typeface="Courier"/>
                <a:cs typeface="Courier"/>
              </a:rPr>
              <a:t>   </a:t>
            </a:r>
            <a:r>
              <a:rPr lang="en-US" sz="2000" dirty="0" err="1" smtClean="0">
                <a:latin typeface="Courier"/>
                <a:cs typeface="Courier"/>
              </a:rPr>
              <a:t>my_list.insert</a:t>
            </a:r>
            <a:r>
              <a:rPr lang="en-US" sz="2000" dirty="0" smtClean="0">
                <a:latin typeface="Courier"/>
                <a:cs typeface="Courier"/>
              </a:rPr>
              <a:t>(1, </a:t>
            </a:r>
            <a:r>
              <a:rPr lang="en-US" sz="2000" dirty="0" smtClean="0">
                <a:solidFill>
                  <a:srgbClr val="008000"/>
                </a:solidFill>
                <a:latin typeface="Courier"/>
                <a:cs typeface="Courier"/>
              </a:rPr>
              <a:t>None</a:t>
            </a:r>
            <a:r>
              <a:rPr lang="en-US" sz="2000" dirty="0" smtClean="0">
                <a:latin typeface="Courier"/>
                <a:cs typeface="Courier"/>
              </a:rPr>
              <a:t>)</a:t>
            </a:r>
          </a:p>
          <a:p>
            <a:endParaRPr lang="en-US" sz="2000" dirty="0">
              <a:latin typeface="Courier"/>
              <a:cs typeface="Courier"/>
            </a:endParaRPr>
          </a:p>
          <a:p>
            <a:r>
              <a:rPr lang="en-US" sz="2000" dirty="0" err="1" smtClean="0">
                <a:latin typeface="Courier"/>
                <a:cs typeface="Courier"/>
              </a:rPr>
              <a:t>my_function</a:t>
            </a:r>
            <a:r>
              <a:rPr lang="en-US" sz="2000" dirty="0" smtClean="0">
                <a:latin typeface="Courier"/>
                <a:cs typeface="Courier"/>
              </a:rPr>
              <a:t>()</a:t>
            </a:r>
            <a:endParaRPr lang="en-US" sz="2000" dirty="0">
              <a:latin typeface="Courier"/>
              <a:cs typeface="Courier"/>
            </a:endParaRPr>
          </a:p>
        </p:txBody>
      </p:sp>
    </p:spTree>
    <p:extLst>
      <p:ext uri="{BB962C8B-B14F-4D97-AF65-F5344CB8AC3E}">
        <p14:creationId xmlns:p14="http://schemas.microsoft.com/office/powerpoint/2010/main" val="2549253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3" name="Content Placeholder 2"/>
          <p:cNvSpPr>
            <a:spLocks noGrp="1"/>
          </p:cNvSpPr>
          <p:nvPr>
            <p:ph idx="1"/>
          </p:nvPr>
        </p:nvSpPr>
        <p:spPr/>
        <p:txBody>
          <a:bodyPr/>
          <a:lstStyle/>
          <a:p>
            <a:pPr>
              <a:buNone/>
            </a:pPr>
            <a:r>
              <a:rPr lang="en-US" dirty="0" smtClean="0"/>
              <a:t>Goals</a:t>
            </a:r>
          </a:p>
          <a:p>
            <a:r>
              <a:rPr lang="en-US" dirty="0" smtClean="0"/>
              <a:t>understand an important computer task</a:t>
            </a:r>
          </a:p>
          <a:p>
            <a:r>
              <a:rPr lang="en-US" dirty="0" smtClean="0"/>
              <a:t>understand more about "algorithms"</a:t>
            </a:r>
          </a:p>
          <a:p>
            <a:r>
              <a:rPr lang="en-US" dirty="0" smtClean="0"/>
              <a:t>understand what makes one algorithm scientifically "better" than another</a:t>
            </a:r>
            <a:endParaRPr lang="en-US" dirty="0"/>
          </a:p>
        </p:txBody>
      </p:sp>
    </p:spTree>
    <p:extLst>
      <p:ext uri="{BB962C8B-B14F-4D97-AF65-F5344CB8AC3E}">
        <p14:creationId xmlns:p14="http://schemas.microsoft.com/office/powerpoint/2010/main" val="7354122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search</a:t>
            </a:r>
            <a:endParaRPr lang="en-US" dirty="0"/>
          </a:p>
        </p:txBody>
      </p:sp>
      <p:sp>
        <p:nvSpPr>
          <p:cNvPr id="3" name="Content Placeholder 2"/>
          <p:cNvSpPr>
            <a:spLocks noGrp="1"/>
          </p:cNvSpPr>
          <p:nvPr>
            <p:ph idx="1"/>
          </p:nvPr>
        </p:nvSpPr>
        <p:spPr/>
        <p:txBody>
          <a:bodyPr/>
          <a:lstStyle/>
          <a:p>
            <a:pPr>
              <a:buNone/>
            </a:pPr>
            <a:r>
              <a:rPr lang="en-US" dirty="0" smtClean="0">
                <a:latin typeface="Courier"/>
                <a:cs typeface="Courier"/>
              </a:rPr>
              <a:t>[5, 3, 6, 11, 8, 9, -3, 18, 1, 2]</a:t>
            </a:r>
          </a:p>
          <a:p>
            <a:endParaRPr lang="en-US" dirty="0" smtClean="0"/>
          </a:p>
          <a:p>
            <a:r>
              <a:rPr lang="en-US" dirty="0" smtClean="0"/>
              <a:t>what is the index of the value 18?</a:t>
            </a:r>
          </a:p>
          <a:p>
            <a:pPr lvl="1"/>
            <a:r>
              <a:rPr lang="en-US" dirty="0" smtClean="0"/>
              <a:t>answer:  7</a:t>
            </a:r>
          </a:p>
          <a:p>
            <a:r>
              <a:rPr lang="en-US" dirty="0" smtClean="0"/>
              <a:t>what is the index of the value 2?</a:t>
            </a:r>
          </a:p>
          <a:p>
            <a:pPr lvl="1"/>
            <a:r>
              <a:rPr lang="en-US" dirty="0" smtClean="0"/>
              <a:t>answer:  9</a:t>
            </a:r>
          </a:p>
          <a:p>
            <a:r>
              <a:rPr lang="en-US" dirty="0" smtClean="0"/>
              <a:t>what is the the index of the value 7?</a:t>
            </a:r>
          </a:p>
          <a:p>
            <a:pPr lvl="1"/>
            <a:r>
              <a:rPr lang="en-US" dirty="0" smtClean="0"/>
              <a:t>answer:  None</a:t>
            </a:r>
            <a:endParaRPr lang="en-US" dirty="0"/>
          </a:p>
        </p:txBody>
      </p:sp>
    </p:spTree>
    <p:extLst>
      <p:ext uri="{BB962C8B-B14F-4D97-AF65-F5344CB8AC3E}">
        <p14:creationId xmlns:p14="http://schemas.microsoft.com/office/powerpoint/2010/main" val="298836944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dirty="0" smtClean="0"/>
              <a:t>Linear search</a:t>
            </a:r>
            <a:endParaRPr lang="en-US" dirty="0"/>
          </a:p>
        </p:txBody>
      </p:sp>
      <p:sp>
        <p:nvSpPr>
          <p:cNvPr id="3" name="Content Placeholder 2"/>
          <p:cNvSpPr>
            <a:spLocks noGrp="1"/>
          </p:cNvSpPr>
          <p:nvPr>
            <p:ph idx="1"/>
          </p:nvPr>
        </p:nvSpPr>
        <p:spPr>
          <a:xfrm>
            <a:off x="457200" y="1219200"/>
            <a:ext cx="8229600" cy="4525963"/>
          </a:xfrm>
        </p:spPr>
        <p:txBody>
          <a:bodyPr>
            <a:normAutofit fontScale="77500" lnSpcReduction="20000"/>
          </a:bodyPr>
          <a:lstStyle/>
          <a:p>
            <a:pPr>
              <a:buNone/>
            </a:pPr>
            <a:r>
              <a:rPr lang="en-US" dirty="0">
                <a:latin typeface="Courier"/>
                <a:cs typeface="Courier"/>
              </a:rPr>
              <a:t>[-5, -27, 3, 38, 45, -25, 31, 19, -28, -48, 35, 17, 30, 6, 23, -47, 9, 2, -14, 22, -13, 5, 29, -3, 0, 46, 18, 13, 15, 26, 11, 28, -49, 25, -29, -37, -32, 33, 20, 41, 8, -12, -9, -10, -15, -33, -41, 32, 4, 39</a:t>
            </a:r>
            <a:r>
              <a:rPr lang="en-US" dirty="0" smtClean="0">
                <a:latin typeface="Courier"/>
                <a:cs typeface="Courier"/>
              </a:rPr>
              <a:t>]</a:t>
            </a:r>
          </a:p>
          <a:p>
            <a:pPr>
              <a:buNone/>
            </a:pPr>
            <a:endParaRPr lang="en-US" dirty="0" smtClean="0">
              <a:latin typeface="Courier"/>
              <a:cs typeface="Courier"/>
            </a:endParaRPr>
          </a:p>
          <a:p>
            <a:r>
              <a:rPr lang="en-US" dirty="0" smtClean="0"/>
              <a:t>what is the index of the value 18?</a:t>
            </a:r>
          </a:p>
          <a:p>
            <a:pPr lvl="1"/>
            <a:r>
              <a:rPr lang="en-US" dirty="0" smtClean="0"/>
              <a:t>answer:  26</a:t>
            </a:r>
          </a:p>
          <a:p>
            <a:r>
              <a:rPr lang="en-US" dirty="0" smtClean="0"/>
              <a:t>what is the index of the value 2?</a:t>
            </a:r>
          </a:p>
          <a:p>
            <a:pPr lvl="1"/>
            <a:r>
              <a:rPr lang="en-US" dirty="0" smtClean="0"/>
              <a:t>answer: 17</a:t>
            </a:r>
          </a:p>
          <a:p>
            <a:r>
              <a:rPr lang="en-US" dirty="0" smtClean="0"/>
              <a:t>what is the the index of the value 7?</a:t>
            </a:r>
          </a:p>
          <a:p>
            <a:pPr lvl="1"/>
            <a:r>
              <a:rPr lang="en-US" dirty="0" smtClean="0"/>
              <a:t>answer: None</a:t>
            </a:r>
            <a:endParaRPr lang="en-US" dirty="0"/>
          </a:p>
        </p:txBody>
      </p:sp>
    </p:spTree>
    <p:extLst>
      <p:ext uri="{BB962C8B-B14F-4D97-AF65-F5344CB8AC3E}">
        <p14:creationId xmlns:p14="http://schemas.microsoft.com/office/powerpoint/2010/main" val="236927015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Puzzle:  Linear search</a:t>
            </a:r>
            <a:endParaRPr lang="en-US" dirty="0"/>
          </a:p>
        </p:txBody>
      </p:sp>
      <p:sp>
        <p:nvSpPr>
          <p:cNvPr id="3" name="Content Placeholder 2"/>
          <p:cNvSpPr>
            <a:spLocks noGrp="1"/>
          </p:cNvSpPr>
          <p:nvPr>
            <p:ph idx="1"/>
          </p:nvPr>
        </p:nvSpPr>
        <p:spPr>
          <a:xfrm>
            <a:off x="152400" y="914401"/>
            <a:ext cx="8839200" cy="2362199"/>
          </a:xfrm>
        </p:spPr>
        <p:txBody>
          <a:bodyPr>
            <a:normAutofit/>
          </a:bodyPr>
          <a:lstStyle/>
          <a:p>
            <a:pPr>
              <a:buNone/>
            </a:pPr>
            <a:r>
              <a:rPr lang="en-US" sz="2800" dirty="0" smtClean="0"/>
              <a:t>    Write a function </a:t>
            </a:r>
            <a:r>
              <a:rPr lang="en-US" sz="2800" dirty="0" err="1" smtClean="0">
                <a:solidFill>
                  <a:srgbClr val="C00000"/>
                </a:solidFill>
              </a:rPr>
              <a:t>linear_search</a:t>
            </a:r>
            <a:r>
              <a:rPr lang="en-US" sz="2800" dirty="0" smtClean="0">
                <a:solidFill>
                  <a:srgbClr val="C00000"/>
                </a:solidFill>
              </a:rPr>
              <a:t> </a:t>
            </a:r>
            <a:r>
              <a:rPr lang="en-US" sz="2800" dirty="0" smtClean="0"/>
              <a:t>with two parameters – a list of integers, and an integer value to search for.  The function should return the index of the list where the value is found.  The function should return None if the value is not found.</a:t>
            </a:r>
          </a:p>
          <a:p>
            <a:pPr>
              <a:buNone/>
            </a:pPr>
            <a:endParaRPr lang="en-US" sz="2800" dirty="0" smtClean="0"/>
          </a:p>
          <a:p>
            <a:pPr>
              <a:buNone/>
            </a:pPr>
            <a:endParaRPr lang="en-US" sz="2800" dirty="0" smtClean="0">
              <a:solidFill>
                <a:srgbClr val="C00000"/>
              </a:solidFill>
            </a:endParaRPr>
          </a:p>
          <a:p>
            <a:pPr>
              <a:buNone/>
            </a:pPr>
            <a:endParaRPr lang="en-US" sz="2800" dirty="0">
              <a:solidFill>
                <a:srgbClr val="C00000"/>
              </a:solidFill>
            </a:endParaRPr>
          </a:p>
        </p:txBody>
      </p:sp>
      <p:sp>
        <p:nvSpPr>
          <p:cNvPr id="4" name="TextBox 3"/>
          <p:cNvSpPr txBox="1"/>
          <p:nvPr/>
        </p:nvSpPr>
        <p:spPr>
          <a:xfrm>
            <a:off x="152400" y="5410200"/>
            <a:ext cx="8774006" cy="523220"/>
          </a:xfrm>
          <a:prstGeom prst="rect">
            <a:avLst/>
          </a:prstGeom>
          <a:noFill/>
        </p:spPr>
        <p:txBody>
          <a:bodyPr wrap="none" rtlCol="0">
            <a:spAutoFit/>
          </a:bodyPr>
          <a:lstStyle/>
          <a:p>
            <a:r>
              <a:rPr lang="en-US" sz="2800" dirty="0" smtClean="0"/>
              <a:t>   Note:  In Program 2, the </a:t>
            </a:r>
            <a:r>
              <a:rPr lang="en-US" sz="2800" dirty="0" smtClean="0">
                <a:solidFill>
                  <a:srgbClr val="C00000"/>
                </a:solidFill>
              </a:rPr>
              <a:t>find</a:t>
            </a:r>
            <a:r>
              <a:rPr lang="en-US" sz="2800" dirty="0" smtClean="0"/>
              <a:t> operation requires a search.</a:t>
            </a:r>
            <a:endParaRPr lang="en-US" sz="2800" dirty="0"/>
          </a:p>
        </p:txBody>
      </p:sp>
      <p:sp>
        <p:nvSpPr>
          <p:cNvPr id="5" name="Rectangle 4"/>
          <p:cNvSpPr/>
          <p:nvPr/>
        </p:nvSpPr>
        <p:spPr>
          <a:xfrm>
            <a:off x="0" y="3429000"/>
            <a:ext cx="8991600" cy="2074414"/>
          </a:xfrm>
          <a:prstGeom prst="rect">
            <a:avLst/>
          </a:prstGeom>
        </p:spPr>
        <p:txBody>
          <a:bodyPr wrap="square">
            <a:spAutoFit/>
          </a:bodyPr>
          <a:lstStyle/>
          <a:p>
            <a:pPr marL="342900" lvl="0" indent="-342900">
              <a:spcBef>
                <a:spcPct val="20000"/>
              </a:spcBef>
            </a:pPr>
            <a:r>
              <a:rPr lang="en-US" sz="2800" dirty="0" smtClean="0">
                <a:solidFill>
                  <a:prstClr val="black"/>
                </a:solidFill>
              </a:rPr>
              <a:t>      These tests should succeed: </a:t>
            </a:r>
          </a:p>
          <a:p>
            <a:pPr marL="342900" lvl="0" indent="-342900">
              <a:spcBef>
                <a:spcPct val="20000"/>
              </a:spcBef>
            </a:pPr>
            <a:r>
              <a:rPr lang="en-US" sz="2800" dirty="0" smtClean="0">
                <a:solidFill>
                  <a:prstClr val="black"/>
                </a:solidFill>
              </a:rPr>
              <a:t>	   	</a:t>
            </a:r>
            <a:r>
              <a:rPr lang="en-US" sz="2800" dirty="0" err="1" smtClean="0">
                <a:solidFill>
                  <a:prstClr val="black"/>
                </a:solidFill>
              </a:rPr>
              <a:t>assertEqual</a:t>
            </a:r>
            <a:r>
              <a:rPr lang="en-US" sz="2800" dirty="0" smtClean="0">
                <a:solidFill>
                  <a:prstClr val="black"/>
                </a:solidFill>
              </a:rPr>
              <a:t> (</a:t>
            </a:r>
            <a:r>
              <a:rPr lang="en-US" sz="2800" dirty="0" err="1" smtClean="0">
                <a:solidFill>
                  <a:prstClr val="black"/>
                </a:solidFill>
              </a:rPr>
              <a:t>linear_search</a:t>
            </a:r>
            <a:r>
              <a:rPr lang="en-US" sz="2800" dirty="0" smtClean="0">
                <a:solidFill>
                  <a:prstClr val="black"/>
                </a:solidFill>
              </a:rPr>
              <a:t> ([3,5,1,6,9,2,7], 1), 2)</a:t>
            </a:r>
          </a:p>
          <a:p>
            <a:pPr marL="342900" lvl="0" indent="-342900">
              <a:spcBef>
                <a:spcPct val="20000"/>
              </a:spcBef>
            </a:pPr>
            <a:r>
              <a:rPr lang="en-US" sz="2800" dirty="0" smtClean="0">
                <a:solidFill>
                  <a:prstClr val="black"/>
                </a:solidFill>
              </a:rPr>
              <a:t>    		</a:t>
            </a:r>
            <a:r>
              <a:rPr lang="en-US" sz="2800" dirty="0" err="1" smtClean="0">
                <a:solidFill>
                  <a:prstClr val="black"/>
                </a:solidFill>
              </a:rPr>
              <a:t>assertEqual</a:t>
            </a:r>
            <a:r>
              <a:rPr lang="en-US" sz="2800" dirty="0" smtClean="0">
                <a:solidFill>
                  <a:prstClr val="black"/>
                </a:solidFill>
              </a:rPr>
              <a:t> (</a:t>
            </a:r>
            <a:r>
              <a:rPr lang="en-US" sz="2800" dirty="0" err="1" smtClean="0">
                <a:solidFill>
                  <a:prstClr val="black"/>
                </a:solidFill>
              </a:rPr>
              <a:t>linear_search</a:t>
            </a:r>
            <a:r>
              <a:rPr lang="en-US" sz="2800" dirty="0" smtClean="0">
                <a:solidFill>
                  <a:prstClr val="black"/>
                </a:solidFill>
              </a:rPr>
              <a:t> ([3,5,1,6,9,2,7], 8), None)</a:t>
            </a:r>
          </a:p>
          <a:p>
            <a:pPr marL="342900" lvl="0" indent="-342900">
              <a:spcBef>
                <a:spcPct val="20000"/>
              </a:spcBef>
            </a:pPr>
            <a:r>
              <a:rPr lang="en-US" sz="2800" dirty="0" smtClean="0">
                <a:solidFill>
                  <a:prstClr val="black"/>
                </a:solidFill>
              </a:rPr>
              <a:t>	</a:t>
            </a:r>
          </a:p>
        </p:txBody>
      </p:sp>
    </p:spTree>
    <p:extLst>
      <p:ext uri="{BB962C8B-B14F-4D97-AF65-F5344CB8AC3E}">
        <p14:creationId xmlns:p14="http://schemas.microsoft.com/office/powerpoint/2010/main" val="128604673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44562"/>
          </a:xfrm>
        </p:spPr>
        <p:txBody>
          <a:bodyPr/>
          <a:lstStyle/>
          <a:p>
            <a:r>
              <a:rPr lang="en-US" dirty="0" smtClean="0"/>
              <a:t>Linear search</a:t>
            </a:r>
            <a:endParaRPr lang="en-US" dirty="0"/>
          </a:p>
        </p:txBody>
      </p:sp>
      <p:sp>
        <p:nvSpPr>
          <p:cNvPr id="3" name="Content Placeholder 2"/>
          <p:cNvSpPr>
            <a:spLocks noGrp="1"/>
          </p:cNvSpPr>
          <p:nvPr>
            <p:ph idx="1"/>
          </p:nvPr>
        </p:nvSpPr>
        <p:spPr>
          <a:xfrm>
            <a:off x="152400" y="990600"/>
            <a:ext cx="8686800" cy="4525963"/>
          </a:xfrm>
        </p:spPr>
        <p:txBody>
          <a:bodyPr/>
          <a:lstStyle/>
          <a:p>
            <a:pPr>
              <a:buNone/>
            </a:pPr>
            <a:r>
              <a:rPr lang="en-US" dirty="0" smtClean="0"/>
              <a:t>Evaluate the solution </a:t>
            </a:r>
            <a:r>
              <a:rPr lang="en-US" sz="2800" dirty="0" smtClean="0"/>
              <a:t>(assuming number is in the list)</a:t>
            </a:r>
            <a:endParaRPr lang="en-US" dirty="0" smtClean="0"/>
          </a:p>
          <a:p>
            <a:r>
              <a:rPr lang="en-US" dirty="0" smtClean="0"/>
              <a:t>what is best case number of comparisons?</a:t>
            </a:r>
          </a:p>
          <a:p>
            <a:r>
              <a:rPr lang="en-US" dirty="0" smtClean="0"/>
              <a:t>what is worst case number of comparisons?</a:t>
            </a:r>
          </a:p>
          <a:p>
            <a:r>
              <a:rPr lang="en-US" dirty="0" smtClean="0"/>
              <a:t>what is average number of comparisons?</a:t>
            </a:r>
            <a:endParaRPr lang="en-US" dirty="0"/>
          </a:p>
        </p:txBody>
      </p:sp>
      <p:sp>
        <p:nvSpPr>
          <p:cNvPr id="4" name="TextBox 3"/>
          <p:cNvSpPr txBox="1"/>
          <p:nvPr/>
        </p:nvSpPr>
        <p:spPr>
          <a:xfrm>
            <a:off x="152400" y="4648200"/>
            <a:ext cx="8763000" cy="954107"/>
          </a:xfrm>
          <a:prstGeom prst="rect">
            <a:avLst/>
          </a:prstGeom>
          <a:noFill/>
        </p:spPr>
        <p:txBody>
          <a:bodyPr wrap="square" rtlCol="0">
            <a:spAutoFit/>
          </a:bodyPr>
          <a:lstStyle/>
          <a:p>
            <a:r>
              <a:rPr lang="en-US" sz="2800" dirty="0" smtClean="0"/>
              <a:t>What is the worst case number of comparisons if the number is not in the list?</a:t>
            </a:r>
            <a:endParaRPr lang="en-US" sz="2800" dirty="0"/>
          </a:p>
        </p:txBody>
      </p:sp>
      <p:graphicFrame>
        <p:nvGraphicFramePr>
          <p:cNvPr id="8" name="Object 7"/>
          <p:cNvGraphicFramePr>
            <a:graphicFrameLocks noChangeAspect="1"/>
          </p:cNvGraphicFramePr>
          <p:nvPr>
            <p:extLst>
              <p:ext uri="{D42A27DB-BD31-4B8C-83A1-F6EECF244321}">
                <p14:modId xmlns:p14="http://schemas.microsoft.com/office/powerpoint/2010/main" val="3792064394"/>
              </p:ext>
            </p:extLst>
          </p:nvPr>
        </p:nvGraphicFramePr>
        <p:xfrm>
          <a:off x="7556499" y="2717802"/>
          <a:ext cx="1531169" cy="730250"/>
        </p:xfrm>
        <a:graphic>
          <a:graphicData uri="http://schemas.openxmlformats.org/presentationml/2006/ole">
            <mc:AlternateContent xmlns:mc="http://schemas.openxmlformats.org/markup-compatibility/2006">
              <mc:Choice xmlns:v="urn:schemas-microsoft-com:vml" Requires="v">
                <p:oleObj spid="_x0000_s11420" name="Equation" r:id="rId3" imgW="825500" imgH="393700" progId="Equation.3">
                  <p:embed/>
                </p:oleObj>
              </mc:Choice>
              <mc:Fallback>
                <p:oleObj name="Equation" r:id="rId3" imgW="825500" imgH="393700" progId="Equation.3">
                  <p:embed/>
                  <p:pic>
                    <p:nvPicPr>
                      <p:cNvPr id="0" name=""/>
                      <p:cNvPicPr/>
                      <p:nvPr/>
                    </p:nvPicPr>
                    <p:blipFill>
                      <a:blip r:embed="rId4"/>
                      <a:stretch>
                        <a:fillRect/>
                      </a:stretch>
                    </p:blipFill>
                    <p:spPr>
                      <a:xfrm>
                        <a:off x="7556499" y="2717802"/>
                        <a:ext cx="1531169" cy="73025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564401744"/>
              </p:ext>
            </p:extLst>
          </p:nvPr>
        </p:nvGraphicFramePr>
        <p:xfrm>
          <a:off x="8077200" y="2286000"/>
          <a:ext cx="565150" cy="306387"/>
        </p:xfrm>
        <a:graphic>
          <a:graphicData uri="http://schemas.openxmlformats.org/presentationml/2006/ole">
            <mc:AlternateContent xmlns:mc="http://schemas.openxmlformats.org/markup-compatibility/2006">
              <mc:Choice xmlns:v="urn:schemas-microsoft-com:vml" Requires="v">
                <p:oleObj spid="_x0000_s11421" name="Equation" r:id="rId5" imgW="304800" imgH="165100" progId="Equation.3">
                  <p:embed/>
                </p:oleObj>
              </mc:Choice>
              <mc:Fallback>
                <p:oleObj name="Equation" r:id="rId5" imgW="304800" imgH="165100" progId="Equation.3">
                  <p:embed/>
                  <p:pic>
                    <p:nvPicPr>
                      <p:cNvPr id="0" name=""/>
                      <p:cNvPicPr/>
                      <p:nvPr/>
                    </p:nvPicPr>
                    <p:blipFill>
                      <a:blip r:embed="rId6"/>
                      <a:stretch>
                        <a:fillRect/>
                      </a:stretch>
                    </p:blipFill>
                    <p:spPr>
                      <a:xfrm>
                        <a:off x="8077200" y="2286000"/>
                        <a:ext cx="565150" cy="306387"/>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051650604"/>
              </p:ext>
            </p:extLst>
          </p:nvPr>
        </p:nvGraphicFramePr>
        <p:xfrm>
          <a:off x="8345487" y="1752600"/>
          <a:ext cx="188913" cy="282575"/>
        </p:xfrm>
        <a:graphic>
          <a:graphicData uri="http://schemas.openxmlformats.org/presentationml/2006/ole">
            <mc:AlternateContent xmlns:mc="http://schemas.openxmlformats.org/markup-compatibility/2006">
              <mc:Choice xmlns:v="urn:schemas-microsoft-com:vml" Requires="v">
                <p:oleObj spid="_x0000_s11422" name="Equation" r:id="rId7" imgW="101600" imgH="152400" progId="Equation.3">
                  <p:embed/>
                </p:oleObj>
              </mc:Choice>
              <mc:Fallback>
                <p:oleObj name="Equation" r:id="rId7" imgW="101600" imgH="152400" progId="Equation.3">
                  <p:embed/>
                  <p:pic>
                    <p:nvPicPr>
                      <p:cNvPr id="0" name=""/>
                      <p:cNvPicPr/>
                      <p:nvPr/>
                    </p:nvPicPr>
                    <p:blipFill>
                      <a:blip r:embed="rId8"/>
                      <a:stretch>
                        <a:fillRect/>
                      </a:stretch>
                    </p:blipFill>
                    <p:spPr>
                      <a:xfrm>
                        <a:off x="8345487" y="1752600"/>
                        <a:ext cx="188913" cy="28257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359342191"/>
              </p:ext>
            </p:extLst>
          </p:nvPr>
        </p:nvGraphicFramePr>
        <p:xfrm>
          <a:off x="8001000" y="2715684"/>
          <a:ext cx="495300" cy="730250"/>
        </p:xfrm>
        <a:graphic>
          <a:graphicData uri="http://schemas.openxmlformats.org/presentationml/2006/ole">
            <mc:AlternateContent xmlns:mc="http://schemas.openxmlformats.org/markup-compatibility/2006">
              <mc:Choice xmlns:v="urn:schemas-microsoft-com:vml" Requires="v">
                <p:oleObj spid="_x0000_s11423" name="Equation" r:id="rId9" imgW="266700" imgH="393700" progId="Equation.3">
                  <p:embed/>
                </p:oleObj>
              </mc:Choice>
              <mc:Fallback>
                <p:oleObj name="Equation" r:id="rId9" imgW="266700" imgH="393700" progId="Equation.3">
                  <p:embed/>
                  <p:pic>
                    <p:nvPicPr>
                      <p:cNvPr id="0" name=""/>
                      <p:cNvPicPr/>
                      <p:nvPr/>
                    </p:nvPicPr>
                    <p:blipFill>
                      <a:blip r:embed="rId10"/>
                      <a:stretch>
                        <a:fillRect/>
                      </a:stretch>
                    </p:blipFill>
                    <p:spPr>
                      <a:xfrm>
                        <a:off x="8001000" y="2715684"/>
                        <a:ext cx="495300" cy="73025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961805993"/>
              </p:ext>
            </p:extLst>
          </p:nvPr>
        </p:nvGraphicFramePr>
        <p:xfrm>
          <a:off x="4038600" y="5240866"/>
          <a:ext cx="234950" cy="258763"/>
        </p:xfrm>
        <a:graphic>
          <a:graphicData uri="http://schemas.openxmlformats.org/presentationml/2006/ole">
            <mc:AlternateContent xmlns:mc="http://schemas.openxmlformats.org/markup-compatibility/2006">
              <mc:Choice xmlns:v="urn:schemas-microsoft-com:vml" Requires="v">
                <p:oleObj spid="_x0000_s11424" name="Equation" r:id="rId11" imgW="127000" imgH="139700" progId="Equation.3">
                  <p:embed/>
                </p:oleObj>
              </mc:Choice>
              <mc:Fallback>
                <p:oleObj name="Equation" r:id="rId11" imgW="127000" imgH="139700" progId="Equation.3">
                  <p:embed/>
                  <p:pic>
                    <p:nvPicPr>
                      <p:cNvPr id="0" name=""/>
                      <p:cNvPicPr/>
                      <p:nvPr/>
                    </p:nvPicPr>
                    <p:blipFill>
                      <a:blip r:embed="rId12"/>
                      <a:stretch>
                        <a:fillRect/>
                      </a:stretch>
                    </p:blipFill>
                    <p:spPr>
                      <a:xfrm>
                        <a:off x="4038600" y="5240866"/>
                        <a:ext cx="234950" cy="258763"/>
                      </a:xfrm>
                      <a:prstGeom prst="rect">
                        <a:avLst/>
                      </a:prstGeom>
                    </p:spPr>
                  </p:pic>
                </p:oleObj>
              </mc:Fallback>
            </mc:AlternateContent>
          </a:graphicData>
        </a:graphic>
      </p:graphicFrame>
    </p:spTree>
    <p:extLst>
      <p:ext uri="{BB962C8B-B14F-4D97-AF65-F5344CB8AC3E}">
        <p14:creationId xmlns:p14="http://schemas.microsoft.com/office/powerpoint/2010/main" val="356797953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Linear </a:t>
            </a:r>
            <a:r>
              <a:rPr lang="en-US" dirty="0"/>
              <a:t>search</a:t>
            </a:r>
            <a:br>
              <a:rPr lang="en-US" dirty="0"/>
            </a:br>
            <a:r>
              <a:rPr lang="en-US" dirty="0"/>
              <a:t>Now suppose list is sorted</a:t>
            </a:r>
          </a:p>
        </p:txBody>
      </p:sp>
      <p:sp>
        <p:nvSpPr>
          <p:cNvPr id="3" name="Content Placeholder 2"/>
          <p:cNvSpPr>
            <a:spLocks noGrp="1"/>
          </p:cNvSpPr>
          <p:nvPr>
            <p:ph idx="1"/>
          </p:nvPr>
        </p:nvSpPr>
        <p:spPr/>
        <p:txBody>
          <a:bodyPr/>
          <a:lstStyle/>
          <a:p>
            <a:pPr>
              <a:buNone/>
            </a:pPr>
            <a:r>
              <a:rPr lang="en-US" dirty="0">
                <a:latin typeface="Courier"/>
                <a:cs typeface="Courier"/>
              </a:rPr>
              <a:t>[-3, 1, 2, 3, 5, 6, 8, 9, 11, 18]</a:t>
            </a:r>
          </a:p>
          <a:p>
            <a:endParaRPr lang="en-US" dirty="0" smtClean="0"/>
          </a:p>
          <a:p>
            <a:r>
              <a:rPr lang="en-US" dirty="0" smtClean="0"/>
              <a:t>what is the index of the value 18?</a:t>
            </a:r>
          </a:p>
          <a:p>
            <a:pPr lvl="1"/>
            <a:r>
              <a:rPr lang="en-US" dirty="0" smtClean="0"/>
              <a:t>answer:  9</a:t>
            </a:r>
          </a:p>
          <a:p>
            <a:r>
              <a:rPr lang="en-US" dirty="0" smtClean="0"/>
              <a:t>what is the index of the value 2?</a:t>
            </a:r>
          </a:p>
          <a:p>
            <a:pPr lvl="1"/>
            <a:r>
              <a:rPr lang="en-US" dirty="0" smtClean="0"/>
              <a:t>answer:  2</a:t>
            </a:r>
          </a:p>
          <a:p>
            <a:r>
              <a:rPr lang="en-US" dirty="0" smtClean="0"/>
              <a:t>what is the the index of the value 7?</a:t>
            </a:r>
          </a:p>
          <a:p>
            <a:pPr lvl="1"/>
            <a:r>
              <a:rPr lang="en-US" dirty="0" smtClean="0"/>
              <a:t>answer:  None</a:t>
            </a:r>
            <a:endParaRPr lang="en-US" dirty="0"/>
          </a:p>
        </p:txBody>
      </p:sp>
    </p:spTree>
    <p:extLst>
      <p:ext uri="{BB962C8B-B14F-4D97-AF65-F5344CB8AC3E}">
        <p14:creationId xmlns:p14="http://schemas.microsoft.com/office/powerpoint/2010/main" val="66232617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fontScale="90000"/>
          </a:bodyPr>
          <a:lstStyle/>
          <a:p>
            <a:r>
              <a:rPr lang="en-US" dirty="0" smtClean="0"/>
              <a:t>Linear </a:t>
            </a:r>
            <a:r>
              <a:rPr lang="en-US" dirty="0"/>
              <a:t>search</a:t>
            </a:r>
            <a:br>
              <a:rPr lang="en-US" dirty="0"/>
            </a:br>
            <a:r>
              <a:rPr lang="en-US" dirty="0"/>
              <a:t>Now suppose list is sorted</a:t>
            </a:r>
          </a:p>
        </p:txBody>
      </p:sp>
      <p:sp>
        <p:nvSpPr>
          <p:cNvPr id="3" name="Content Placeholder 2"/>
          <p:cNvSpPr>
            <a:spLocks noGrp="1"/>
          </p:cNvSpPr>
          <p:nvPr>
            <p:ph idx="1"/>
          </p:nvPr>
        </p:nvSpPr>
        <p:spPr>
          <a:xfrm>
            <a:off x="457200" y="1219200"/>
            <a:ext cx="8229600" cy="4525963"/>
          </a:xfrm>
        </p:spPr>
        <p:txBody>
          <a:bodyPr>
            <a:normAutofit fontScale="77500" lnSpcReduction="20000"/>
          </a:bodyPr>
          <a:lstStyle/>
          <a:p>
            <a:pPr>
              <a:buNone/>
            </a:pPr>
            <a:r>
              <a:rPr lang="en-US" dirty="0" smtClean="0">
                <a:latin typeface="Courier"/>
                <a:cs typeface="Courier"/>
              </a:rPr>
              <a:t>[</a:t>
            </a:r>
            <a:r>
              <a:rPr lang="en-US" dirty="0">
                <a:latin typeface="Courier"/>
                <a:cs typeface="Courier"/>
              </a:rPr>
              <a:t>-49, -48, -47, -41, -37, -33, -32, -29, -28, -27, -25, -15, -14, -13, -12, -10, -9, -5, -3, 0, 2, 3, 4, 5, 6, 8, 9, 11, 13, 15, 17, 18, 19, 20, 22, 23, 25, 26, 28, 29, 30, 31, 32, 33, 35, 38, 39, 41, 45, 46</a:t>
            </a:r>
            <a:r>
              <a:rPr lang="en-US" dirty="0" smtClean="0">
                <a:latin typeface="Courier"/>
                <a:cs typeface="Courier"/>
              </a:rPr>
              <a:t>]</a:t>
            </a:r>
          </a:p>
          <a:p>
            <a:pPr>
              <a:buNone/>
            </a:pPr>
            <a:endParaRPr lang="en-US" dirty="0" smtClean="0">
              <a:latin typeface="Courier"/>
              <a:cs typeface="Courier"/>
            </a:endParaRPr>
          </a:p>
          <a:p>
            <a:r>
              <a:rPr lang="en-US" dirty="0" smtClean="0"/>
              <a:t>what is the index of the value 18?</a:t>
            </a:r>
          </a:p>
          <a:p>
            <a:pPr lvl="1"/>
            <a:r>
              <a:rPr lang="en-US" dirty="0" smtClean="0"/>
              <a:t>answer:  31</a:t>
            </a:r>
          </a:p>
          <a:p>
            <a:r>
              <a:rPr lang="en-US" dirty="0" smtClean="0"/>
              <a:t>what is the index of the value 2?</a:t>
            </a:r>
          </a:p>
          <a:p>
            <a:pPr lvl="1"/>
            <a:r>
              <a:rPr lang="en-US" dirty="0" smtClean="0"/>
              <a:t>answer: 20</a:t>
            </a:r>
          </a:p>
          <a:p>
            <a:r>
              <a:rPr lang="en-US" dirty="0" smtClean="0"/>
              <a:t>what is the the index of the value 7?</a:t>
            </a:r>
          </a:p>
          <a:p>
            <a:pPr lvl="1"/>
            <a:r>
              <a:rPr lang="en-US" dirty="0" smtClean="0"/>
              <a:t>answer: None</a:t>
            </a:r>
            <a:endParaRPr lang="en-US" dirty="0"/>
          </a:p>
        </p:txBody>
      </p:sp>
    </p:spTree>
    <p:extLst>
      <p:ext uri="{BB962C8B-B14F-4D97-AF65-F5344CB8AC3E}">
        <p14:creationId xmlns:p14="http://schemas.microsoft.com/office/powerpoint/2010/main" val="8160066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143000"/>
            <a:ext cx="8229600" cy="5334000"/>
          </a:xfrm>
        </p:spPr>
        <p:txBody>
          <a:bodyPr>
            <a:normAutofit/>
          </a:bodyPr>
          <a:lstStyle/>
          <a:p>
            <a:pPr marL="0" indent="0">
              <a:buNone/>
            </a:pPr>
            <a:r>
              <a:rPr lang="en-US" dirty="0" smtClean="0"/>
              <a:t>The many programming concepts we’ve learned so far this year are specific to Python, and don’t carry over to any other programming environment.</a:t>
            </a:r>
          </a:p>
          <a:p>
            <a:pPr marL="914400" lvl="2" indent="0">
              <a:buNone/>
            </a:pPr>
            <a:endParaRPr lang="en-US" dirty="0"/>
          </a:p>
          <a:p>
            <a:pPr marL="914400" lvl="2" indent="0">
              <a:buNone/>
            </a:pPr>
            <a:endParaRPr lang="en-US" dirty="0"/>
          </a:p>
          <a:p>
            <a:pPr marL="0" indent="0">
              <a:buNone/>
            </a:pPr>
            <a:endParaRPr lang="en-US" dirty="0" smtClean="0"/>
          </a:p>
          <a:p>
            <a:pPr marL="514350" indent="-514350">
              <a:buFont typeface="+mj-lt"/>
              <a:buAutoNum type="alphaUcPeriod"/>
            </a:pPr>
            <a:r>
              <a:rPr lang="en-US" dirty="0" smtClean="0">
                <a:cs typeface="Courier"/>
              </a:rPr>
              <a:t>True</a:t>
            </a:r>
          </a:p>
          <a:p>
            <a:pPr marL="514350" indent="-514350">
              <a:buFont typeface="+mj-lt"/>
              <a:buAutoNum type="alphaUcPeriod"/>
            </a:pPr>
            <a:r>
              <a:rPr lang="en-US" b="1" dirty="0" smtClean="0">
                <a:solidFill>
                  <a:srgbClr val="008000"/>
                </a:solidFill>
                <a:cs typeface="Courier"/>
              </a:rPr>
              <a:t>False</a:t>
            </a:r>
          </a:p>
        </p:txBody>
      </p:sp>
    </p:spTree>
    <p:extLst>
      <p:ext uri="{BB962C8B-B14F-4D97-AF65-F5344CB8AC3E}">
        <p14:creationId xmlns:p14="http://schemas.microsoft.com/office/powerpoint/2010/main" val="6658035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rmAutofit fontScale="90000"/>
          </a:bodyPr>
          <a:lstStyle/>
          <a:p>
            <a:r>
              <a:rPr lang="en-US" dirty="0" smtClean="0"/>
              <a:t>Linear search </a:t>
            </a:r>
            <a:br>
              <a:rPr lang="en-US" dirty="0" smtClean="0"/>
            </a:br>
            <a:r>
              <a:rPr lang="en-US" dirty="0" smtClean="0"/>
              <a:t>Suppose the list is sorted</a:t>
            </a:r>
            <a:endParaRPr lang="en-US" dirty="0"/>
          </a:p>
        </p:txBody>
      </p:sp>
      <p:sp>
        <p:nvSpPr>
          <p:cNvPr id="3" name="Content Placeholder 2"/>
          <p:cNvSpPr>
            <a:spLocks noGrp="1"/>
          </p:cNvSpPr>
          <p:nvPr>
            <p:ph idx="1"/>
          </p:nvPr>
        </p:nvSpPr>
        <p:spPr/>
        <p:txBody>
          <a:bodyPr/>
          <a:lstStyle/>
          <a:p>
            <a:pPr>
              <a:buNone/>
            </a:pPr>
            <a:r>
              <a:rPr lang="en-US" dirty="0" smtClean="0"/>
              <a:t>[?, ?, ?, ?, ?, ..., ?]      list of n elements</a:t>
            </a:r>
          </a:p>
          <a:p>
            <a:endParaRPr lang="en-US" dirty="0" smtClean="0"/>
          </a:p>
          <a:p>
            <a:r>
              <a:rPr lang="en-US" dirty="0" smtClean="0"/>
              <a:t>Consider finding the index of a given value</a:t>
            </a:r>
          </a:p>
          <a:p>
            <a:pPr lvl="1"/>
            <a:r>
              <a:rPr lang="en-US" dirty="0" smtClean="0"/>
              <a:t>PUZZLE: How many comparisons to find out?</a:t>
            </a:r>
          </a:p>
          <a:p>
            <a:pPr lvl="2"/>
            <a:r>
              <a:rPr lang="en-US" dirty="0" smtClean="0"/>
              <a:t>best case:  </a:t>
            </a:r>
          </a:p>
          <a:p>
            <a:pPr lvl="2"/>
            <a:r>
              <a:rPr lang="en-US" dirty="0" smtClean="0"/>
              <a:t>worst case:</a:t>
            </a:r>
          </a:p>
          <a:p>
            <a:pPr lvl="2"/>
            <a:r>
              <a:rPr lang="en-US" dirty="0" smtClean="0"/>
              <a:t>average case:</a:t>
            </a:r>
          </a:p>
        </p:txBody>
      </p:sp>
      <p:graphicFrame>
        <p:nvGraphicFramePr>
          <p:cNvPr id="4" name="Object 3"/>
          <p:cNvGraphicFramePr>
            <a:graphicFrameLocks noChangeAspect="1"/>
          </p:cNvGraphicFramePr>
          <p:nvPr>
            <p:extLst>
              <p:ext uri="{D42A27DB-BD31-4B8C-83A1-F6EECF244321}">
                <p14:modId xmlns:p14="http://schemas.microsoft.com/office/powerpoint/2010/main" val="3075096782"/>
              </p:ext>
            </p:extLst>
          </p:nvPr>
        </p:nvGraphicFramePr>
        <p:xfrm>
          <a:off x="3397250" y="4377268"/>
          <a:ext cx="565150" cy="306387"/>
        </p:xfrm>
        <a:graphic>
          <a:graphicData uri="http://schemas.openxmlformats.org/presentationml/2006/ole">
            <mc:AlternateContent xmlns:mc="http://schemas.openxmlformats.org/markup-compatibility/2006">
              <mc:Choice xmlns:v="urn:schemas-microsoft-com:vml" Requires="v">
                <p:oleObj spid="_x0000_s12383" name="Equation" r:id="rId3" imgW="304800" imgH="165100" progId="Equation.3">
                  <p:embed/>
                </p:oleObj>
              </mc:Choice>
              <mc:Fallback>
                <p:oleObj name="Equation" r:id="rId3" imgW="304800" imgH="165100" progId="Equation.3">
                  <p:embed/>
                  <p:pic>
                    <p:nvPicPr>
                      <p:cNvPr id="0" name=""/>
                      <p:cNvPicPr/>
                      <p:nvPr/>
                    </p:nvPicPr>
                    <p:blipFill>
                      <a:blip r:embed="rId4"/>
                      <a:stretch>
                        <a:fillRect/>
                      </a:stretch>
                    </p:blipFill>
                    <p:spPr>
                      <a:xfrm>
                        <a:off x="3397250" y="4377268"/>
                        <a:ext cx="565150" cy="30638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05097775"/>
              </p:ext>
            </p:extLst>
          </p:nvPr>
        </p:nvGraphicFramePr>
        <p:xfrm>
          <a:off x="3316287" y="3953933"/>
          <a:ext cx="188913" cy="282575"/>
        </p:xfrm>
        <a:graphic>
          <a:graphicData uri="http://schemas.openxmlformats.org/presentationml/2006/ole">
            <mc:AlternateContent xmlns:mc="http://schemas.openxmlformats.org/markup-compatibility/2006">
              <mc:Choice xmlns:v="urn:schemas-microsoft-com:vml" Requires="v">
                <p:oleObj spid="_x0000_s12384" name="Equation" r:id="rId5" imgW="101600" imgH="152400" progId="Equation.3">
                  <p:embed/>
                </p:oleObj>
              </mc:Choice>
              <mc:Fallback>
                <p:oleObj name="Equation" r:id="rId5" imgW="101600" imgH="152400" progId="Equation.3">
                  <p:embed/>
                  <p:pic>
                    <p:nvPicPr>
                      <p:cNvPr id="0" name=""/>
                      <p:cNvPicPr/>
                      <p:nvPr/>
                    </p:nvPicPr>
                    <p:blipFill>
                      <a:blip r:embed="rId6"/>
                      <a:stretch>
                        <a:fillRect/>
                      </a:stretch>
                    </p:blipFill>
                    <p:spPr>
                      <a:xfrm>
                        <a:off x="3316287" y="3953933"/>
                        <a:ext cx="188913" cy="28257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865402195"/>
              </p:ext>
            </p:extLst>
          </p:nvPr>
        </p:nvGraphicFramePr>
        <p:xfrm>
          <a:off x="3581400" y="4620684"/>
          <a:ext cx="495300" cy="730250"/>
        </p:xfrm>
        <a:graphic>
          <a:graphicData uri="http://schemas.openxmlformats.org/presentationml/2006/ole">
            <mc:AlternateContent xmlns:mc="http://schemas.openxmlformats.org/markup-compatibility/2006">
              <mc:Choice xmlns:v="urn:schemas-microsoft-com:vml" Requires="v">
                <p:oleObj spid="_x0000_s12385" name="Equation" r:id="rId7" imgW="266700" imgH="393700" progId="Equation.3">
                  <p:embed/>
                </p:oleObj>
              </mc:Choice>
              <mc:Fallback>
                <p:oleObj name="Equation" r:id="rId7" imgW="266700" imgH="393700" progId="Equation.3">
                  <p:embed/>
                  <p:pic>
                    <p:nvPicPr>
                      <p:cNvPr id="0" name=""/>
                      <p:cNvPicPr/>
                      <p:nvPr/>
                    </p:nvPicPr>
                    <p:blipFill>
                      <a:blip r:embed="rId8"/>
                      <a:stretch>
                        <a:fillRect/>
                      </a:stretch>
                    </p:blipFill>
                    <p:spPr>
                      <a:xfrm>
                        <a:off x="3581400" y="4620684"/>
                        <a:ext cx="495300" cy="730250"/>
                      </a:xfrm>
                      <a:prstGeom prst="rect">
                        <a:avLst/>
                      </a:prstGeom>
                    </p:spPr>
                  </p:pic>
                </p:oleObj>
              </mc:Fallback>
            </mc:AlternateContent>
          </a:graphicData>
        </a:graphic>
      </p:graphicFrame>
    </p:spTree>
    <p:extLst>
      <p:ext uri="{BB962C8B-B14F-4D97-AF65-F5344CB8AC3E}">
        <p14:creationId xmlns:p14="http://schemas.microsoft.com/office/powerpoint/2010/main" val="391081321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Observation</a:t>
            </a:r>
            <a:br>
              <a:rPr lang="en-US" dirty="0" smtClean="0"/>
            </a:br>
            <a:r>
              <a:rPr lang="en-US" sz="3600" dirty="0" smtClean="0"/>
              <a:t>Linear search does not exploit a list being sorted  </a:t>
            </a:r>
            <a:r>
              <a:rPr lang="en-US" dirty="0" smtClean="0"/>
              <a:t/>
            </a:r>
            <a:br>
              <a:rPr lang="en-US" dirty="0" smtClean="0"/>
            </a:br>
            <a:r>
              <a:rPr lang="en-US" dirty="0" smtClean="0"/>
              <a:t/>
            </a:r>
            <a:br>
              <a:rPr lang="en-US" dirty="0" smtClean="0"/>
            </a:br>
            <a:r>
              <a:rPr lang="en-US" dirty="0" smtClean="0"/>
              <a:t>If list is sorted, can we find a better algorithm than a linear search?</a:t>
            </a:r>
            <a:endParaRPr lang="en-US" dirty="0"/>
          </a:p>
        </p:txBody>
      </p:sp>
      <p:sp>
        <p:nvSpPr>
          <p:cNvPr id="4" name="Content Placeholder 2"/>
          <p:cNvSpPr>
            <a:spLocks noGrp="1"/>
          </p:cNvSpPr>
          <p:nvPr>
            <p:ph idx="1"/>
          </p:nvPr>
        </p:nvSpPr>
        <p:spPr>
          <a:xfrm>
            <a:off x="152400" y="3657600"/>
            <a:ext cx="8915400" cy="2849562"/>
          </a:xfrm>
        </p:spPr>
        <p:txBody>
          <a:bodyPr>
            <a:normAutofit/>
          </a:bodyPr>
          <a:lstStyle/>
          <a:p>
            <a:pPr>
              <a:buNone/>
            </a:pPr>
            <a:r>
              <a:rPr lang="en-US" dirty="0" smtClean="0"/>
              <a:t>Answer:  YES!</a:t>
            </a:r>
          </a:p>
          <a:p>
            <a:pPr>
              <a:buNone/>
            </a:pPr>
            <a:r>
              <a:rPr lang="en-US" dirty="0" smtClean="0"/>
              <a:t>Consider a binary search.</a:t>
            </a:r>
          </a:p>
          <a:p>
            <a:pPr>
              <a:buNone/>
            </a:pPr>
            <a:r>
              <a:rPr lang="en-US" dirty="0" smtClean="0"/>
              <a:t>		- example:  looking up a </a:t>
            </a:r>
            <a:r>
              <a:rPr lang="en-US" dirty="0"/>
              <a:t>person in a phone </a:t>
            </a:r>
            <a:r>
              <a:rPr lang="en-US" dirty="0" smtClean="0"/>
              <a:t>book</a:t>
            </a:r>
          </a:p>
          <a:p>
            <a:pPr>
              <a:buNone/>
            </a:pPr>
            <a:r>
              <a:rPr lang="en-US" dirty="0"/>
              <a:t>		- example:  looking up a word in </a:t>
            </a:r>
            <a:r>
              <a:rPr lang="en-US" dirty="0" smtClean="0"/>
              <a:t>a dictionary</a:t>
            </a:r>
          </a:p>
          <a:p>
            <a:pPr>
              <a:buNone/>
            </a:pPr>
            <a:endParaRPr lang="en-US" dirty="0"/>
          </a:p>
        </p:txBody>
      </p:sp>
    </p:spTree>
    <p:extLst>
      <p:ext uri="{BB962C8B-B14F-4D97-AF65-F5344CB8AC3E}">
        <p14:creationId xmlns:p14="http://schemas.microsoft.com/office/powerpoint/2010/main" val="294393199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38778"/>
            <a:ext cx="8610600" cy="6096000"/>
          </a:xfrm>
        </p:spPr>
        <p:txBody>
          <a:bodyPr>
            <a:normAutofit fontScale="62500" lnSpcReduction="20000"/>
          </a:bodyPr>
          <a:lstStyle/>
          <a:p>
            <a:pPr marL="0" indent="0">
              <a:buNone/>
            </a:pPr>
            <a:endParaRPr lang="en-US" dirty="0" smtClean="0">
              <a:latin typeface="Courier"/>
              <a:cs typeface="Courier"/>
            </a:endParaRPr>
          </a:p>
          <a:p>
            <a:pPr marL="0" indent="0">
              <a:buNone/>
            </a:pPr>
            <a:r>
              <a:rPr lang="en-US" dirty="0">
                <a:latin typeface="Courier"/>
                <a:cs typeface="Courier"/>
              </a:rPr>
              <a:t>[-3, 1, 2, 3, 5, 6, 8, 9, 11, 18]</a:t>
            </a:r>
          </a:p>
          <a:p>
            <a:pPr marL="0" indent="0">
              <a:buNone/>
            </a:pPr>
            <a:endParaRPr lang="en-US" dirty="0" smtClean="0">
              <a:latin typeface="Courier"/>
              <a:cs typeface="Courier"/>
            </a:endParaRPr>
          </a:p>
          <a:p>
            <a:pPr marL="0" indent="0">
              <a:buNone/>
            </a:pPr>
            <a:endParaRPr lang="en-US" dirty="0" smtClean="0">
              <a:latin typeface="Courier"/>
              <a:cs typeface="Courier"/>
            </a:endParaRPr>
          </a:p>
          <a:p>
            <a:pPr marL="0" indent="0">
              <a:buNone/>
            </a:pPr>
            <a:endParaRPr lang="en-US" dirty="0" smtClean="0">
              <a:latin typeface="Courier"/>
              <a:cs typeface="Courier"/>
            </a:endParaRPr>
          </a:p>
          <a:p>
            <a:pPr marL="0" indent="0">
              <a:buNone/>
            </a:pPr>
            <a:endParaRPr lang="en-US" dirty="0" smtClean="0">
              <a:latin typeface="Courier"/>
              <a:cs typeface="Courier"/>
            </a:endParaRPr>
          </a:p>
          <a:p>
            <a:pPr marL="0" indent="0">
              <a:buNone/>
            </a:pPr>
            <a:endParaRPr lang="en-US" dirty="0" smtClean="0">
              <a:latin typeface="Courier"/>
              <a:cs typeface="Courier"/>
            </a:endParaRPr>
          </a:p>
          <a:p>
            <a:pPr marL="0" indent="0">
              <a:buNone/>
            </a:pPr>
            <a:endParaRPr lang="en-US" dirty="0" smtClean="0">
              <a:latin typeface="Courier"/>
              <a:cs typeface="Courier"/>
            </a:endParaRPr>
          </a:p>
          <a:p>
            <a:pPr marL="0" indent="0">
              <a:buNone/>
            </a:pPr>
            <a:endParaRPr lang="en-US" dirty="0">
              <a:latin typeface="Courier"/>
              <a:cs typeface="Courier"/>
            </a:endParaRPr>
          </a:p>
          <a:p>
            <a:pPr marL="0" indent="0">
              <a:buNone/>
            </a:pPr>
            <a:endParaRPr lang="en-US" dirty="0" smtClean="0">
              <a:latin typeface="Courier"/>
              <a:cs typeface="Courier"/>
            </a:endParaRP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endParaRPr lang="en-US" dirty="0" smtClean="0">
              <a:latin typeface="Courier"/>
              <a:cs typeface="Courier"/>
            </a:endParaRPr>
          </a:p>
          <a:p>
            <a:pPr marL="0" indent="0">
              <a:buNone/>
            </a:pPr>
            <a:endParaRPr lang="en-US" dirty="0">
              <a:latin typeface="Courier"/>
              <a:cs typeface="Courier"/>
            </a:endParaRPr>
          </a:p>
          <a:p>
            <a:pPr marL="0" indent="0">
              <a:buNone/>
            </a:pPr>
            <a:endParaRPr lang="en-US" dirty="0" smtClean="0">
              <a:latin typeface="Courier"/>
              <a:cs typeface="Courier"/>
            </a:endParaRPr>
          </a:p>
          <a:p>
            <a:pPr marL="0" indent="0">
              <a:buNone/>
            </a:pPr>
            <a:endParaRPr lang="en-US" dirty="0">
              <a:latin typeface="Courier"/>
              <a:cs typeface="Courier"/>
            </a:endParaRPr>
          </a:p>
          <a:p>
            <a:pPr marL="0" indent="0">
              <a:buNone/>
            </a:pPr>
            <a:endParaRPr lang="en-US" dirty="0" smtClean="0">
              <a:latin typeface="Courier"/>
              <a:cs typeface="Courier"/>
            </a:endParaRPr>
          </a:p>
          <a:p>
            <a:pPr marL="0" indent="0">
              <a:buNone/>
            </a:pPr>
            <a:endParaRPr lang="en-US" dirty="0">
              <a:latin typeface="Courier"/>
              <a:cs typeface="Courier"/>
            </a:endParaRPr>
          </a:p>
          <a:p>
            <a:pPr marL="0" indent="0">
              <a:buNone/>
            </a:pPr>
            <a:r>
              <a:rPr lang="en-US" dirty="0" smtClean="0">
                <a:latin typeface="Courier"/>
                <a:cs typeface="Courier"/>
              </a:rPr>
              <a:t> </a:t>
            </a:r>
            <a:endParaRPr lang="en-US" dirty="0">
              <a:latin typeface="Courier"/>
              <a:cs typeface="Courier"/>
            </a:endParaRPr>
          </a:p>
        </p:txBody>
      </p:sp>
      <p:cxnSp>
        <p:nvCxnSpPr>
          <p:cNvPr id="5" name="Straight Arrow Connector 4"/>
          <p:cNvCxnSpPr/>
          <p:nvPr/>
        </p:nvCxnSpPr>
        <p:spPr>
          <a:xfrm flipV="1">
            <a:off x="770467" y="1348378"/>
            <a:ext cx="0" cy="228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5139267" y="1348378"/>
            <a:ext cx="0" cy="228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2599267" y="1348378"/>
            <a:ext cx="0" cy="228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5130800" y="2872378"/>
            <a:ext cx="0" cy="228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3048000" y="2872378"/>
            <a:ext cx="0" cy="228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3962400" y="2872378"/>
            <a:ext cx="0" cy="228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3056467" y="4396378"/>
            <a:ext cx="0" cy="228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3513667" y="4396378"/>
            <a:ext cx="0" cy="228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3513667" y="5920378"/>
            <a:ext cx="0" cy="228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5952067" y="1839446"/>
            <a:ext cx="5334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5943600" y="3371913"/>
            <a:ext cx="5334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5943600" y="4887443"/>
            <a:ext cx="5334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371600" y="685800"/>
            <a:ext cx="1752600" cy="400110"/>
          </a:xfrm>
          <a:prstGeom prst="rect">
            <a:avLst/>
          </a:prstGeom>
          <a:noFill/>
        </p:spPr>
        <p:txBody>
          <a:bodyPr wrap="square" rtlCol="0">
            <a:spAutoFit/>
          </a:bodyPr>
          <a:lstStyle/>
          <a:p>
            <a:r>
              <a:rPr lang="en-US" sz="2000" dirty="0" smtClean="0">
                <a:latin typeface="Courier"/>
                <a:cs typeface="Courier"/>
              </a:rPr>
              <a:t>, high = 9</a:t>
            </a:r>
            <a:endParaRPr lang="en-US" sz="2000" dirty="0">
              <a:latin typeface="Courier"/>
              <a:cs typeface="Courier"/>
            </a:endParaRPr>
          </a:p>
        </p:txBody>
      </p:sp>
      <p:sp>
        <p:nvSpPr>
          <p:cNvPr id="19" name="TextBox 18"/>
          <p:cNvSpPr txBox="1"/>
          <p:nvPr/>
        </p:nvSpPr>
        <p:spPr>
          <a:xfrm>
            <a:off x="2895600" y="685803"/>
            <a:ext cx="1752600" cy="400110"/>
          </a:xfrm>
          <a:prstGeom prst="rect">
            <a:avLst/>
          </a:prstGeom>
          <a:noFill/>
        </p:spPr>
        <p:txBody>
          <a:bodyPr wrap="square" rtlCol="0">
            <a:spAutoFit/>
          </a:bodyPr>
          <a:lstStyle/>
          <a:p>
            <a:r>
              <a:rPr lang="en-US" sz="2000" dirty="0" smtClean="0">
                <a:latin typeface="Courier"/>
                <a:cs typeface="Courier"/>
              </a:rPr>
              <a:t>, mid = 4</a:t>
            </a:r>
            <a:endParaRPr lang="en-US" sz="2000" dirty="0">
              <a:latin typeface="Courier"/>
              <a:cs typeface="Courier"/>
            </a:endParaRPr>
          </a:p>
        </p:txBody>
      </p:sp>
      <p:sp>
        <p:nvSpPr>
          <p:cNvPr id="21" name="TextBox 20"/>
          <p:cNvSpPr txBox="1"/>
          <p:nvPr/>
        </p:nvSpPr>
        <p:spPr>
          <a:xfrm>
            <a:off x="304800" y="685803"/>
            <a:ext cx="1295400" cy="400110"/>
          </a:xfrm>
          <a:prstGeom prst="rect">
            <a:avLst/>
          </a:prstGeom>
          <a:noFill/>
        </p:spPr>
        <p:txBody>
          <a:bodyPr wrap="square" rtlCol="0">
            <a:spAutoFit/>
          </a:bodyPr>
          <a:lstStyle/>
          <a:p>
            <a:r>
              <a:rPr lang="en-US" sz="2000" dirty="0" smtClean="0">
                <a:latin typeface="Courier"/>
                <a:cs typeface="Courier"/>
              </a:rPr>
              <a:t>low = 0</a:t>
            </a:r>
            <a:endParaRPr lang="en-US" sz="2000" dirty="0">
              <a:latin typeface="Courier"/>
              <a:cs typeface="Courier"/>
            </a:endParaRPr>
          </a:p>
        </p:txBody>
      </p:sp>
      <p:sp>
        <p:nvSpPr>
          <p:cNvPr id="22" name="TextBox 21"/>
          <p:cNvSpPr txBox="1"/>
          <p:nvPr/>
        </p:nvSpPr>
        <p:spPr>
          <a:xfrm>
            <a:off x="7162800" y="687979"/>
            <a:ext cx="1752600" cy="400110"/>
          </a:xfrm>
          <a:prstGeom prst="rect">
            <a:avLst/>
          </a:prstGeom>
          <a:noFill/>
        </p:spPr>
        <p:txBody>
          <a:bodyPr wrap="square" rtlCol="0">
            <a:spAutoFit/>
          </a:bodyPr>
          <a:lstStyle/>
          <a:p>
            <a:r>
              <a:rPr lang="en-US" sz="2000" dirty="0" smtClean="0">
                <a:latin typeface="Courier"/>
                <a:cs typeface="Courier"/>
              </a:rPr>
              <a:t>(tar = 8)</a:t>
            </a:r>
            <a:endParaRPr lang="en-US" sz="2000" dirty="0">
              <a:latin typeface="Courier"/>
              <a:cs typeface="Courier"/>
            </a:endParaRPr>
          </a:p>
        </p:txBody>
      </p:sp>
      <p:sp>
        <p:nvSpPr>
          <p:cNvPr id="23" name="TextBox 22"/>
          <p:cNvSpPr txBox="1"/>
          <p:nvPr/>
        </p:nvSpPr>
        <p:spPr>
          <a:xfrm>
            <a:off x="1371600" y="2211979"/>
            <a:ext cx="1752600" cy="400110"/>
          </a:xfrm>
          <a:prstGeom prst="rect">
            <a:avLst/>
          </a:prstGeom>
          <a:noFill/>
        </p:spPr>
        <p:txBody>
          <a:bodyPr wrap="square" rtlCol="0">
            <a:spAutoFit/>
          </a:bodyPr>
          <a:lstStyle/>
          <a:p>
            <a:r>
              <a:rPr lang="en-US" sz="2000" dirty="0" smtClean="0">
                <a:latin typeface="Courier"/>
                <a:cs typeface="Courier"/>
              </a:rPr>
              <a:t>, high = 9</a:t>
            </a:r>
            <a:endParaRPr lang="en-US" sz="2000" dirty="0">
              <a:latin typeface="Courier"/>
              <a:cs typeface="Courier"/>
            </a:endParaRPr>
          </a:p>
        </p:txBody>
      </p:sp>
      <p:sp>
        <p:nvSpPr>
          <p:cNvPr id="24" name="TextBox 23"/>
          <p:cNvSpPr txBox="1"/>
          <p:nvPr/>
        </p:nvSpPr>
        <p:spPr>
          <a:xfrm>
            <a:off x="2895600" y="2211982"/>
            <a:ext cx="1752600" cy="400110"/>
          </a:xfrm>
          <a:prstGeom prst="rect">
            <a:avLst/>
          </a:prstGeom>
          <a:noFill/>
        </p:spPr>
        <p:txBody>
          <a:bodyPr wrap="square" rtlCol="0">
            <a:spAutoFit/>
          </a:bodyPr>
          <a:lstStyle/>
          <a:p>
            <a:r>
              <a:rPr lang="en-US" sz="2000" dirty="0" smtClean="0">
                <a:latin typeface="Courier"/>
                <a:cs typeface="Courier"/>
              </a:rPr>
              <a:t>, mid = 7</a:t>
            </a:r>
            <a:endParaRPr lang="en-US" sz="2000" dirty="0">
              <a:latin typeface="Courier"/>
              <a:cs typeface="Courier"/>
            </a:endParaRPr>
          </a:p>
        </p:txBody>
      </p:sp>
      <p:sp>
        <p:nvSpPr>
          <p:cNvPr id="25" name="TextBox 24"/>
          <p:cNvSpPr txBox="1"/>
          <p:nvPr/>
        </p:nvSpPr>
        <p:spPr>
          <a:xfrm>
            <a:off x="304800" y="2211982"/>
            <a:ext cx="1295400" cy="400110"/>
          </a:xfrm>
          <a:prstGeom prst="rect">
            <a:avLst/>
          </a:prstGeom>
          <a:noFill/>
        </p:spPr>
        <p:txBody>
          <a:bodyPr wrap="square" rtlCol="0">
            <a:spAutoFit/>
          </a:bodyPr>
          <a:lstStyle/>
          <a:p>
            <a:r>
              <a:rPr lang="en-US" sz="2000" dirty="0" smtClean="0">
                <a:latin typeface="Courier"/>
                <a:cs typeface="Courier"/>
              </a:rPr>
              <a:t>low = 5</a:t>
            </a:r>
            <a:endParaRPr lang="en-US" sz="2000" dirty="0">
              <a:latin typeface="Courier"/>
              <a:cs typeface="Courier"/>
            </a:endParaRPr>
          </a:p>
        </p:txBody>
      </p:sp>
      <p:sp>
        <p:nvSpPr>
          <p:cNvPr id="26" name="TextBox 25"/>
          <p:cNvSpPr txBox="1"/>
          <p:nvPr/>
        </p:nvSpPr>
        <p:spPr>
          <a:xfrm>
            <a:off x="1371600" y="3733800"/>
            <a:ext cx="1752600" cy="400110"/>
          </a:xfrm>
          <a:prstGeom prst="rect">
            <a:avLst/>
          </a:prstGeom>
          <a:noFill/>
        </p:spPr>
        <p:txBody>
          <a:bodyPr wrap="square" rtlCol="0">
            <a:spAutoFit/>
          </a:bodyPr>
          <a:lstStyle/>
          <a:p>
            <a:r>
              <a:rPr lang="en-US" sz="2000" dirty="0" smtClean="0">
                <a:latin typeface="Courier"/>
                <a:cs typeface="Courier"/>
              </a:rPr>
              <a:t>, high = 6</a:t>
            </a:r>
            <a:endParaRPr lang="en-US" sz="2000" dirty="0">
              <a:latin typeface="Courier"/>
              <a:cs typeface="Courier"/>
            </a:endParaRPr>
          </a:p>
        </p:txBody>
      </p:sp>
      <p:sp>
        <p:nvSpPr>
          <p:cNvPr id="27" name="TextBox 26"/>
          <p:cNvSpPr txBox="1"/>
          <p:nvPr/>
        </p:nvSpPr>
        <p:spPr>
          <a:xfrm>
            <a:off x="2895600" y="3733803"/>
            <a:ext cx="1752600" cy="400110"/>
          </a:xfrm>
          <a:prstGeom prst="rect">
            <a:avLst/>
          </a:prstGeom>
          <a:noFill/>
        </p:spPr>
        <p:txBody>
          <a:bodyPr wrap="square" rtlCol="0">
            <a:spAutoFit/>
          </a:bodyPr>
          <a:lstStyle/>
          <a:p>
            <a:r>
              <a:rPr lang="en-US" sz="2000" dirty="0" smtClean="0">
                <a:latin typeface="Courier"/>
                <a:cs typeface="Courier"/>
              </a:rPr>
              <a:t>, mid = 5</a:t>
            </a:r>
            <a:endParaRPr lang="en-US" sz="2000" dirty="0">
              <a:latin typeface="Courier"/>
              <a:cs typeface="Courier"/>
            </a:endParaRPr>
          </a:p>
        </p:txBody>
      </p:sp>
      <p:sp>
        <p:nvSpPr>
          <p:cNvPr id="28" name="TextBox 27"/>
          <p:cNvSpPr txBox="1"/>
          <p:nvPr/>
        </p:nvSpPr>
        <p:spPr>
          <a:xfrm>
            <a:off x="304800" y="3733803"/>
            <a:ext cx="1295400" cy="400110"/>
          </a:xfrm>
          <a:prstGeom prst="rect">
            <a:avLst/>
          </a:prstGeom>
          <a:noFill/>
        </p:spPr>
        <p:txBody>
          <a:bodyPr wrap="square" rtlCol="0">
            <a:spAutoFit/>
          </a:bodyPr>
          <a:lstStyle/>
          <a:p>
            <a:r>
              <a:rPr lang="en-US" sz="2000" dirty="0" smtClean="0">
                <a:latin typeface="Courier"/>
                <a:cs typeface="Courier"/>
              </a:rPr>
              <a:t>low = 5</a:t>
            </a:r>
            <a:endParaRPr lang="en-US" sz="2000" dirty="0">
              <a:latin typeface="Courier"/>
              <a:cs typeface="Courier"/>
            </a:endParaRPr>
          </a:p>
        </p:txBody>
      </p:sp>
      <p:sp>
        <p:nvSpPr>
          <p:cNvPr id="29" name="TextBox 28"/>
          <p:cNvSpPr txBox="1"/>
          <p:nvPr/>
        </p:nvSpPr>
        <p:spPr>
          <a:xfrm>
            <a:off x="1371600" y="5259979"/>
            <a:ext cx="1752600" cy="400110"/>
          </a:xfrm>
          <a:prstGeom prst="rect">
            <a:avLst/>
          </a:prstGeom>
          <a:noFill/>
        </p:spPr>
        <p:txBody>
          <a:bodyPr wrap="square" rtlCol="0">
            <a:spAutoFit/>
          </a:bodyPr>
          <a:lstStyle/>
          <a:p>
            <a:r>
              <a:rPr lang="en-US" sz="2000" dirty="0" smtClean="0">
                <a:latin typeface="Courier"/>
                <a:cs typeface="Courier"/>
              </a:rPr>
              <a:t>, high = 6</a:t>
            </a:r>
            <a:endParaRPr lang="en-US" sz="2000" dirty="0">
              <a:latin typeface="Courier"/>
              <a:cs typeface="Courier"/>
            </a:endParaRPr>
          </a:p>
        </p:txBody>
      </p:sp>
      <p:sp>
        <p:nvSpPr>
          <p:cNvPr id="30" name="TextBox 29"/>
          <p:cNvSpPr txBox="1"/>
          <p:nvPr/>
        </p:nvSpPr>
        <p:spPr>
          <a:xfrm>
            <a:off x="2895600" y="5259982"/>
            <a:ext cx="1752600" cy="400110"/>
          </a:xfrm>
          <a:prstGeom prst="rect">
            <a:avLst/>
          </a:prstGeom>
          <a:noFill/>
        </p:spPr>
        <p:txBody>
          <a:bodyPr wrap="square" rtlCol="0">
            <a:spAutoFit/>
          </a:bodyPr>
          <a:lstStyle/>
          <a:p>
            <a:r>
              <a:rPr lang="en-US" sz="2000" dirty="0" smtClean="0">
                <a:latin typeface="Courier"/>
                <a:cs typeface="Courier"/>
              </a:rPr>
              <a:t>, mid = 6</a:t>
            </a:r>
            <a:endParaRPr lang="en-US" sz="2000" dirty="0">
              <a:latin typeface="Courier"/>
              <a:cs typeface="Courier"/>
            </a:endParaRPr>
          </a:p>
        </p:txBody>
      </p:sp>
      <p:sp>
        <p:nvSpPr>
          <p:cNvPr id="31" name="TextBox 30"/>
          <p:cNvSpPr txBox="1"/>
          <p:nvPr/>
        </p:nvSpPr>
        <p:spPr>
          <a:xfrm>
            <a:off x="304800" y="5259982"/>
            <a:ext cx="1295400" cy="400110"/>
          </a:xfrm>
          <a:prstGeom prst="rect">
            <a:avLst/>
          </a:prstGeom>
          <a:noFill/>
        </p:spPr>
        <p:txBody>
          <a:bodyPr wrap="square" rtlCol="0">
            <a:spAutoFit/>
          </a:bodyPr>
          <a:lstStyle/>
          <a:p>
            <a:r>
              <a:rPr lang="en-US" sz="2000" dirty="0" smtClean="0">
                <a:latin typeface="Courier"/>
                <a:cs typeface="Courier"/>
              </a:rPr>
              <a:t>low = 6</a:t>
            </a:r>
            <a:endParaRPr lang="en-US" sz="2000" dirty="0">
              <a:latin typeface="Courier"/>
              <a:cs typeface="Courier"/>
            </a:endParaRPr>
          </a:p>
        </p:txBody>
      </p:sp>
      <p:sp>
        <p:nvSpPr>
          <p:cNvPr id="35" name="TextBox 34"/>
          <p:cNvSpPr txBox="1"/>
          <p:nvPr/>
        </p:nvSpPr>
        <p:spPr>
          <a:xfrm>
            <a:off x="304800" y="1600200"/>
            <a:ext cx="3124200" cy="400110"/>
          </a:xfrm>
          <a:prstGeom prst="rect">
            <a:avLst/>
          </a:prstGeom>
          <a:noFill/>
        </p:spPr>
        <p:txBody>
          <a:bodyPr wrap="square" rtlCol="0">
            <a:spAutoFit/>
          </a:bodyPr>
          <a:lstStyle/>
          <a:p>
            <a:r>
              <a:rPr lang="en-US" sz="2000" dirty="0" smtClean="0">
                <a:latin typeface="Courier"/>
                <a:cs typeface="Courier"/>
              </a:rPr>
              <a:t>value @ mid == tar?</a:t>
            </a:r>
            <a:endParaRPr lang="en-US" sz="2000" dirty="0">
              <a:latin typeface="Courier"/>
              <a:cs typeface="Courier"/>
            </a:endParaRPr>
          </a:p>
        </p:txBody>
      </p:sp>
      <p:sp>
        <p:nvSpPr>
          <p:cNvPr id="36" name="TextBox 35"/>
          <p:cNvSpPr txBox="1"/>
          <p:nvPr/>
        </p:nvSpPr>
        <p:spPr>
          <a:xfrm>
            <a:off x="304800" y="3124200"/>
            <a:ext cx="3124200" cy="400110"/>
          </a:xfrm>
          <a:prstGeom prst="rect">
            <a:avLst/>
          </a:prstGeom>
          <a:noFill/>
        </p:spPr>
        <p:txBody>
          <a:bodyPr wrap="square" rtlCol="0">
            <a:spAutoFit/>
          </a:bodyPr>
          <a:lstStyle/>
          <a:p>
            <a:r>
              <a:rPr lang="en-US" sz="2000" dirty="0" smtClean="0">
                <a:latin typeface="Courier"/>
                <a:cs typeface="Courier"/>
              </a:rPr>
              <a:t>value @ mid == tar?</a:t>
            </a:r>
            <a:endParaRPr lang="en-US" sz="2000" dirty="0">
              <a:latin typeface="Courier"/>
              <a:cs typeface="Courier"/>
            </a:endParaRPr>
          </a:p>
        </p:txBody>
      </p:sp>
      <p:sp>
        <p:nvSpPr>
          <p:cNvPr id="37" name="TextBox 36"/>
          <p:cNvSpPr txBox="1"/>
          <p:nvPr/>
        </p:nvSpPr>
        <p:spPr>
          <a:xfrm>
            <a:off x="304800" y="4656667"/>
            <a:ext cx="3124200" cy="400110"/>
          </a:xfrm>
          <a:prstGeom prst="rect">
            <a:avLst/>
          </a:prstGeom>
          <a:noFill/>
        </p:spPr>
        <p:txBody>
          <a:bodyPr wrap="square" rtlCol="0">
            <a:spAutoFit/>
          </a:bodyPr>
          <a:lstStyle/>
          <a:p>
            <a:r>
              <a:rPr lang="en-US" sz="2000" dirty="0" smtClean="0">
                <a:latin typeface="Courier"/>
                <a:cs typeface="Courier"/>
              </a:rPr>
              <a:t>value @ mid == tar?</a:t>
            </a:r>
            <a:endParaRPr lang="en-US" sz="2000" dirty="0">
              <a:latin typeface="Courier"/>
              <a:cs typeface="Courier"/>
            </a:endParaRPr>
          </a:p>
        </p:txBody>
      </p:sp>
      <p:sp>
        <p:nvSpPr>
          <p:cNvPr id="38" name="TextBox 37"/>
          <p:cNvSpPr txBox="1"/>
          <p:nvPr/>
        </p:nvSpPr>
        <p:spPr>
          <a:xfrm>
            <a:off x="304800" y="6172200"/>
            <a:ext cx="3124200" cy="400110"/>
          </a:xfrm>
          <a:prstGeom prst="rect">
            <a:avLst/>
          </a:prstGeom>
          <a:noFill/>
        </p:spPr>
        <p:txBody>
          <a:bodyPr wrap="square" rtlCol="0">
            <a:spAutoFit/>
          </a:bodyPr>
          <a:lstStyle/>
          <a:p>
            <a:r>
              <a:rPr lang="en-US" sz="2000" dirty="0" smtClean="0">
                <a:latin typeface="Courier"/>
                <a:cs typeface="Courier"/>
              </a:rPr>
              <a:t>value @ mid == tar?</a:t>
            </a:r>
            <a:endParaRPr lang="en-US" sz="2000" dirty="0">
              <a:latin typeface="Courier"/>
              <a:cs typeface="Courier"/>
            </a:endParaRPr>
          </a:p>
        </p:txBody>
      </p:sp>
      <p:sp>
        <p:nvSpPr>
          <p:cNvPr id="39" name="TextBox 38"/>
          <p:cNvSpPr txBox="1"/>
          <p:nvPr/>
        </p:nvSpPr>
        <p:spPr>
          <a:xfrm>
            <a:off x="3352800" y="1602379"/>
            <a:ext cx="2286000" cy="400110"/>
          </a:xfrm>
          <a:prstGeom prst="rect">
            <a:avLst/>
          </a:prstGeom>
          <a:noFill/>
        </p:spPr>
        <p:txBody>
          <a:bodyPr wrap="square" rtlCol="0">
            <a:spAutoFit/>
          </a:bodyPr>
          <a:lstStyle/>
          <a:p>
            <a:r>
              <a:rPr lang="en-US" sz="2000" dirty="0" smtClean="0">
                <a:latin typeface="Courier"/>
                <a:cs typeface="Courier"/>
              </a:rPr>
              <a:t>No, mid &lt; tar</a:t>
            </a:r>
            <a:endParaRPr lang="en-US" sz="2000" dirty="0">
              <a:latin typeface="Courier"/>
              <a:cs typeface="Courier"/>
            </a:endParaRPr>
          </a:p>
        </p:txBody>
      </p:sp>
      <p:sp>
        <p:nvSpPr>
          <p:cNvPr id="40" name="TextBox 39"/>
          <p:cNvSpPr txBox="1"/>
          <p:nvPr/>
        </p:nvSpPr>
        <p:spPr>
          <a:xfrm>
            <a:off x="3352800" y="4648200"/>
            <a:ext cx="2286000" cy="400110"/>
          </a:xfrm>
          <a:prstGeom prst="rect">
            <a:avLst/>
          </a:prstGeom>
          <a:noFill/>
        </p:spPr>
        <p:txBody>
          <a:bodyPr wrap="square" rtlCol="0">
            <a:spAutoFit/>
          </a:bodyPr>
          <a:lstStyle/>
          <a:p>
            <a:r>
              <a:rPr lang="en-US" sz="2000" dirty="0" smtClean="0">
                <a:latin typeface="Courier"/>
                <a:cs typeface="Courier"/>
              </a:rPr>
              <a:t>No, mid &lt; tar</a:t>
            </a:r>
            <a:endParaRPr lang="en-US" sz="2000" dirty="0">
              <a:latin typeface="Courier"/>
              <a:cs typeface="Courier"/>
            </a:endParaRPr>
          </a:p>
        </p:txBody>
      </p:sp>
      <p:sp>
        <p:nvSpPr>
          <p:cNvPr id="41" name="TextBox 40"/>
          <p:cNvSpPr txBox="1"/>
          <p:nvPr/>
        </p:nvSpPr>
        <p:spPr>
          <a:xfrm>
            <a:off x="3352800" y="3126379"/>
            <a:ext cx="2286000" cy="400110"/>
          </a:xfrm>
          <a:prstGeom prst="rect">
            <a:avLst/>
          </a:prstGeom>
          <a:noFill/>
        </p:spPr>
        <p:txBody>
          <a:bodyPr wrap="square" rtlCol="0">
            <a:spAutoFit/>
          </a:bodyPr>
          <a:lstStyle/>
          <a:p>
            <a:r>
              <a:rPr lang="en-US" sz="2000" dirty="0" smtClean="0">
                <a:latin typeface="Courier"/>
                <a:cs typeface="Courier"/>
              </a:rPr>
              <a:t>No, mid &gt; tar</a:t>
            </a:r>
            <a:endParaRPr lang="en-US" sz="2000" dirty="0">
              <a:latin typeface="Courier"/>
              <a:cs typeface="Courier"/>
            </a:endParaRPr>
          </a:p>
        </p:txBody>
      </p:sp>
      <p:sp>
        <p:nvSpPr>
          <p:cNvPr id="42" name="TextBox 41"/>
          <p:cNvSpPr txBox="1"/>
          <p:nvPr/>
        </p:nvSpPr>
        <p:spPr>
          <a:xfrm>
            <a:off x="6553200" y="1600200"/>
            <a:ext cx="2209800" cy="400110"/>
          </a:xfrm>
          <a:prstGeom prst="rect">
            <a:avLst/>
          </a:prstGeom>
          <a:noFill/>
        </p:spPr>
        <p:txBody>
          <a:bodyPr wrap="square" rtlCol="0">
            <a:spAutoFit/>
          </a:bodyPr>
          <a:lstStyle/>
          <a:p>
            <a:r>
              <a:rPr lang="en-US" sz="2000" dirty="0" smtClean="0">
                <a:latin typeface="Courier"/>
                <a:cs typeface="Courier"/>
              </a:rPr>
              <a:t>low = mid + 1</a:t>
            </a:r>
            <a:endParaRPr lang="en-US" sz="2000" dirty="0">
              <a:latin typeface="Courier"/>
              <a:cs typeface="Courier"/>
            </a:endParaRPr>
          </a:p>
        </p:txBody>
      </p:sp>
      <p:sp>
        <p:nvSpPr>
          <p:cNvPr id="43" name="TextBox 42"/>
          <p:cNvSpPr txBox="1"/>
          <p:nvPr/>
        </p:nvSpPr>
        <p:spPr>
          <a:xfrm>
            <a:off x="6553200" y="4648200"/>
            <a:ext cx="2209800" cy="400110"/>
          </a:xfrm>
          <a:prstGeom prst="rect">
            <a:avLst/>
          </a:prstGeom>
          <a:noFill/>
        </p:spPr>
        <p:txBody>
          <a:bodyPr wrap="square" rtlCol="0">
            <a:spAutoFit/>
          </a:bodyPr>
          <a:lstStyle/>
          <a:p>
            <a:r>
              <a:rPr lang="en-US" sz="2000" dirty="0" smtClean="0">
                <a:latin typeface="Courier"/>
                <a:cs typeface="Courier"/>
              </a:rPr>
              <a:t>low = mid + 1</a:t>
            </a:r>
            <a:endParaRPr lang="en-US" sz="2000" dirty="0">
              <a:latin typeface="Courier"/>
              <a:cs typeface="Courier"/>
            </a:endParaRPr>
          </a:p>
        </p:txBody>
      </p:sp>
      <p:sp>
        <p:nvSpPr>
          <p:cNvPr id="44" name="TextBox 43"/>
          <p:cNvSpPr txBox="1"/>
          <p:nvPr/>
        </p:nvSpPr>
        <p:spPr>
          <a:xfrm>
            <a:off x="6553200" y="3126376"/>
            <a:ext cx="2362200" cy="400110"/>
          </a:xfrm>
          <a:prstGeom prst="rect">
            <a:avLst/>
          </a:prstGeom>
          <a:noFill/>
        </p:spPr>
        <p:txBody>
          <a:bodyPr wrap="square" rtlCol="0">
            <a:spAutoFit/>
          </a:bodyPr>
          <a:lstStyle/>
          <a:p>
            <a:r>
              <a:rPr lang="en-US" sz="2000" dirty="0" smtClean="0">
                <a:latin typeface="Courier"/>
                <a:cs typeface="Courier"/>
              </a:rPr>
              <a:t>high = mid - 1</a:t>
            </a:r>
            <a:endParaRPr lang="en-US" sz="2000" dirty="0">
              <a:latin typeface="Courier"/>
              <a:cs typeface="Courier"/>
            </a:endParaRPr>
          </a:p>
        </p:txBody>
      </p:sp>
      <p:sp>
        <p:nvSpPr>
          <p:cNvPr id="45" name="TextBox 44"/>
          <p:cNvSpPr txBox="1"/>
          <p:nvPr/>
        </p:nvSpPr>
        <p:spPr>
          <a:xfrm>
            <a:off x="3352800" y="6172200"/>
            <a:ext cx="914400" cy="400110"/>
          </a:xfrm>
          <a:prstGeom prst="rect">
            <a:avLst/>
          </a:prstGeom>
          <a:noFill/>
        </p:spPr>
        <p:txBody>
          <a:bodyPr wrap="square" rtlCol="0">
            <a:spAutoFit/>
          </a:bodyPr>
          <a:lstStyle/>
          <a:p>
            <a:r>
              <a:rPr lang="en-US" sz="2000" dirty="0" smtClean="0">
                <a:latin typeface="Courier"/>
                <a:cs typeface="Courier"/>
              </a:rPr>
              <a:t>Yes!</a:t>
            </a:r>
            <a:endParaRPr lang="en-US" sz="2000" dirty="0">
              <a:latin typeface="Courier"/>
              <a:cs typeface="Courier"/>
            </a:endParaRPr>
          </a:p>
        </p:txBody>
      </p:sp>
      <p:sp>
        <p:nvSpPr>
          <p:cNvPr id="46" name="TextBox 45"/>
          <p:cNvSpPr txBox="1"/>
          <p:nvPr/>
        </p:nvSpPr>
        <p:spPr>
          <a:xfrm>
            <a:off x="304800" y="2514600"/>
            <a:ext cx="5257800" cy="400110"/>
          </a:xfrm>
          <a:prstGeom prst="rect">
            <a:avLst/>
          </a:prstGeom>
          <a:noFill/>
        </p:spPr>
        <p:txBody>
          <a:bodyPr wrap="square" rtlCol="0">
            <a:spAutoFit/>
          </a:bodyPr>
          <a:lstStyle/>
          <a:p>
            <a:r>
              <a:rPr lang="en-US" sz="2000" dirty="0">
                <a:latin typeface="Courier"/>
                <a:cs typeface="Courier"/>
              </a:rPr>
              <a:t>[-3, 1, 2, 3, 5, 6, 8, 9, 11, 18]</a:t>
            </a:r>
          </a:p>
        </p:txBody>
      </p:sp>
      <p:sp>
        <p:nvSpPr>
          <p:cNvPr id="47" name="TextBox 46"/>
          <p:cNvSpPr txBox="1"/>
          <p:nvPr/>
        </p:nvSpPr>
        <p:spPr>
          <a:xfrm>
            <a:off x="304800" y="2513601"/>
            <a:ext cx="5257800" cy="400110"/>
          </a:xfrm>
          <a:prstGeom prst="rect">
            <a:avLst/>
          </a:prstGeom>
          <a:noFill/>
        </p:spPr>
        <p:txBody>
          <a:bodyPr wrap="square" rtlCol="0">
            <a:spAutoFit/>
          </a:bodyPr>
          <a:lstStyle/>
          <a:p>
            <a:r>
              <a:rPr lang="en-US" sz="2000" dirty="0">
                <a:latin typeface="Courier"/>
                <a:cs typeface="Courier"/>
              </a:rPr>
              <a:t>[</a:t>
            </a:r>
            <a:r>
              <a:rPr lang="en-US" sz="2000" dirty="0">
                <a:solidFill>
                  <a:srgbClr val="7F7F7F"/>
                </a:solidFill>
                <a:latin typeface="Courier"/>
                <a:cs typeface="Courier"/>
              </a:rPr>
              <a:t>-3, 1, 2, 3, 5, </a:t>
            </a:r>
            <a:r>
              <a:rPr lang="en-US" sz="2000" dirty="0">
                <a:latin typeface="Courier"/>
                <a:cs typeface="Courier"/>
              </a:rPr>
              <a:t>6, 8, 9, 11, 18]</a:t>
            </a:r>
          </a:p>
        </p:txBody>
      </p:sp>
      <p:sp>
        <p:nvSpPr>
          <p:cNvPr id="48" name="TextBox 47"/>
          <p:cNvSpPr txBox="1"/>
          <p:nvPr/>
        </p:nvSpPr>
        <p:spPr>
          <a:xfrm>
            <a:off x="304800" y="4038600"/>
            <a:ext cx="5257800" cy="400110"/>
          </a:xfrm>
          <a:prstGeom prst="rect">
            <a:avLst/>
          </a:prstGeom>
          <a:noFill/>
        </p:spPr>
        <p:txBody>
          <a:bodyPr wrap="square" rtlCol="0">
            <a:spAutoFit/>
          </a:bodyPr>
          <a:lstStyle/>
          <a:p>
            <a:r>
              <a:rPr lang="en-US" sz="2000" dirty="0">
                <a:latin typeface="Courier"/>
                <a:cs typeface="Courier"/>
              </a:rPr>
              <a:t>[</a:t>
            </a:r>
            <a:r>
              <a:rPr lang="en-US" sz="2000" dirty="0">
                <a:solidFill>
                  <a:srgbClr val="7F7F7F"/>
                </a:solidFill>
                <a:latin typeface="Courier"/>
                <a:cs typeface="Courier"/>
              </a:rPr>
              <a:t>-3, 1, 2, 3, 5, </a:t>
            </a:r>
            <a:r>
              <a:rPr lang="en-US" sz="2000" dirty="0">
                <a:latin typeface="Courier"/>
                <a:cs typeface="Courier"/>
              </a:rPr>
              <a:t>6, 8, 9, 11, 18]</a:t>
            </a:r>
          </a:p>
        </p:txBody>
      </p:sp>
      <p:sp>
        <p:nvSpPr>
          <p:cNvPr id="49" name="TextBox 48"/>
          <p:cNvSpPr txBox="1"/>
          <p:nvPr/>
        </p:nvSpPr>
        <p:spPr>
          <a:xfrm>
            <a:off x="304800" y="4037604"/>
            <a:ext cx="5257800" cy="400110"/>
          </a:xfrm>
          <a:prstGeom prst="rect">
            <a:avLst/>
          </a:prstGeom>
          <a:noFill/>
        </p:spPr>
        <p:txBody>
          <a:bodyPr wrap="square" rtlCol="0">
            <a:spAutoFit/>
          </a:bodyPr>
          <a:lstStyle/>
          <a:p>
            <a:r>
              <a:rPr lang="en-US" sz="2000" dirty="0">
                <a:latin typeface="Courier"/>
                <a:cs typeface="Courier"/>
              </a:rPr>
              <a:t>[</a:t>
            </a:r>
            <a:r>
              <a:rPr lang="en-US" sz="2000" dirty="0">
                <a:solidFill>
                  <a:srgbClr val="7F7F7F"/>
                </a:solidFill>
                <a:latin typeface="Courier"/>
                <a:cs typeface="Courier"/>
              </a:rPr>
              <a:t>-3, 1, 2, 3, 5, </a:t>
            </a:r>
            <a:r>
              <a:rPr lang="en-US" sz="2000" dirty="0">
                <a:latin typeface="Courier"/>
                <a:cs typeface="Courier"/>
              </a:rPr>
              <a:t>6, 8</a:t>
            </a:r>
            <a:r>
              <a:rPr lang="en-US" sz="2000" dirty="0">
                <a:solidFill>
                  <a:srgbClr val="7F7F7F"/>
                </a:solidFill>
                <a:latin typeface="Courier"/>
                <a:cs typeface="Courier"/>
              </a:rPr>
              <a:t>, 9, 11, 18</a:t>
            </a:r>
            <a:r>
              <a:rPr lang="en-US" sz="2000" dirty="0">
                <a:latin typeface="Courier"/>
                <a:cs typeface="Courier"/>
              </a:rPr>
              <a:t>]</a:t>
            </a:r>
          </a:p>
        </p:txBody>
      </p:sp>
      <p:sp>
        <p:nvSpPr>
          <p:cNvPr id="50" name="TextBox 49"/>
          <p:cNvSpPr txBox="1"/>
          <p:nvPr/>
        </p:nvSpPr>
        <p:spPr>
          <a:xfrm>
            <a:off x="304800" y="5562600"/>
            <a:ext cx="5257800" cy="400110"/>
          </a:xfrm>
          <a:prstGeom prst="rect">
            <a:avLst/>
          </a:prstGeom>
          <a:noFill/>
        </p:spPr>
        <p:txBody>
          <a:bodyPr wrap="square" rtlCol="0">
            <a:spAutoFit/>
          </a:bodyPr>
          <a:lstStyle/>
          <a:p>
            <a:r>
              <a:rPr lang="en-US" sz="2000" dirty="0">
                <a:latin typeface="Courier"/>
                <a:cs typeface="Courier"/>
              </a:rPr>
              <a:t>[</a:t>
            </a:r>
            <a:r>
              <a:rPr lang="en-US" sz="2000" dirty="0">
                <a:solidFill>
                  <a:srgbClr val="7F7F7F"/>
                </a:solidFill>
                <a:latin typeface="Courier"/>
                <a:cs typeface="Courier"/>
              </a:rPr>
              <a:t>-3, 1, 2, 3, 5, </a:t>
            </a:r>
            <a:r>
              <a:rPr lang="en-US" sz="2000" dirty="0">
                <a:latin typeface="Courier"/>
                <a:cs typeface="Courier"/>
              </a:rPr>
              <a:t>6, 8</a:t>
            </a:r>
            <a:r>
              <a:rPr lang="en-US" sz="2000" dirty="0">
                <a:solidFill>
                  <a:srgbClr val="7F7F7F"/>
                </a:solidFill>
                <a:latin typeface="Courier"/>
                <a:cs typeface="Courier"/>
              </a:rPr>
              <a:t>, 9, 11, 18</a:t>
            </a:r>
            <a:r>
              <a:rPr lang="en-US" sz="2000" dirty="0">
                <a:latin typeface="Courier"/>
                <a:cs typeface="Courier"/>
              </a:rPr>
              <a:t>]</a:t>
            </a:r>
          </a:p>
        </p:txBody>
      </p:sp>
      <p:sp>
        <p:nvSpPr>
          <p:cNvPr id="51" name="TextBox 50"/>
          <p:cNvSpPr txBox="1"/>
          <p:nvPr/>
        </p:nvSpPr>
        <p:spPr>
          <a:xfrm>
            <a:off x="304800" y="5570070"/>
            <a:ext cx="5257800" cy="400110"/>
          </a:xfrm>
          <a:prstGeom prst="rect">
            <a:avLst/>
          </a:prstGeom>
          <a:noFill/>
        </p:spPr>
        <p:txBody>
          <a:bodyPr wrap="square" rtlCol="0">
            <a:spAutoFit/>
          </a:bodyPr>
          <a:lstStyle/>
          <a:p>
            <a:r>
              <a:rPr lang="en-US" sz="2000" dirty="0">
                <a:latin typeface="Courier"/>
                <a:cs typeface="Courier"/>
              </a:rPr>
              <a:t>[</a:t>
            </a:r>
            <a:r>
              <a:rPr lang="en-US" sz="2000" dirty="0">
                <a:solidFill>
                  <a:srgbClr val="7F7F7F"/>
                </a:solidFill>
                <a:latin typeface="Courier"/>
                <a:cs typeface="Courier"/>
              </a:rPr>
              <a:t>-3, 1, 2, 3, 5</a:t>
            </a:r>
            <a:r>
              <a:rPr lang="en-US" sz="2000" dirty="0">
                <a:solidFill>
                  <a:schemeClr val="bg1">
                    <a:lumMod val="50000"/>
                  </a:schemeClr>
                </a:solidFill>
                <a:latin typeface="Courier"/>
                <a:cs typeface="Courier"/>
              </a:rPr>
              <a:t>, 6</a:t>
            </a:r>
            <a:r>
              <a:rPr lang="en-US" sz="2000" dirty="0">
                <a:solidFill>
                  <a:srgbClr val="7F7F7F"/>
                </a:solidFill>
                <a:latin typeface="Courier"/>
                <a:cs typeface="Courier"/>
              </a:rPr>
              <a:t>, </a:t>
            </a:r>
            <a:r>
              <a:rPr lang="en-US" sz="2000" dirty="0">
                <a:latin typeface="Courier"/>
                <a:cs typeface="Courier"/>
              </a:rPr>
              <a:t>8</a:t>
            </a:r>
            <a:r>
              <a:rPr lang="en-US" sz="2000" dirty="0">
                <a:solidFill>
                  <a:srgbClr val="7F7F7F"/>
                </a:solidFill>
                <a:latin typeface="Courier"/>
                <a:cs typeface="Courier"/>
              </a:rPr>
              <a:t>, 9, 11, 18</a:t>
            </a:r>
            <a:r>
              <a:rPr lang="en-US" sz="2000" dirty="0">
                <a:latin typeface="Courier"/>
                <a:cs typeface="Courier"/>
              </a:rPr>
              <a:t>]</a:t>
            </a:r>
          </a:p>
        </p:txBody>
      </p:sp>
      <p:sp>
        <p:nvSpPr>
          <p:cNvPr id="52" name="TextBox 51"/>
          <p:cNvSpPr txBox="1"/>
          <p:nvPr/>
        </p:nvSpPr>
        <p:spPr>
          <a:xfrm>
            <a:off x="2971800" y="0"/>
            <a:ext cx="3048000" cy="707886"/>
          </a:xfrm>
          <a:prstGeom prst="rect">
            <a:avLst/>
          </a:prstGeom>
          <a:noFill/>
        </p:spPr>
        <p:txBody>
          <a:bodyPr wrap="square" rtlCol="0">
            <a:spAutoFit/>
          </a:bodyPr>
          <a:lstStyle/>
          <a:p>
            <a:r>
              <a:rPr lang="en-US" sz="4000" dirty="0" smtClean="0"/>
              <a:t>Binary Search</a:t>
            </a:r>
            <a:endParaRPr lang="en-US" sz="4000" dirty="0"/>
          </a:p>
        </p:txBody>
      </p:sp>
    </p:spTree>
    <p:extLst>
      <p:ext uri="{BB962C8B-B14F-4D97-AF65-F5344CB8AC3E}">
        <p14:creationId xmlns:p14="http://schemas.microsoft.com/office/powerpoint/2010/main" val="270782636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46"/>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9"/>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48"/>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7"/>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1"/>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3"/>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29"/>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30"/>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51"/>
                                        </p:tgtEl>
                                        <p:attrNameLst>
                                          <p:attrName>style.visibility</p:attrName>
                                        </p:attrNameLst>
                                      </p:cBhvr>
                                      <p:to>
                                        <p:strVal val="visible"/>
                                      </p:to>
                                    </p:set>
                                  </p:childTnLst>
                                </p:cTn>
                              </p:par>
                              <p:par>
                                <p:cTn id="139" presetID="1" presetClass="exit" presetSubtype="0" fill="hold" grpId="1" nodeType="withEffect">
                                  <p:stCondLst>
                                    <p:cond delay="0"/>
                                  </p:stCondLst>
                                  <p:childTnLst>
                                    <p:set>
                                      <p:cBhvr>
                                        <p:cTn id="140" dur="1" fill="hold">
                                          <p:stCondLst>
                                            <p:cond delay="0"/>
                                          </p:stCondLst>
                                        </p:cTn>
                                        <p:tgtEl>
                                          <p:spTgt spid="50"/>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38"/>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1" grpId="0"/>
      <p:bldP spid="23" grpId="0"/>
      <p:bldP spid="24" grpId="0"/>
      <p:bldP spid="25" grpId="0"/>
      <p:bldP spid="26" grpId="0"/>
      <p:bldP spid="27" grpId="0"/>
      <p:bldP spid="28" grpId="0"/>
      <p:bldP spid="29" grpId="0"/>
      <p:bldP spid="30" grpId="0"/>
      <p:bldP spid="31" grpId="0"/>
      <p:bldP spid="35" grpId="0"/>
      <p:bldP spid="36" grpId="0"/>
      <p:bldP spid="37" grpId="0"/>
      <p:bldP spid="38" grpId="0"/>
      <p:bldP spid="39" grpId="0"/>
      <p:bldP spid="40" grpId="0"/>
      <p:bldP spid="41" grpId="0"/>
      <p:bldP spid="42" grpId="0"/>
      <p:bldP spid="43" grpId="0"/>
      <p:bldP spid="44" grpId="0"/>
      <p:bldP spid="45" grpId="0"/>
      <p:bldP spid="46" grpId="0"/>
      <p:bldP spid="46" grpId="1"/>
      <p:bldP spid="47" grpId="0"/>
      <p:bldP spid="48" grpId="0"/>
      <p:bldP spid="48" grpId="1"/>
      <p:bldP spid="49" grpId="0"/>
      <p:bldP spid="50" grpId="0"/>
      <p:bldP spid="50" grpId="1"/>
      <p:bldP spid="5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Puzzle:  Binary search</a:t>
            </a:r>
            <a:endParaRPr lang="en-US" dirty="0"/>
          </a:p>
        </p:txBody>
      </p:sp>
      <p:sp>
        <p:nvSpPr>
          <p:cNvPr id="3" name="Content Placeholder 2"/>
          <p:cNvSpPr>
            <a:spLocks noGrp="1"/>
          </p:cNvSpPr>
          <p:nvPr>
            <p:ph idx="1"/>
          </p:nvPr>
        </p:nvSpPr>
        <p:spPr>
          <a:xfrm>
            <a:off x="152400" y="914401"/>
            <a:ext cx="8839200" cy="2362199"/>
          </a:xfrm>
        </p:spPr>
        <p:txBody>
          <a:bodyPr>
            <a:normAutofit/>
          </a:bodyPr>
          <a:lstStyle/>
          <a:p>
            <a:pPr>
              <a:buNone/>
            </a:pPr>
            <a:r>
              <a:rPr lang="en-US" sz="2800" dirty="0" smtClean="0"/>
              <a:t>    Write a function </a:t>
            </a:r>
            <a:r>
              <a:rPr lang="en-US" sz="2800" dirty="0" err="1" smtClean="0">
                <a:solidFill>
                  <a:srgbClr val="C00000"/>
                </a:solidFill>
              </a:rPr>
              <a:t>binary_search</a:t>
            </a:r>
            <a:r>
              <a:rPr lang="en-US" sz="2800" dirty="0" smtClean="0">
                <a:solidFill>
                  <a:srgbClr val="C00000"/>
                </a:solidFill>
              </a:rPr>
              <a:t> </a:t>
            </a:r>
            <a:r>
              <a:rPr lang="en-US" sz="2800" dirty="0" smtClean="0"/>
              <a:t>with two parameters – a sorted list of integers, and an integer value to search for.  The function should return the index of the list where the value is found.  The function should return None if the value is not found.</a:t>
            </a:r>
          </a:p>
          <a:p>
            <a:pPr>
              <a:buNone/>
            </a:pPr>
            <a:endParaRPr lang="en-US" sz="2800" dirty="0" smtClean="0"/>
          </a:p>
          <a:p>
            <a:pPr>
              <a:buNone/>
            </a:pPr>
            <a:endParaRPr lang="en-US" sz="2800" dirty="0" smtClean="0">
              <a:solidFill>
                <a:srgbClr val="C00000"/>
              </a:solidFill>
            </a:endParaRPr>
          </a:p>
          <a:p>
            <a:pPr>
              <a:buNone/>
            </a:pPr>
            <a:endParaRPr lang="en-US" sz="2800" dirty="0">
              <a:solidFill>
                <a:srgbClr val="C00000"/>
              </a:solidFill>
            </a:endParaRPr>
          </a:p>
        </p:txBody>
      </p:sp>
      <p:sp>
        <p:nvSpPr>
          <p:cNvPr id="5" name="Rectangle 4"/>
          <p:cNvSpPr/>
          <p:nvPr/>
        </p:nvSpPr>
        <p:spPr>
          <a:xfrm>
            <a:off x="0" y="3429000"/>
            <a:ext cx="8991600" cy="2074414"/>
          </a:xfrm>
          <a:prstGeom prst="rect">
            <a:avLst/>
          </a:prstGeom>
        </p:spPr>
        <p:txBody>
          <a:bodyPr wrap="square">
            <a:spAutoFit/>
          </a:bodyPr>
          <a:lstStyle/>
          <a:p>
            <a:pPr marL="342900" lvl="0" indent="-342900">
              <a:spcBef>
                <a:spcPct val="20000"/>
              </a:spcBef>
            </a:pPr>
            <a:r>
              <a:rPr lang="en-US" sz="2800" dirty="0" smtClean="0">
                <a:solidFill>
                  <a:prstClr val="black"/>
                </a:solidFill>
              </a:rPr>
              <a:t>      These tests should succeed: </a:t>
            </a:r>
          </a:p>
          <a:p>
            <a:pPr marL="342900" lvl="0" indent="-342900">
              <a:spcBef>
                <a:spcPct val="20000"/>
              </a:spcBef>
            </a:pPr>
            <a:r>
              <a:rPr lang="en-US" sz="2800" dirty="0" smtClean="0">
                <a:solidFill>
                  <a:prstClr val="black"/>
                </a:solidFill>
              </a:rPr>
              <a:t>	   	</a:t>
            </a:r>
            <a:r>
              <a:rPr lang="en-US" sz="2800" dirty="0" err="1" smtClean="0">
                <a:solidFill>
                  <a:prstClr val="black"/>
                </a:solidFill>
              </a:rPr>
              <a:t>assertEqual</a:t>
            </a:r>
            <a:r>
              <a:rPr lang="en-US" sz="2800" dirty="0" smtClean="0">
                <a:solidFill>
                  <a:prstClr val="black"/>
                </a:solidFill>
              </a:rPr>
              <a:t> (</a:t>
            </a:r>
            <a:r>
              <a:rPr lang="en-US" sz="2800" dirty="0" err="1" smtClean="0">
                <a:solidFill>
                  <a:prstClr val="black"/>
                </a:solidFill>
              </a:rPr>
              <a:t>binary_search</a:t>
            </a:r>
            <a:r>
              <a:rPr lang="en-US" sz="2800" dirty="0" smtClean="0">
                <a:solidFill>
                  <a:prstClr val="black"/>
                </a:solidFill>
              </a:rPr>
              <a:t> (</a:t>
            </a:r>
            <a:r>
              <a:rPr lang="en-US" sz="2800" dirty="0">
                <a:solidFill>
                  <a:prstClr val="black"/>
                </a:solidFill>
              </a:rPr>
              <a:t>[1,2,3,5,6,7,9]</a:t>
            </a:r>
            <a:r>
              <a:rPr lang="en-US" sz="2800" dirty="0" smtClean="0">
                <a:solidFill>
                  <a:prstClr val="black"/>
                </a:solidFill>
              </a:rPr>
              <a:t>, 1), 0)</a:t>
            </a:r>
          </a:p>
          <a:p>
            <a:pPr marL="342900" lvl="0" indent="-342900">
              <a:spcBef>
                <a:spcPct val="20000"/>
              </a:spcBef>
            </a:pPr>
            <a:r>
              <a:rPr lang="en-US" sz="2800" dirty="0" smtClean="0">
                <a:solidFill>
                  <a:prstClr val="black"/>
                </a:solidFill>
              </a:rPr>
              <a:t>    		</a:t>
            </a:r>
            <a:r>
              <a:rPr lang="en-US" sz="2800" dirty="0" err="1" smtClean="0">
                <a:solidFill>
                  <a:prstClr val="black"/>
                </a:solidFill>
              </a:rPr>
              <a:t>assertEqual</a:t>
            </a:r>
            <a:r>
              <a:rPr lang="en-US" sz="2800" dirty="0" smtClean="0">
                <a:solidFill>
                  <a:prstClr val="black"/>
                </a:solidFill>
              </a:rPr>
              <a:t> (</a:t>
            </a:r>
            <a:r>
              <a:rPr lang="en-US" sz="2800" dirty="0" err="1" smtClean="0">
                <a:solidFill>
                  <a:prstClr val="black"/>
                </a:solidFill>
              </a:rPr>
              <a:t>binary_search</a:t>
            </a:r>
            <a:r>
              <a:rPr lang="en-US" sz="2800" dirty="0" smtClean="0">
                <a:solidFill>
                  <a:prstClr val="black"/>
                </a:solidFill>
              </a:rPr>
              <a:t> (</a:t>
            </a:r>
            <a:r>
              <a:rPr lang="en-US" sz="2800" dirty="0">
                <a:solidFill>
                  <a:prstClr val="black"/>
                </a:solidFill>
              </a:rPr>
              <a:t>[1,2,3,5,6,7,9]</a:t>
            </a:r>
            <a:r>
              <a:rPr lang="en-US" sz="2800" dirty="0" smtClean="0">
                <a:solidFill>
                  <a:prstClr val="black"/>
                </a:solidFill>
              </a:rPr>
              <a:t>, 8), None)</a:t>
            </a:r>
          </a:p>
          <a:p>
            <a:pPr marL="342900" lvl="0" indent="-342900">
              <a:spcBef>
                <a:spcPct val="20000"/>
              </a:spcBef>
            </a:pPr>
            <a:r>
              <a:rPr lang="en-US" sz="2800" dirty="0" smtClean="0">
                <a:solidFill>
                  <a:prstClr val="black"/>
                </a:solidFill>
              </a:rPr>
              <a:t>	</a:t>
            </a:r>
          </a:p>
        </p:txBody>
      </p:sp>
    </p:spTree>
    <p:extLst>
      <p:ext uri="{BB962C8B-B14F-4D97-AF65-F5344CB8AC3E}">
        <p14:creationId xmlns:p14="http://schemas.microsoft.com/office/powerpoint/2010/main" val="166134375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How Many Rows Are There?</a:t>
            </a:r>
            <a:endParaRPr lang="en-US" dirty="0"/>
          </a:p>
        </p:txBody>
      </p:sp>
      <p:sp>
        <p:nvSpPr>
          <p:cNvPr id="3" name="Content Placeholder 2"/>
          <p:cNvSpPr>
            <a:spLocks noGrp="1"/>
          </p:cNvSpPr>
          <p:nvPr>
            <p:ph idx="1"/>
          </p:nvPr>
        </p:nvSpPr>
        <p:spPr>
          <a:xfrm>
            <a:off x="228600" y="838200"/>
            <a:ext cx="7696200" cy="5059363"/>
          </a:xfrm>
        </p:spPr>
        <p:txBody>
          <a:bodyPr>
            <a:normAutofit fontScale="92500" lnSpcReduction="10000"/>
          </a:bodyPr>
          <a:lstStyle/>
          <a:p>
            <a:pPr marL="0" indent="0">
              <a:buNone/>
            </a:pPr>
            <a:r>
              <a:rPr lang="en-US" dirty="0" smtClean="0"/>
              <a:t>[a</a:t>
            </a:r>
            <a:r>
              <a:rPr lang="en-US" baseline="-25000" dirty="0" smtClean="0"/>
              <a:t>1</a:t>
            </a:r>
            <a:r>
              <a:rPr lang="en-US" dirty="0" smtClean="0"/>
              <a:t>, a</a:t>
            </a:r>
            <a:r>
              <a:rPr lang="en-US" baseline="-25000" dirty="0" smtClean="0"/>
              <a:t>2</a:t>
            </a:r>
            <a:r>
              <a:rPr lang="en-US" dirty="0" smtClean="0"/>
              <a:t>, a</a:t>
            </a:r>
            <a:r>
              <a:rPr lang="en-US" baseline="-25000" dirty="0" smtClean="0"/>
              <a:t>3</a:t>
            </a:r>
            <a:r>
              <a:rPr lang="en-US" dirty="0" smtClean="0"/>
              <a:t>, …				   …, a</a:t>
            </a:r>
            <a:r>
              <a:rPr lang="en-US" baseline="-25000" dirty="0" smtClean="0"/>
              <a:t>n-1</a:t>
            </a:r>
            <a:r>
              <a:rPr lang="en-US" dirty="0" smtClean="0"/>
              <a:t>, a</a:t>
            </a:r>
            <a:r>
              <a:rPr lang="en-US" baseline="-25000" dirty="0" smtClean="0"/>
              <a:t>n</a:t>
            </a:r>
            <a:r>
              <a:rPr lang="en-US" dirty="0" smtClean="0"/>
              <a:t>]</a:t>
            </a:r>
          </a:p>
          <a:p>
            <a:pPr marL="0" indent="0">
              <a:buNone/>
            </a:pPr>
            <a:r>
              <a:rPr lang="en-US" dirty="0" smtClean="0"/>
              <a:t>      [a</a:t>
            </a:r>
            <a:r>
              <a:rPr lang="en-US" baseline="-25000" dirty="0" smtClean="0"/>
              <a:t>1</a:t>
            </a:r>
            <a:r>
              <a:rPr lang="en-US" dirty="0" smtClean="0"/>
              <a:t>, a</a:t>
            </a:r>
            <a:r>
              <a:rPr lang="en-US" baseline="-25000" dirty="0" smtClean="0"/>
              <a:t>2</a:t>
            </a:r>
            <a:r>
              <a:rPr lang="en-US" dirty="0" smtClean="0"/>
              <a:t>, a</a:t>
            </a:r>
            <a:r>
              <a:rPr lang="en-US" baseline="-25000" dirty="0" smtClean="0"/>
              <a:t>3</a:t>
            </a:r>
            <a:r>
              <a:rPr lang="en-US" dirty="0" smtClean="0"/>
              <a:t>, …			…</a:t>
            </a:r>
            <a:r>
              <a:rPr lang="en-US" dirty="0"/>
              <a:t>, </a:t>
            </a:r>
            <a:r>
              <a:rPr lang="en-US" dirty="0" smtClean="0"/>
              <a:t>a</a:t>
            </a:r>
            <a:r>
              <a:rPr lang="en-US" baseline="-25000" dirty="0" smtClean="0"/>
              <a:t>(n-1)/2</a:t>
            </a:r>
            <a:r>
              <a:rPr lang="en-US" dirty="0" smtClean="0"/>
              <a:t>, a</a:t>
            </a:r>
            <a:r>
              <a:rPr lang="en-US" baseline="-25000" dirty="0" smtClean="0"/>
              <a:t>n/2</a:t>
            </a:r>
            <a:r>
              <a:rPr lang="en-US" dirty="0" smtClean="0"/>
              <a:t>]</a:t>
            </a:r>
          </a:p>
          <a:p>
            <a:pPr marL="0" indent="0">
              <a:buNone/>
            </a:pPr>
            <a:r>
              <a:rPr lang="en-US" dirty="0" smtClean="0"/>
              <a:t>	 </a:t>
            </a:r>
            <a:r>
              <a:rPr lang="en-US" dirty="0"/>
              <a:t>[</a:t>
            </a:r>
            <a:r>
              <a:rPr lang="en-US" dirty="0" smtClean="0"/>
              <a:t>a</a:t>
            </a:r>
            <a:r>
              <a:rPr lang="en-US" baseline="-25000" dirty="0" smtClean="0"/>
              <a:t>1</a:t>
            </a:r>
            <a:r>
              <a:rPr lang="en-US" dirty="0" smtClean="0"/>
              <a:t>, a</a:t>
            </a:r>
            <a:r>
              <a:rPr lang="en-US" baseline="-25000" dirty="0" smtClean="0"/>
              <a:t>2</a:t>
            </a:r>
            <a:r>
              <a:rPr lang="en-US" dirty="0" smtClean="0"/>
              <a:t>, a</a:t>
            </a:r>
            <a:r>
              <a:rPr lang="en-US" baseline="-25000" dirty="0" smtClean="0"/>
              <a:t>3</a:t>
            </a:r>
            <a:r>
              <a:rPr lang="en-US" dirty="0" smtClean="0"/>
              <a:t>, …	   …</a:t>
            </a:r>
            <a:r>
              <a:rPr lang="en-US" dirty="0"/>
              <a:t>, a</a:t>
            </a:r>
            <a:r>
              <a:rPr lang="en-US" baseline="-25000" dirty="0"/>
              <a:t>(n</a:t>
            </a:r>
            <a:r>
              <a:rPr lang="en-US" baseline="-25000" dirty="0" smtClean="0"/>
              <a:t>-1)/4</a:t>
            </a:r>
            <a:r>
              <a:rPr lang="en-US" dirty="0" smtClean="0"/>
              <a:t>, a</a:t>
            </a:r>
            <a:r>
              <a:rPr lang="en-US" baseline="-25000" dirty="0" smtClean="0"/>
              <a:t>n/4</a:t>
            </a:r>
            <a:r>
              <a:rPr lang="en-US" dirty="0" smtClean="0"/>
              <a:t>]</a:t>
            </a:r>
          </a:p>
          <a:p>
            <a:pPr marL="0" indent="0">
              <a:buNone/>
            </a:pPr>
            <a:r>
              <a:rPr lang="en-US" dirty="0"/>
              <a:t>	</a:t>
            </a:r>
            <a:r>
              <a:rPr lang="en-US" dirty="0" smtClean="0"/>
              <a:t>			.</a:t>
            </a:r>
          </a:p>
          <a:p>
            <a:pPr marL="0" indent="0">
              <a:buNone/>
            </a:pPr>
            <a:r>
              <a:rPr lang="en-US" dirty="0"/>
              <a:t>	</a:t>
            </a:r>
            <a:r>
              <a:rPr lang="en-US" dirty="0" smtClean="0"/>
              <a:t>			.</a:t>
            </a:r>
          </a:p>
          <a:p>
            <a:pPr marL="0" indent="0">
              <a:buNone/>
            </a:pPr>
            <a:r>
              <a:rPr lang="en-US" dirty="0"/>
              <a:t>	</a:t>
            </a:r>
            <a:r>
              <a:rPr lang="en-US" dirty="0" smtClean="0"/>
              <a:t>			.</a:t>
            </a:r>
          </a:p>
          <a:p>
            <a:pPr marL="0" indent="0">
              <a:buNone/>
            </a:pPr>
            <a:r>
              <a:rPr lang="en-US" dirty="0"/>
              <a:t>	</a:t>
            </a:r>
            <a:r>
              <a:rPr lang="en-US" dirty="0" smtClean="0"/>
              <a:t>	[a</a:t>
            </a:r>
            <a:r>
              <a:rPr lang="en-US" baseline="-25000" dirty="0" smtClean="0"/>
              <a:t>1</a:t>
            </a:r>
            <a:r>
              <a:rPr lang="en-US" dirty="0" smtClean="0"/>
              <a:t>, a</a:t>
            </a:r>
            <a:r>
              <a:rPr lang="en-US" baseline="-25000" dirty="0" smtClean="0"/>
              <a:t>2</a:t>
            </a:r>
            <a:r>
              <a:rPr lang="en-US" dirty="0" smtClean="0"/>
              <a:t>, a</a:t>
            </a:r>
            <a:r>
              <a:rPr lang="en-US" baseline="-25000" dirty="0" smtClean="0"/>
              <a:t>3</a:t>
            </a:r>
            <a:r>
              <a:rPr lang="en-US" dirty="0" smtClean="0"/>
              <a:t>, a</a:t>
            </a:r>
            <a:r>
              <a:rPr lang="en-US" baseline="-25000" dirty="0" smtClean="0"/>
              <a:t>4</a:t>
            </a:r>
            <a:r>
              <a:rPr lang="en-US" dirty="0" smtClean="0"/>
              <a:t>, a</a:t>
            </a:r>
            <a:r>
              <a:rPr lang="en-US" baseline="-25000" dirty="0" smtClean="0"/>
              <a:t>4</a:t>
            </a:r>
            <a:r>
              <a:rPr lang="en-US" dirty="0" smtClean="0"/>
              <a:t>, a</a:t>
            </a:r>
            <a:r>
              <a:rPr lang="en-US" baseline="-25000" dirty="0" smtClean="0"/>
              <a:t>6</a:t>
            </a:r>
            <a:r>
              <a:rPr lang="en-US" dirty="0" smtClean="0"/>
              <a:t>, a</a:t>
            </a:r>
            <a:r>
              <a:rPr lang="en-US" baseline="-25000" dirty="0" smtClean="0"/>
              <a:t>7</a:t>
            </a:r>
            <a:r>
              <a:rPr lang="en-US" dirty="0" smtClean="0"/>
              <a:t>, a</a:t>
            </a:r>
            <a:r>
              <a:rPr lang="en-US" baseline="-25000" dirty="0" smtClean="0"/>
              <a:t>8</a:t>
            </a:r>
            <a:r>
              <a:rPr lang="en-US" dirty="0" smtClean="0"/>
              <a:t>]</a:t>
            </a:r>
          </a:p>
          <a:p>
            <a:pPr marL="0" indent="0">
              <a:buNone/>
            </a:pPr>
            <a:r>
              <a:rPr lang="en-US" dirty="0"/>
              <a:t>	</a:t>
            </a:r>
            <a:r>
              <a:rPr lang="en-US" dirty="0" smtClean="0"/>
              <a:t>		 [</a:t>
            </a:r>
            <a:r>
              <a:rPr lang="en-US" dirty="0"/>
              <a:t>a</a:t>
            </a:r>
            <a:r>
              <a:rPr lang="en-US" baseline="-25000" dirty="0"/>
              <a:t>1</a:t>
            </a:r>
            <a:r>
              <a:rPr lang="en-US" dirty="0"/>
              <a:t>, a</a:t>
            </a:r>
            <a:r>
              <a:rPr lang="en-US" baseline="-25000" dirty="0"/>
              <a:t>2</a:t>
            </a:r>
            <a:r>
              <a:rPr lang="en-US" dirty="0"/>
              <a:t>, a</a:t>
            </a:r>
            <a:r>
              <a:rPr lang="en-US" baseline="-25000" dirty="0"/>
              <a:t>3</a:t>
            </a:r>
            <a:r>
              <a:rPr lang="en-US" dirty="0"/>
              <a:t>, a</a:t>
            </a:r>
            <a:r>
              <a:rPr lang="en-US" baseline="-25000" dirty="0"/>
              <a:t>4</a:t>
            </a:r>
            <a:r>
              <a:rPr lang="en-US" dirty="0" smtClean="0"/>
              <a:t>]</a:t>
            </a:r>
          </a:p>
          <a:p>
            <a:pPr marL="0" indent="0">
              <a:buNone/>
            </a:pPr>
            <a:r>
              <a:rPr lang="en-US" dirty="0"/>
              <a:t>	</a:t>
            </a:r>
            <a:r>
              <a:rPr lang="en-US" dirty="0" smtClean="0"/>
              <a:t>		       [</a:t>
            </a:r>
            <a:r>
              <a:rPr lang="en-US" dirty="0"/>
              <a:t>a</a:t>
            </a:r>
            <a:r>
              <a:rPr lang="en-US" baseline="-25000" dirty="0"/>
              <a:t>1</a:t>
            </a:r>
            <a:r>
              <a:rPr lang="en-US" dirty="0"/>
              <a:t>, a</a:t>
            </a:r>
            <a:r>
              <a:rPr lang="en-US" baseline="-25000" dirty="0"/>
              <a:t>2</a:t>
            </a:r>
            <a:r>
              <a:rPr lang="en-US" dirty="0" smtClean="0"/>
              <a:t>]</a:t>
            </a:r>
          </a:p>
          <a:p>
            <a:pPr marL="0" indent="0">
              <a:buNone/>
            </a:pPr>
            <a:r>
              <a:rPr lang="en-US" dirty="0"/>
              <a:t>	</a:t>
            </a:r>
            <a:r>
              <a:rPr lang="en-US" dirty="0" smtClean="0"/>
              <a:t>		          [</a:t>
            </a:r>
            <a:r>
              <a:rPr lang="en-US" dirty="0"/>
              <a:t>a</a:t>
            </a:r>
            <a:r>
              <a:rPr lang="en-US" baseline="-25000" dirty="0"/>
              <a:t>1</a:t>
            </a:r>
            <a:r>
              <a:rPr lang="en-US" dirty="0" smtClean="0"/>
              <a:t>]</a:t>
            </a:r>
            <a:endParaRPr lang="en-US" dirty="0"/>
          </a:p>
        </p:txBody>
      </p:sp>
      <p:sp>
        <p:nvSpPr>
          <p:cNvPr id="4" name="TextBox 3"/>
          <p:cNvSpPr txBox="1"/>
          <p:nvPr/>
        </p:nvSpPr>
        <p:spPr>
          <a:xfrm>
            <a:off x="8102601" y="880535"/>
            <a:ext cx="381000" cy="461665"/>
          </a:xfrm>
          <a:prstGeom prst="rect">
            <a:avLst/>
          </a:prstGeom>
          <a:noFill/>
        </p:spPr>
        <p:txBody>
          <a:bodyPr wrap="square" rtlCol="0">
            <a:spAutoFit/>
          </a:bodyPr>
          <a:lstStyle/>
          <a:p>
            <a:r>
              <a:rPr lang="en-US" sz="2400" dirty="0"/>
              <a:t>0</a:t>
            </a:r>
          </a:p>
        </p:txBody>
      </p:sp>
      <p:sp>
        <p:nvSpPr>
          <p:cNvPr id="5" name="TextBox 4"/>
          <p:cNvSpPr txBox="1"/>
          <p:nvPr/>
        </p:nvSpPr>
        <p:spPr>
          <a:xfrm>
            <a:off x="8102601" y="1380070"/>
            <a:ext cx="381000" cy="461665"/>
          </a:xfrm>
          <a:prstGeom prst="rect">
            <a:avLst/>
          </a:prstGeom>
          <a:noFill/>
        </p:spPr>
        <p:txBody>
          <a:bodyPr wrap="square" rtlCol="0">
            <a:spAutoFit/>
          </a:bodyPr>
          <a:lstStyle/>
          <a:p>
            <a:r>
              <a:rPr lang="en-US" sz="2400" dirty="0" smtClean="0"/>
              <a:t>1</a:t>
            </a:r>
            <a:endParaRPr lang="en-US" sz="2400" dirty="0"/>
          </a:p>
        </p:txBody>
      </p:sp>
      <p:sp>
        <p:nvSpPr>
          <p:cNvPr id="6" name="TextBox 5"/>
          <p:cNvSpPr txBox="1"/>
          <p:nvPr/>
        </p:nvSpPr>
        <p:spPr>
          <a:xfrm>
            <a:off x="8102601" y="1892071"/>
            <a:ext cx="381000" cy="461665"/>
          </a:xfrm>
          <a:prstGeom prst="rect">
            <a:avLst/>
          </a:prstGeom>
          <a:noFill/>
        </p:spPr>
        <p:txBody>
          <a:bodyPr wrap="square" rtlCol="0">
            <a:spAutoFit/>
          </a:bodyPr>
          <a:lstStyle/>
          <a:p>
            <a:r>
              <a:rPr lang="en-US" sz="2400" dirty="0"/>
              <a:t>2</a:t>
            </a:r>
          </a:p>
        </p:txBody>
      </p:sp>
      <p:sp>
        <p:nvSpPr>
          <p:cNvPr id="7" name="TextBox 6"/>
          <p:cNvSpPr txBox="1"/>
          <p:nvPr/>
        </p:nvSpPr>
        <p:spPr>
          <a:xfrm>
            <a:off x="8001000" y="3898666"/>
            <a:ext cx="609600" cy="461665"/>
          </a:xfrm>
          <a:prstGeom prst="rect">
            <a:avLst/>
          </a:prstGeom>
          <a:noFill/>
        </p:spPr>
        <p:txBody>
          <a:bodyPr wrap="square" rtlCol="0">
            <a:spAutoFit/>
          </a:bodyPr>
          <a:lstStyle/>
          <a:p>
            <a:r>
              <a:rPr lang="en-US" sz="2400" dirty="0" smtClean="0"/>
              <a:t>k-3</a:t>
            </a:r>
            <a:endParaRPr lang="en-US" sz="2400" dirty="0"/>
          </a:p>
        </p:txBody>
      </p:sp>
      <p:sp>
        <p:nvSpPr>
          <p:cNvPr id="8" name="TextBox 7"/>
          <p:cNvSpPr txBox="1"/>
          <p:nvPr/>
        </p:nvSpPr>
        <p:spPr>
          <a:xfrm>
            <a:off x="8001000" y="4406665"/>
            <a:ext cx="609600" cy="461665"/>
          </a:xfrm>
          <a:prstGeom prst="rect">
            <a:avLst/>
          </a:prstGeom>
          <a:noFill/>
        </p:spPr>
        <p:txBody>
          <a:bodyPr wrap="square" rtlCol="0">
            <a:spAutoFit/>
          </a:bodyPr>
          <a:lstStyle/>
          <a:p>
            <a:r>
              <a:rPr lang="en-US" sz="2400" dirty="0" smtClean="0"/>
              <a:t>k-2</a:t>
            </a:r>
            <a:endParaRPr lang="en-US" sz="2400" dirty="0"/>
          </a:p>
        </p:txBody>
      </p:sp>
      <p:sp>
        <p:nvSpPr>
          <p:cNvPr id="9" name="TextBox 8"/>
          <p:cNvSpPr txBox="1"/>
          <p:nvPr/>
        </p:nvSpPr>
        <p:spPr>
          <a:xfrm>
            <a:off x="8001000" y="4897733"/>
            <a:ext cx="609600" cy="461665"/>
          </a:xfrm>
          <a:prstGeom prst="rect">
            <a:avLst/>
          </a:prstGeom>
          <a:noFill/>
        </p:spPr>
        <p:txBody>
          <a:bodyPr wrap="square" rtlCol="0">
            <a:spAutoFit/>
          </a:bodyPr>
          <a:lstStyle/>
          <a:p>
            <a:r>
              <a:rPr lang="en-US" sz="2400" dirty="0" smtClean="0"/>
              <a:t>k-1</a:t>
            </a:r>
            <a:endParaRPr lang="en-US" sz="2400" dirty="0"/>
          </a:p>
        </p:txBody>
      </p:sp>
      <p:sp>
        <p:nvSpPr>
          <p:cNvPr id="10" name="TextBox 9"/>
          <p:cNvSpPr txBox="1"/>
          <p:nvPr/>
        </p:nvSpPr>
        <p:spPr>
          <a:xfrm>
            <a:off x="7984066" y="5405735"/>
            <a:ext cx="609600" cy="461665"/>
          </a:xfrm>
          <a:prstGeom prst="rect">
            <a:avLst/>
          </a:prstGeom>
          <a:noFill/>
        </p:spPr>
        <p:txBody>
          <a:bodyPr wrap="square" rtlCol="0">
            <a:spAutoFit/>
          </a:bodyPr>
          <a:lstStyle/>
          <a:p>
            <a:pPr algn="ctr"/>
            <a:r>
              <a:rPr lang="en-US" sz="2400" dirty="0" smtClean="0"/>
              <a:t>k </a:t>
            </a:r>
            <a:endParaRPr lang="en-US" sz="2400" dirty="0"/>
          </a:p>
        </p:txBody>
      </p:sp>
      <p:sp>
        <p:nvSpPr>
          <p:cNvPr id="11" name="TextBox 10"/>
          <p:cNvSpPr txBox="1"/>
          <p:nvPr/>
        </p:nvSpPr>
        <p:spPr>
          <a:xfrm>
            <a:off x="3733800" y="5943600"/>
            <a:ext cx="762000" cy="584776"/>
          </a:xfrm>
          <a:prstGeom prst="rect">
            <a:avLst/>
          </a:prstGeom>
          <a:noFill/>
        </p:spPr>
        <p:txBody>
          <a:bodyPr wrap="square" rtlCol="0">
            <a:spAutoFit/>
          </a:bodyPr>
          <a:lstStyle/>
          <a:p>
            <a:r>
              <a:rPr lang="en-US" sz="3200" dirty="0" smtClean="0"/>
              <a:t>k =</a:t>
            </a:r>
            <a:endParaRPr lang="en-US" sz="3200" dirty="0"/>
          </a:p>
        </p:txBody>
      </p:sp>
      <p:sp>
        <p:nvSpPr>
          <p:cNvPr id="12" name="TextBox 11"/>
          <p:cNvSpPr txBox="1"/>
          <p:nvPr/>
        </p:nvSpPr>
        <p:spPr>
          <a:xfrm>
            <a:off x="4309532" y="5943600"/>
            <a:ext cx="457200" cy="584776"/>
          </a:xfrm>
          <a:prstGeom prst="rect">
            <a:avLst/>
          </a:prstGeom>
          <a:noFill/>
        </p:spPr>
        <p:txBody>
          <a:bodyPr wrap="square" rtlCol="0">
            <a:spAutoFit/>
          </a:bodyPr>
          <a:lstStyle/>
          <a:p>
            <a:r>
              <a:rPr lang="en-US" sz="3200" dirty="0" smtClean="0"/>
              <a:t>?</a:t>
            </a:r>
            <a:endParaRPr lang="en-US" sz="3200" dirty="0"/>
          </a:p>
        </p:txBody>
      </p:sp>
      <p:graphicFrame>
        <p:nvGraphicFramePr>
          <p:cNvPr id="14" name="Object 13"/>
          <p:cNvGraphicFramePr>
            <a:graphicFrameLocks noChangeAspect="1"/>
          </p:cNvGraphicFramePr>
          <p:nvPr>
            <p:extLst>
              <p:ext uri="{D42A27DB-BD31-4B8C-83A1-F6EECF244321}">
                <p14:modId xmlns:p14="http://schemas.microsoft.com/office/powerpoint/2010/main" val="156921620"/>
              </p:ext>
            </p:extLst>
          </p:nvPr>
        </p:nvGraphicFramePr>
        <p:xfrm>
          <a:off x="4377266" y="6045200"/>
          <a:ext cx="1016000" cy="508000"/>
        </p:xfrm>
        <a:graphic>
          <a:graphicData uri="http://schemas.openxmlformats.org/presentationml/2006/ole">
            <mc:AlternateContent xmlns:mc="http://schemas.openxmlformats.org/markup-compatibility/2006">
              <mc:Choice xmlns:v="urn:schemas-microsoft-com:vml" Requires="v">
                <p:oleObj spid="_x0000_s10282" name="Equation" r:id="rId3" imgW="406400" imgH="203200" progId="Equation.3">
                  <p:embed/>
                </p:oleObj>
              </mc:Choice>
              <mc:Fallback>
                <p:oleObj name="Equation" r:id="rId3" imgW="406400" imgH="203200" progId="Equation.3">
                  <p:embed/>
                  <p:pic>
                    <p:nvPicPr>
                      <p:cNvPr id="0" name=""/>
                      <p:cNvPicPr/>
                      <p:nvPr/>
                    </p:nvPicPr>
                    <p:blipFill>
                      <a:blip r:embed="rId4"/>
                      <a:stretch>
                        <a:fillRect/>
                      </a:stretch>
                    </p:blipFill>
                    <p:spPr>
                      <a:xfrm>
                        <a:off x="4377266" y="6045200"/>
                        <a:ext cx="1016000" cy="508000"/>
                      </a:xfrm>
                      <a:prstGeom prst="rect">
                        <a:avLst/>
                      </a:prstGeom>
                    </p:spPr>
                  </p:pic>
                </p:oleObj>
              </mc:Fallback>
            </mc:AlternateContent>
          </a:graphicData>
        </a:graphic>
      </p:graphicFrame>
      <p:sp>
        <p:nvSpPr>
          <p:cNvPr id="15" name="TextBox 14"/>
          <p:cNvSpPr txBox="1"/>
          <p:nvPr/>
        </p:nvSpPr>
        <p:spPr>
          <a:xfrm>
            <a:off x="8136466" y="2302934"/>
            <a:ext cx="381000" cy="553998"/>
          </a:xfrm>
          <a:prstGeom prst="rect">
            <a:avLst/>
          </a:prstGeom>
          <a:noFill/>
        </p:spPr>
        <p:txBody>
          <a:bodyPr wrap="square" rtlCol="0">
            <a:spAutoFit/>
          </a:bodyPr>
          <a:lstStyle/>
          <a:p>
            <a:r>
              <a:rPr lang="en-US" sz="3000" dirty="0"/>
              <a:t>.</a:t>
            </a:r>
          </a:p>
        </p:txBody>
      </p:sp>
      <p:sp>
        <p:nvSpPr>
          <p:cNvPr id="16" name="TextBox 15"/>
          <p:cNvSpPr txBox="1"/>
          <p:nvPr/>
        </p:nvSpPr>
        <p:spPr>
          <a:xfrm>
            <a:off x="8136466" y="2815736"/>
            <a:ext cx="381000" cy="553998"/>
          </a:xfrm>
          <a:prstGeom prst="rect">
            <a:avLst/>
          </a:prstGeom>
          <a:noFill/>
        </p:spPr>
        <p:txBody>
          <a:bodyPr wrap="square" rtlCol="0">
            <a:spAutoFit/>
          </a:bodyPr>
          <a:lstStyle/>
          <a:p>
            <a:r>
              <a:rPr lang="en-US" sz="3000" dirty="0"/>
              <a:t>.</a:t>
            </a:r>
          </a:p>
        </p:txBody>
      </p:sp>
      <p:sp>
        <p:nvSpPr>
          <p:cNvPr id="17" name="TextBox 16"/>
          <p:cNvSpPr txBox="1"/>
          <p:nvPr/>
        </p:nvSpPr>
        <p:spPr>
          <a:xfrm>
            <a:off x="8136466" y="3306801"/>
            <a:ext cx="381000" cy="553998"/>
          </a:xfrm>
          <a:prstGeom prst="rect">
            <a:avLst/>
          </a:prstGeom>
          <a:noFill/>
        </p:spPr>
        <p:txBody>
          <a:bodyPr wrap="square" rtlCol="0">
            <a:spAutoFit/>
          </a:bodyPr>
          <a:lstStyle/>
          <a:p>
            <a:r>
              <a:rPr lang="en-US" sz="3000" dirty="0"/>
              <a:t>.</a:t>
            </a:r>
          </a:p>
        </p:txBody>
      </p:sp>
    </p:spTree>
    <p:extLst>
      <p:ext uri="{BB962C8B-B14F-4D97-AF65-F5344CB8AC3E}">
        <p14:creationId xmlns:p14="http://schemas.microsoft.com/office/powerpoint/2010/main" val="32195638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rmAutofit fontScale="90000"/>
          </a:bodyPr>
          <a:lstStyle/>
          <a:p>
            <a:r>
              <a:rPr lang="en-US" dirty="0" smtClean="0"/>
              <a:t>Binary search:  suppose the list is sorted</a:t>
            </a:r>
            <a:endParaRPr lang="en-US" dirty="0"/>
          </a:p>
        </p:txBody>
      </p:sp>
      <p:sp>
        <p:nvSpPr>
          <p:cNvPr id="3" name="Content Placeholder 2"/>
          <p:cNvSpPr>
            <a:spLocks noGrp="1"/>
          </p:cNvSpPr>
          <p:nvPr>
            <p:ph idx="1"/>
          </p:nvPr>
        </p:nvSpPr>
        <p:spPr>
          <a:xfrm>
            <a:off x="228600" y="1600200"/>
            <a:ext cx="8686800" cy="4525963"/>
          </a:xfrm>
        </p:spPr>
        <p:txBody>
          <a:bodyPr/>
          <a:lstStyle/>
          <a:p>
            <a:pPr>
              <a:buNone/>
            </a:pPr>
            <a:r>
              <a:rPr lang="en-US" dirty="0" smtClean="0"/>
              <a:t>[?, ?, ?, ?, ?, ..., ?]        list of n elements</a:t>
            </a:r>
          </a:p>
          <a:p>
            <a:r>
              <a:rPr lang="en-US" dirty="0" smtClean="0"/>
              <a:t>what is index of the value X?  </a:t>
            </a:r>
            <a:r>
              <a:rPr lang="en-US" sz="2400" dirty="0" smtClean="0"/>
              <a:t>(assume X is in the list)</a:t>
            </a:r>
            <a:endParaRPr lang="en-US" dirty="0" smtClean="0"/>
          </a:p>
          <a:p>
            <a:endParaRPr lang="en-US" dirty="0" smtClean="0"/>
          </a:p>
          <a:p>
            <a:r>
              <a:rPr lang="en-US" dirty="0" smtClean="0"/>
              <a:t>PUZZLE:  How many comparisons to find out?</a:t>
            </a:r>
          </a:p>
          <a:p>
            <a:pPr lvl="1"/>
            <a:r>
              <a:rPr lang="en-US" dirty="0" smtClean="0"/>
              <a:t>best case:  </a:t>
            </a:r>
          </a:p>
          <a:p>
            <a:pPr lvl="1"/>
            <a:r>
              <a:rPr lang="en-US" dirty="0" smtClean="0"/>
              <a:t>worst case:</a:t>
            </a:r>
          </a:p>
          <a:p>
            <a:pPr lvl="1"/>
            <a:r>
              <a:rPr lang="en-US" dirty="0" smtClean="0"/>
              <a:t>average case:</a:t>
            </a:r>
          </a:p>
        </p:txBody>
      </p:sp>
      <p:sp>
        <p:nvSpPr>
          <p:cNvPr id="4" name="TextBox 3"/>
          <p:cNvSpPr txBox="1"/>
          <p:nvPr/>
        </p:nvSpPr>
        <p:spPr>
          <a:xfrm>
            <a:off x="44176" y="5715000"/>
            <a:ext cx="9023624" cy="523220"/>
          </a:xfrm>
          <a:prstGeom prst="rect">
            <a:avLst/>
          </a:prstGeom>
          <a:noFill/>
        </p:spPr>
        <p:txBody>
          <a:bodyPr wrap="none" rtlCol="0">
            <a:spAutoFit/>
          </a:bodyPr>
          <a:lstStyle/>
          <a:p>
            <a:r>
              <a:rPr lang="en-US" sz="2800" dirty="0" smtClean="0"/>
              <a:t>If the integer value is not in the list, how many comparisons?</a:t>
            </a:r>
            <a:endParaRPr lang="en-US" sz="2800" dirty="0"/>
          </a:p>
        </p:txBody>
      </p:sp>
      <p:graphicFrame>
        <p:nvGraphicFramePr>
          <p:cNvPr id="5" name="Object 4"/>
          <p:cNvGraphicFramePr>
            <a:graphicFrameLocks noChangeAspect="1"/>
          </p:cNvGraphicFramePr>
          <p:nvPr>
            <p:extLst>
              <p:ext uri="{D42A27DB-BD31-4B8C-83A1-F6EECF244321}">
                <p14:modId xmlns:p14="http://schemas.microsoft.com/office/powerpoint/2010/main" val="2801808179"/>
              </p:ext>
            </p:extLst>
          </p:nvPr>
        </p:nvGraphicFramePr>
        <p:xfrm>
          <a:off x="3048000" y="4567238"/>
          <a:ext cx="752475" cy="377825"/>
        </p:xfrm>
        <a:graphic>
          <a:graphicData uri="http://schemas.openxmlformats.org/presentationml/2006/ole">
            <mc:AlternateContent xmlns:mc="http://schemas.openxmlformats.org/markup-compatibility/2006">
              <mc:Choice xmlns:v="urn:schemas-microsoft-com:vml" Requires="v">
                <p:oleObj spid="_x0000_s13404" name="Equation" r:id="rId3" imgW="406400" imgH="203200" progId="Equation.3">
                  <p:embed/>
                </p:oleObj>
              </mc:Choice>
              <mc:Fallback>
                <p:oleObj name="Equation" r:id="rId3" imgW="406400" imgH="203200" progId="Equation.3">
                  <p:embed/>
                  <p:pic>
                    <p:nvPicPr>
                      <p:cNvPr id="0" name=""/>
                      <p:cNvPicPr/>
                      <p:nvPr/>
                    </p:nvPicPr>
                    <p:blipFill>
                      <a:blip r:embed="rId4"/>
                      <a:stretch>
                        <a:fillRect/>
                      </a:stretch>
                    </p:blipFill>
                    <p:spPr>
                      <a:xfrm>
                        <a:off x="3048000" y="4567238"/>
                        <a:ext cx="752475" cy="37782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033691346"/>
              </p:ext>
            </p:extLst>
          </p:nvPr>
        </p:nvGraphicFramePr>
        <p:xfrm>
          <a:off x="2782887" y="4089399"/>
          <a:ext cx="188913" cy="282575"/>
        </p:xfrm>
        <a:graphic>
          <a:graphicData uri="http://schemas.openxmlformats.org/presentationml/2006/ole">
            <mc:AlternateContent xmlns:mc="http://schemas.openxmlformats.org/markup-compatibility/2006">
              <mc:Choice xmlns:v="urn:schemas-microsoft-com:vml" Requires="v">
                <p:oleObj spid="_x0000_s13405" name="Equation" r:id="rId5" imgW="101600" imgH="152400" progId="Equation.3">
                  <p:embed/>
                </p:oleObj>
              </mc:Choice>
              <mc:Fallback>
                <p:oleObj name="Equation" r:id="rId5" imgW="101600" imgH="152400" progId="Equation.3">
                  <p:embed/>
                  <p:pic>
                    <p:nvPicPr>
                      <p:cNvPr id="0" name=""/>
                      <p:cNvPicPr/>
                      <p:nvPr/>
                    </p:nvPicPr>
                    <p:blipFill>
                      <a:blip r:embed="rId6"/>
                      <a:stretch>
                        <a:fillRect/>
                      </a:stretch>
                    </p:blipFill>
                    <p:spPr>
                      <a:xfrm>
                        <a:off x="2782887" y="4089399"/>
                        <a:ext cx="188913" cy="28257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324618628"/>
              </p:ext>
            </p:extLst>
          </p:nvPr>
        </p:nvGraphicFramePr>
        <p:xfrm>
          <a:off x="3352800" y="5084762"/>
          <a:ext cx="1084262" cy="376237"/>
        </p:xfrm>
        <a:graphic>
          <a:graphicData uri="http://schemas.openxmlformats.org/presentationml/2006/ole">
            <mc:AlternateContent xmlns:mc="http://schemas.openxmlformats.org/markup-compatibility/2006">
              <mc:Choice xmlns:v="urn:schemas-microsoft-com:vml" Requires="v">
                <p:oleObj spid="_x0000_s13406" name="Equation" r:id="rId7" imgW="584200" imgH="203200" progId="Equation.3">
                  <p:embed/>
                </p:oleObj>
              </mc:Choice>
              <mc:Fallback>
                <p:oleObj name="Equation" r:id="rId7" imgW="584200" imgH="203200" progId="Equation.3">
                  <p:embed/>
                  <p:pic>
                    <p:nvPicPr>
                      <p:cNvPr id="0" name=""/>
                      <p:cNvPicPr/>
                      <p:nvPr/>
                    </p:nvPicPr>
                    <p:blipFill>
                      <a:blip r:embed="rId8"/>
                      <a:stretch>
                        <a:fillRect/>
                      </a:stretch>
                    </p:blipFill>
                    <p:spPr>
                      <a:xfrm>
                        <a:off x="3352800" y="5084762"/>
                        <a:ext cx="1084262" cy="376237"/>
                      </a:xfrm>
                      <a:prstGeom prst="rect">
                        <a:avLst/>
                      </a:prstGeom>
                    </p:spPr>
                  </p:pic>
                </p:oleObj>
              </mc:Fallback>
            </mc:AlternateContent>
          </a:graphicData>
        </a:graphic>
      </p:graphicFrame>
    </p:spTree>
    <p:extLst>
      <p:ext uri="{BB962C8B-B14F-4D97-AF65-F5344CB8AC3E}">
        <p14:creationId xmlns:p14="http://schemas.microsoft.com/office/powerpoint/2010/main" val="105165932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Average Case Linear Search and</a:t>
            </a:r>
            <a:br>
              <a:rPr lang="en-US" dirty="0" smtClean="0"/>
            </a:br>
            <a:r>
              <a:rPr lang="en-US" dirty="0" smtClean="0"/>
              <a:t>Binary Search Comparison</a:t>
            </a:r>
            <a:endParaRPr lang="en-US" dirty="0"/>
          </a:p>
        </p:txBody>
      </p:sp>
      <p:sp>
        <p:nvSpPr>
          <p:cNvPr id="3" name="Content Placeholder 2"/>
          <p:cNvSpPr>
            <a:spLocks noGrp="1"/>
          </p:cNvSpPr>
          <p:nvPr>
            <p:ph idx="1"/>
          </p:nvPr>
        </p:nvSpPr>
        <p:spPr>
          <a:xfrm>
            <a:off x="457200" y="1600200"/>
            <a:ext cx="8534400" cy="4525963"/>
          </a:xfrm>
        </p:spPr>
        <p:txBody>
          <a:bodyPr>
            <a:normAutofit lnSpcReduction="10000"/>
          </a:bodyPr>
          <a:lstStyle/>
          <a:p>
            <a:r>
              <a:rPr lang="en-US" dirty="0" smtClean="0"/>
              <a:t>n = 8</a:t>
            </a:r>
          </a:p>
          <a:p>
            <a:pPr lvl="1"/>
            <a:r>
              <a:rPr lang="en-US" dirty="0" smtClean="0"/>
              <a:t>linear search = 8/2 = 4</a:t>
            </a:r>
          </a:p>
          <a:p>
            <a:pPr lvl="1"/>
            <a:r>
              <a:rPr lang="en-US" dirty="0" smtClean="0"/>
              <a:t>binary search = log</a:t>
            </a:r>
            <a:r>
              <a:rPr lang="en-US" baseline="-25000" dirty="0" smtClean="0"/>
              <a:t>2</a:t>
            </a:r>
            <a:r>
              <a:rPr lang="en-US" dirty="0" smtClean="0"/>
              <a:t>8 - 1 = 2</a:t>
            </a:r>
          </a:p>
          <a:p>
            <a:r>
              <a:rPr lang="en-US" dirty="0" smtClean="0"/>
              <a:t>n = 8 * 2 = 16</a:t>
            </a:r>
          </a:p>
          <a:p>
            <a:pPr lvl="1"/>
            <a:r>
              <a:rPr lang="en-US" dirty="0"/>
              <a:t>linear search = </a:t>
            </a:r>
            <a:r>
              <a:rPr lang="en-US" dirty="0" smtClean="0"/>
              <a:t>16/2 = 8			(= 4 * 2)</a:t>
            </a:r>
            <a:endParaRPr lang="en-US" dirty="0"/>
          </a:p>
          <a:p>
            <a:pPr lvl="1"/>
            <a:r>
              <a:rPr lang="en-US" dirty="0"/>
              <a:t>binary search = </a:t>
            </a:r>
            <a:r>
              <a:rPr lang="en-US" dirty="0" smtClean="0"/>
              <a:t>log</a:t>
            </a:r>
            <a:r>
              <a:rPr lang="en-US" baseline="-25000" dirty="0" smtClean="0"/>
              <a:t>2</a:t>
            </a:r>
            <a:r>
              <a:rPr lang="en-US" dirty="0" smtClean="0"/>
              <a:t>16 -1 = 3		(= 2 + 1)</a:t>
            </a:r>
            <a:endParaRPr lang="en-US" dirty="0"/>
          </a:p>
          <a:p>
            <a:r>
              <a:rPr lang="en-US" dirty="0" smtClean="0"/>
              <a:t>n = 8 * 1024 = 8192</a:t>
            </a:r>
          </a:p>
          <a:p>
            <a:pPr lvl="1"/>
            <a:r>
              <a:rPr lang="en-US" dirty="0"/>
              <a:t>linear search = </a:t>
            </a:r>
            <a:r>
              <a:rPr lang="en-US" dirty="0" smtClean="0"/>
              <a:t>8192/2 = 4096		(= 4 * 1024)</a:t>
            </a:r>
            <a:endParaRPr lang="en-US" dirty="0"/>
          </a:p>
          <a:p>
            <a:pPr lvl="1"/>
            <a:r>
              <a:rPr lang="en-US" dirty="0"/>
              <a:t>binary search = </a:t>
            </a:r>
            <a:r>
              <a:rPr lang="en-US" dirty="0" smtClean="0"/>
              <a:t>log</a:t>
            </a:r>
            <a:r>
              <a:rPr lang="en-US" baseline="-25000" dirty="0" smtClean="0"/>
              <a:t>2</a:t>
            </a:r>
            <a:r>
              <a:rPr lang="en-US" dirty="0" smtClean="0"/>
              <a:t>8192 - 1 = 12		(= 2 + 10)</a:t>
            </a:r>
            <a:endParaRPr lang="en-US" dirty="0"/>
          </a:p>
          <a:p>
            <a:endParaRPr lang="en-US" dirty="0"/>
          </a:p>
        </p:txBody>
      </p:sp>
    </p:spTree>
    <p:extLst>
      <p:ext uri="{BB962C8B-B14F-4D97-AF65-F5344CB8AC3E}">
        <p14:creationId xmlns:p14="http://schemas.microsoft.com/office/powerpoint/2010/main" val="97504730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 Your Code</a:t>
            </a:r>
            <a:endParaRPr lang="en-US" dirty="0"/>
          </a:p>
        </p:txBody>
      </p:sp>
      <p:sp>
        <p:nvSpPr>
          <p:cNvPr id="3" name="Content Placeholder 2"/>
          <p:cNvSpPr>
            <a:spLocks noGrp="1"/>
          </p:cNvSpPr>
          <p:nvPr>
            <p:ph idx="1"/>
          </p:nvPr>
        </p:nvSpPr>
        <p:spPr/>
        <p:txBody>
          <a:bodyPr/>
          <a:lstStyle/>
          <a:p>
            <a:r>
              <a:rPr lang="en-US" dirty="0" smtClean="0"/>
              <a:t>Python has two time functions:</a:t>
            </a:r>
          </a:p>
          <a:p>
            <a:pPr lvl="1"/>
            <a:r>
              <a:rPr lang="en-US" dirty="0" err="1" smtClean="0"/>
              <a:t>time.time</a:t>
            </a:r>
            <a:r>
              <a:rPr lang="en-US" dirty="0" smtClean="0"/>
              <a:t>()</a:t>
            </a:r>
          </a:p>
          <a:p>
            <a:pPr lvl="2"/>
            <a:r>
              <a:rPr lang="en-US" dirty="0" smtClean="0"/>
              <a:t>Best choice on Mac OS X, </a:t>
            </a:r>
            <a:r>
              <a:rPr lang="en-US" dirty="0" err="1" smtClean="0"/>
              <a:t>linux</a:t>
            </a:r>
            <a:r>
              <a:rPr lang="en-US" dirty="0" smtClean="0"/>
              <a:t> and </a:t>
            </a:r>
            <a:r>
              <a:rPr lang="en-US" dirty="0" err="1" smtClean="0"/>
              <a:t>unix</a:t>
            </a:r>
            <a:endParaRPr lang="en-US" dirty="0" smtClean="0"/>
          </a:p>
          <a:p>
            <a:pPr lvl="1"/>
            <a:r>
              <a:rPr lang="en-US" dirty="0" err="1" smtClean="0"/>
              <a:t>time.clock</a:t>
            </a:r>
            <a:r>
              <a:rPr lang="en-US" dirty="0" smtClean="0"/>
              <a:t>()</a:t>
            </a:r>
          </a:p>
          <a:p>
            <a:pPr lvl="2"/>
            <a:r>
              <a:rPr lang="en-US" dirty="0" smtClean="0"/>
              <a:t>Best choice on Windows</a:t>
            </a:r>
          </a:p>
          <a:p>
            <a:r>
              <a:rPr lang="en-US" dirty="0" smtClean="0"/>
              <a:t>Wrap code in calls to time function:</a:t>
            </a:r>
          </a:p>
          <a:p>
            <a:endParaRPr lang="en-US" dirty="0"/>
          </a:p>
        </p:txBody>
      </p:sp>
      <p:sp>
        <p:nvSpPr>
          <p:cNvPr id="4" name="TextBox 3"/>
          <p:cNvSpPr txBox="1"/>
          <p:nvPr/>
        </p:nvSpPr>
        <p:spPr>
          <a:xfrm>
            <a:off x="2057400" y="4800600"/>
            <a:ext cx="5309980" cy="1477328"/>
          </a:xfrm>
          <a:prstGeom prst="rect">
            <a:avLst/>
          </a:prstGeom>
          <a:noFill/>
        </p:spPr>
        <p:txBody>
          <a:bodyPr wrap="none" rtlCol="0">
            <a:spAutoFit/>
          </a:bodyPr>
          <a:lstStyle/>
          <a:p>
            <a:r>
              <a:rPr lang="en-US" dirty="0" smtClean="0">
                <a:solidFill>
                  <a:srgbClr val="FF6600"/>
                </a:solidFill>
                <a:latin typeface="Courier"/>
                <a:cs typeface="Courier"/>
              </a:rPr>
              <a:t>import</a:t>
            </a:r>
            <a:r>
              <a:rPr lang="en-US" dirty="0" smtClean="0">
                <a:latin typeface="Courier"/>
                <a:cs typeface="Courier"/>
              </a:rPr>
              <a:t> time</a:t>
            </a:r>
          </a:p>
          <a:p>
            <a:r>
              <a:rPr lang="en-US" dirty="0" smtClean="0">
                <a:latin typeface="Courier"/>
                <a:cs typeface="Courier"/>
              </a:rPr>
              <a:t>start = </a:t>
            </a:r>
            <a:r>
              <a:rPr lang="en-US" dirty="0" err="1" smtClean="0">
                <a:latin typeface="Courier"/>
                <a:cs typeface="Courier"/>
              </a:rPr>
              <a:t>time.time</a:t>
            </a:r>
            <a:r>
              <a:rPr lang="en-US" dirty="0" smtClean="0">
                <a:latin typeface="Courier"/>
                <a:cs typeface="Courier"/>
              </a:rPr>
              <a:t>()</a:t>
            </a:r>
          </a:p>
          <a:p>
            <a:r>
              <a:rPr lang="en-US" dirty="0" smtClean="0">
                <a:latin typeface="Courier"/>
                <a:cs typeface="Courier"/>
              </a:rPr>
              <a:t>&lt;do something here…&gt;</a:t>
            </a:r>
          </a:p>
          <a:p>
            <a:r>
              <a:rPr lang="en-US" dirty="0" smtClean="0">
                <a:latin typeface="Courier"/>
                <a:cs typeface="Courier"/>
              </a:rPr>
              <a:t>stop = </a:t>
            </a:r>
            <a:r>
              <a:rPr lang="en-US" dirty="0" err="1" smtClean="0">
                <a:latin typeface="Courier"/>
                <a:cs typeface="Courier"/>
              </a:rPr>
              <a:t>time.time</a:t>
            </a:r>
            <a:r>
              <a:rPr lang="en-US" dirty="0" smtClean="0">
                <a:latin typeface="Courier"/>
                <a:cs typeface="Courier"/>
              </a:rPr>
              <a:t>()</a:t>
            </a:r>
          </a:p>
          <a:p>
            <a:r>
              <a:rPr lang="en-US" dirty="0" smtClean="0">
                <a:solidFill>
                  <a:srgbClr val="660066"/>
                </a:solidFill>
                <a:latin typeface="Courier"/>
                <a:cs typeface="Courier"/>
              </a:rPr>
              <a:t>print</a:t>
            </a:r>
            <a:r>
              <a:rPr lang="en-US" dirty="0" smtClean="0">
                <a:latin typeface="Courier"/>
                <a:cs typeface="Courier"/>
              </a:rPr>
              <a:t>(</a:t>
            </a:r>
            <a:r>
              <a:rPr lang="fr-FR" dirty="0">
                <a:latin typeface="Courier"/>
                <a:cs typeface="Courier"/>
              </a:rPr>
              <a:t>'</a:t>
            </a:r>
            <a:r>
              <a:rPr lang="en-US" dirty="0" smtClean="0">
                <a:latin typeface="Courier"/>
                <a:cs typeface="Courier"/>
              </a:rPr>
              <a:t>Elapsed time =</a:t>
            </a:r>
            <a:r>
              <a:rPr lang="fr-FR" dirty="0">
                <a:latin typeface="Courier"/>
                <a:cs typeface="Courier"/>
              </a:rPr>
              <a:t>'</a:t>
            </a:r>
            <a:r>
              <a:rPr lang="en-US" dirty="0" smtClean="0">
                <a:latin typeface="Courier"/>
                <a:cs typeface="Courier"/>
              </a:rPr>
              <a:t>, stop – start)</a:t>
            </a:r>
            <a:endParaRPr lang="en-US" dirty="0">
              <a:latin typeface="Courier"/>
              <a:cs typeface="Courier"/>
            </a:endParaRPr>
          </a:p>
        </p:txBody>
      </p:sp>
    </p:spTree>
    <p:extLst>
      <p:ext uri="{BB962C8B-B14F-4D97-AF65-F5344CB8AC3E}">
        <p14:creationId xmlns:p14="http://schemas.microsoft.com/office/powerpoint/2010/main" val="25613689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143000"/>
            <a:ext cx="8229600" cy="5334000"/>
          </a:xfrm>
        </p:spPr>
        <p:txBody>
          <a:bodyPr>
            <a:normAutofit/>
          </a:bodyPr>
          <a:lstStyle/>
          <a:p>
            <a:pPr marL="0" indent="0">
              <a:buNone/>
            </a:pPr>
            <a:r>
              <a:rPr lang="en-US" dirty="0" smtClean="0"/>
              <a:t>You are required to buy MATLAB for this course.</a:t>
            </a:r>
          </a:p>
          <a:p>
            <a:pPr marL="914400" lvl="2" indent="0">
              <a:buNone/>
            </a:pPr>
            <a:endParaRPr lang="en-US" dirty="0"/>
          </a:p>
          <a:p>
            <a:pPr marL="914400" lvl="2" indent="0">
              <a:buNone/>
            </a:pPr>
            <a:endParaRPr lang="en-US" dirty="0"/>
          </a:p>
          <a:p>
            <a:pPr marL="0" indent="0">
              <a:buNone/>
            </a:pPr>
            <a:endParaRPr lang="en-US" dirty="0" smtClean="0"/>
          </a:p>
          <a:p>
            <a:pPr marL="514350" indent="-514350">
              <a:buFont typeface="+mj-lt"/>
              <a:buAutoNum type="alphaUcPeriod"/>
            </a:pPr>
            <a:r>
              <a:rPr lang="en-US" dirty="0" smtClean="0">
                <a:cs typeface="Courier"/>
              </a:rPr>
              <a:t>True</a:t>
            </a:r>
          </a:p>
          <a:p>
            <a:pPr marL="514350" indent="-514350">
              <a:buFont typeface="+mj-lt"/>
              <a:buAutoNum type="alphaUcPeriod"/>
            </a:pPr>
            <a:r>
              <a:rPr lang="en-US" dirty="0" smtClean="0">
                <a:solidFill>
                  <a:srgbClr val="000000"/>
                </a:solidFill>
                <a:cs typeface="Courier"/>
              </a:rPr>
              <a:t>False</a:t>
            </a:r>
          </a:p>
        </p:txBody>
      </p:sp>
    </p:spTree>
    <p:extLst>
      <p:ext uri="{BB962C8B-B14F-4D97-AF65-F5344CB8AC3E}">
        <p14:creationId xmlns:p14="http://schemas.microsoft.com/office/powerpoint/2010/main" val="42687624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143000"/>
            <a:ext cx="8229600" cy="5334000"/>
          </a:xfrm>
        </p:spPr>
        <p:txBody>
          <a:bodyPr>
            <a:normAutofit/>
          </a:bodyPr>
          <a:lstStyle/>
          <a:p>
            <a:pPr marL="0" indent="0">
              <a:buNone/>
            </a:pPr>
            <a:r>
              <a:rPr lang="en-US" dirty="0" smtClean="0"/>
              <a:t>You are required to buy MATLAB for this course.</a:t>
            </a:r>
          </a:p>
          <a:p>
            <a:pPr marL="914400" lvl="2" indent="0">
              <a:buNone/>
            </a:pPr>
            <a:endParaRPr lang="en-US" dirty="0"/>
          </a:p>
          <a:p>
            <a:pPr marL="914400" lvl="2" indent="0">
              <a:buNone/>
            </a:pPr>
            <a:endParaRPr lang="en-US" dirty="0"/>
          </a:p>
          <a:p>
            <a:pPr marL="0" indent="0">
              <a:buNone/>
            </a:pPr>
            <a:endParaRPr lang="en-US" dirty="0" smtClean="0"/>
          </a:p>
          <a:p>
            <a:pPr marL="514350" indent="-514350">
              <a:buFont typeface="+mj-lt"/>
              <a:buAutoNum type="alphaUcPeriod"/>
            </a:pPr>
            <a:r>
              <a:rPr lang="en-US" dirty="0" smtClean="0">
                <a:cs typeface="Courier"/>
              </a:rPr>
              <a:t>True</a:t>
            </a:r>
          </a:p>
          <a:p>
            <a:pPr marL="514350" indent="-514350">
              <a:buFont typeface="+mj-lt"/>
              <a:buAutoNum type="alphaUcPeriod"/>
            </a:pPr>
            <a:r>
              <a:rPr lang="en-US" b="1" dirty="0" smtClean="0">
                <a:solidFill>
                  <a:srgbClr val="008000"/>
                </a:solidFill>
                <a:cs typeface="Courier"/>
              </a:rPr>
              <a:t>False</a:t>
            </a:r>
          </a:p>
        </p:txBody>
      </p:sp>
    </p:spTree>
    <p:extLst>
      <p:ext uri="{BB962C8B-B14F-4D97-AF65-F5344CB8AC3E}">
        <p14:creationId xmlns:p14="http://schemas.microsoft.com/office/powerpoint/2010/main" val="22470387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143000"/>
            <a:ext cx="8229600" cy="5334000"/>
          </a:xfrm>
        </p:spPr>
        <p:txBody>
          <a:bodyPr>
            <a:normAutofit/>
          </a:bodyPr>
          <a:lstStyle/>
          <a:p>
            <a:pPr marL="0" indent="0">
              <a:buNone/>
            </a:pPr>
            <a:r>
              <a:rPr lang="en-US" dirty="0" smtClean="0"/>
              <a:t>After executing the following code, the variables x and y will share the same storage in memory.</a:t>
            </a:r>
          </a:p>
          <a:p>
            <a:pPr marL="914400" lvl="2" indent="0">
              <a:buNone/>
            </a:pPr>
            <a:endParaRPr lang="en-US" dirty="0"/>
          </a:p>
          <a:p>
            <a:pPr marL="914400" lvl="2" indent="0">
              <a:buNone/>
            </a:pPr>
            <a:endParaRPr lang="en-US" dirty="0"/>
          </a:p>
          <a:p>
            <a:pPr marL="0" indent="0">
              <a:buNone/>
            </a:pPr>
            <a:endParaRPr lang="en-US" dirty="0" smtClean="0"/>
          </a:p>
          <a:p>
            <a:pPr marL="514350" indent="-514350">
              <a:buFont typeface="+mj-lt"/>
              <a:buAutoNum type="alphaUcPeriod"/>
            </a:pPr>
            <a:r>
              <a:rPr lang="en-US" dirty="0" smtClean="0">
                <a:cs typeface="Courier"/>
              </a:rPr>
              <a:t>True</a:t>
            </a:r>
          </a:p>
          <a:p>
            <a:pPr marL="514350" indent="-514350">
              <a:buFont typeface="+mj-lt"/>
              <a:buAutoNum type="alphaUcPeriod"/>
            </a:pPr>
            <a:r>
              <a:rPr lang="en-US" dirty="0" smtClean="0">
                <a:solidFill>
                  <a:srgbClr val="000000"/>
                </a:solidFill>
                <a:cs typeface="Courier"/>
              </a:rPr>
              <a:t>False</a:t>
            </a:r>
          </a:p>
        </p:txBody>
      </p:sp>
      <p:sp>
        <p:nvSpPr>
          <p:cNvPr id="4" name="Rectangle 3"/>
          <p:cNvSpPr/>
          <p:nvPr/>
        </p:nvSpPr>
        <p:spPr>
          <a:xfrm>
            <a:off x="2743200" y="2438400"/>
            <a:ext cx="3657600" cy="830997"/>
          </a:xfrm>
          <a:prstGeom prst="rect">
            <a:avLst/>
          </a:prstGeom>
        </p:spPr>
        <p:txBody>
          <a:bodyPr wrap="square">
            <a:spAutoFit/>
          </a:bodyPr>
          <a:lstStyle/>
          <a:p>
            <a:r>
              <a:rPr lang="en-US" sz="2400" dirty="0" smtClean="0">
                <a:latin typeface="Courier"/>
                <a:cs typeface="Courier"/>
              </a:rPr>
              <a:t>x = 5</a:t>
            </a:r>
            <a:endParaRPr lang="en-US" sz="2400" dirty="0">
              <a:latin typeface="Courier"/>
              <a:cs typeface="Courier"/>
            </a:endParaRPr>
          </a:p>
          <a:p>
            <a:r>
              <a:rPr lang="en-US" sz="2400" dirty="0" smtClean="0">
                <a:latin typeface="Courier"/>
                <a:cs typeface="Courier"/>
              </a:rPr>
              <a:t>y = x</a:t>
            </a:r>
            <a:endParaRPr lang="en-US" sz="2400" dirty="0">
              <a:latin typeface="Courier"/>
              <a:cs typeface="Courier"/>
            </a:endParaRPr>
          </a:p>
        </p:txBody>
      </p:sp>
    </p:spTree>
    <p:extLst>
      <p:ext uri="{BB962C8B-B14F-4D97-AF65-F5344CB8AC3E}">
        <p14:creationId xmlns:p14="http://schemas.microsoft.com/office/powerpoint/2010/main" val="9478982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143000"/>
            <a:ext cx="8229600" cy="5334000"/>
          </a:xfrm>
        </p:spPr>
        <p:txBody>
          <a:bodyPr>
            <a:normAutofit/>
          </a:bodyPr>
          <a:lstStyle/>
          <a:p>
            <a:pPr marL="0" indent="0">
              <a:buNone/>
            </a:pPr>
            <a:r>
              <a:rPr lang="en-US" dirty="0" smtClean="0"/>
              <a:t>After executing the following code, the variables x and y will share the same storage in memory.</a:t>
            </a:r>
          </a:p>
          <a:p>
            <a:pPr marL="914400" lvl="2" indent="0">
              <a:buNone/>
            </a:pPr>
            <a:endParaRPr lang="en-US" dirty="0"/>
          </a:p>
          <a:p>
            <a:pPr marL="914400" lvl="2" indent="0">
              <a:buNone/>
            </a:pPr>
            <a:endParaRPr lang="en-US" dirty="0"/>
          </a:p>
          <a:p>
            <a:pPr marL="0" indent="0">
              <a:buNone/>
            </a:pPr>
            <a:endParaRPr lang="en-US" dirty="0" smtClean="0"/>
          </a:p>
          <a:p>
            <a:pPr marL="514350" indent="-514350">
              <a:buFont typeface="+mj-lt"/>
              <a:buAutoNum type="alphaUcPeriod"/>
            </a:pPr>
            <a:r>
              <a:rPr lang="en-US" dirty="0" smtClean="0">
                <a:cs typeface="Courier"/>
              </a:rPr>
              <a:t>True</a:t>
            </a:r>
          </a:p>
          <a:p>
            <a:pPr marL="514350" indent="-514350">
              <a:buFont typeface="+mj-lt"/>
              <a:buAutoNum type="alphaUcPeriod"/>
            </a:pPr>
            <a:r>
              <a:rPr lang="en-US" b="1" dirty="0" smtClean="0">
                <a:solidFill>
                  <a:srgbClr val="008000"/>
                </a:solidFill>
                <a:cs typeface="Courier"/>
              </a:rPr>
              <a:t>False</a:t>
            </a:r>
          </a:p>
        </p:txBody>
      </p:sp>
      <p:sp>
        <p:nvSpPr>
          <p:cNvPr id="4" name="Rectangle 3"/>
          <p:cNvSpPr/>
          <p:nvPr/>
        </p:nvSpPr>
        <p:spPr>
          <a:xfrm>
            <a:off x="2743200" y="2438400"/>
            <a:ext cx="3657600" cy="830997"/>
          </a:xfrm>
          <a:prstGeom prst="rect">
            <a:avLst/>
          </a:prstGeom>
        </p:spPr>
        <p:txBody>
          <a:bodyPr wrap="square">
            <a:spAutoFit/>
          </a:bodyPr>
          <a:lstStyle/>
          <a:p>
            <a:r>
              <a:rPr lang="en-US" sz="2400" dirty="0" smtClean="0">
                <a:latin typeface="Courier"/>
                <a:cs typeface="Courier"/>
              </a:rPr>
              <a:t>x = 5</a:t>
            </a:r>
            <a:endParaRPr lang="en-US" sz="2400" dirty="0">
              <a:latin typeface="Courier"/>
              <a:cs typeface="Courier"/>
            </a:endParaRPr>
          </a:p>
          <a:p>
            <a:r>
              <a:rPr lang="en-US" sz="2400" dirty="0" smtClean="0">
                <a:latin typeface="Courier"/>
                <a:cs typeface="Courier"/>
              </a:rPr>
              <a:t>y = x</a:t>
            </a:r>
            <a:endParaRPr lang="en-US" sz="2400" dirty="0">
              <a:latin typeface="Courier"/>
              <a:cs typeface="Courier"/>
            </a:endParaRPr>
          </a:p>
        </p:txBody>
      </p:sp>
    </p:spTree>
    <p:extLst>
      <p:ext uri="{BB962C8B-B14F-4D97-AF65-F5344CB8AC3E}">
        <p14:creationId xmlns:p14="http://schemas.microsoft.com/office/powerpoint/2010/main" val="837838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143000"/>
            <a:ext cx="8229600" cy="5334000"/>
          </a:xfrm>
        </p:spPr>
        <p:txBody>
          <a:bodyPr>
            <a:normAutofit/>
          </a:bodyPr>
          <a:lstStyle/>
          <a:p>
            <a:pPr marL="0" indent="0">
              <a:buNone/>
            </a:pPr>
            <a:r>
              <a:rPr lang="en-US" dirty="0" smtClean="0"/>
              <a:t>After executing the following code, the variables list_1 and list_2 will share the same storage in memory.</a:t>
            </a:r>
          </a:p>
          <a:p>
            <a:pPr marL="914400" lvl="2" indent="0">
              <a:buNone/>
            </a:pPr>
            <a:endParaRPr lang="en-US" dirty="0"/>
          </a:p>
          <a:p>
            <a:pPr marL="914400" lvl="2" indent="0">
              <a:buNone/>
            </a:pPr>
            <a:endParaRPr lang="en-US" dirty="0"/>
          </a:p>
          <a:p>
            <a:pPr marL="0" indent="0">
              <a:buNone/>
            </a:pPr>
            <a:endParaRPr lang="en-US" dirty="0" smtClean="0"/>
          </a:p>
          <a:p>
            <a:pPr marL="514350" indent="-514350">
              <a:buFont typeface="+mj-lt"/>
              <a:buAutoNum type="alphaUcPeriod"/>
            </a:pPr>
            <a:r>
              <a:rPr lang="en-US" dirty="0" smtClean="0">
                <a:cs typeface="Courier"/>
              </a:rPr>
              <a:t>True</a:t>
            </a:r>
          </a:p>
          <a:p>
            <a:pPr marL="514350" indent="-514350">
              <a:buFont typeface="+mj-lt"/>
              <a:buAutoNum type="alphaUcPeriod"/>
            </a:pPr>
            <a:r>
              <a:rPr lang="en-US" dirty="0" smtClean="0">
                <a:solidFill>
                  <a:srgbClr val="000000"/>
                </a:solidFill>
                <a:cs typeface="Courier"/>
              </a:rPr>
              <a:t>False</a:t>
            </a:r>
          </a:p>
        </p:txBody>
      </p:sp>
      <p:sp>
        <p:nvSpPr>
          <p:cNvPr id="4" name="Rectangle 3"/>
          <p:cNvSpPr/>
          <p:nvPr/>
        </p:nvSpPr>
        <p:spPr>
          <a:xfrm>
            <a:off x="2743200" y="2971800"/>
            <a:ext cx="5029200" cy="830997"/>
          </a:xfrm>
          <a:prstGeom prst="rect">
            <a:avLst/>
          </a:prstGeom>
        </p:spPr>
        <p:txBody>
          <a:bodyPr wrap="square">
            <a:spAutoFit/>
          </a:bodyPr>
          <a:lstStyle/>
          <a:p>
            <a:r>
              <a:rPr lang="en-US" sz="2400" dirty="0" smtClean="0">
                <a:latin typeface="Courier"/>
                <a:cs typeface="Courier"/>
              </a:rPr>
              <a:t>list_1 = </a:t>
            </a:r>
            <a:r>
              <a:rPr lang="en-US" sz="2400" dirty="0">
                <a:latin typeface="Courier"/>
                <a:cs typeface="Courier"/>
              </a:rPr>
              <a:t>[</a:t>
            </a:r>
            <a:r>
              <a:rPr lang="en-US" sz="2400" dirty="0">
                <a:solidFill>
                  <a:srgbClr val="008000"/>
                </a:solidFill>
                <a:latin typeface="Courier"/>
                <a:cs typeface="Courier"/>
              </a:rPr>
              <a:t>'1'</a:t>
            </a:r>
            <a:r>
              <a:rPr lang="en-US" sz="2400" dirty="0">
                <a:latin typeface="Courier"/>
                <a:cs typeface="Courier"/>
              </a:rPr>
              <a:t>, 2, 3.0]</a:t>
            </a:r>
          </a:p>
          <a:p>
            <a:r>
              <a:rPr lang="en-US" sz="2400" dirty="0" smtClean="0">
                <a:latin typeface="Courier"/>
                <a:cs typeface="Courier"/>
              </a:rPr>
              <a:t>list_2 = list_1</a:t>
            </a:r>
            <a:endParaRPr lang="en-US" sz="2400" dirty="0">
              <a:latin typeface="Courier"/>
              <a:cs typeface="Courier"/>
            </a:endParaRPr>
          </a:p>
        </p:txBody>
      </p:sp>
    </p:spTree>
    <p:extLst>
      <p:ext uri="{BB962C8B-B14F-4D97-AF65-F5344CB8AC3E}">
        <p14:creationId xmlns:p14="http://schemas.microsoft.com/office/powerpoint/2010/main" val="26965192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143000"/>
            <a:ext cx="8229600" cy="5334000"/>
          </a:xfrm>
        </p:spPr>
        <p:txBody>
          <a:bodyPr>
            <a:normAutofit/>
          </a:bodyPr>
          <a:lstStyle/>
          <a:p>
            <a:pPr marL="0" indent="0">
              <a:buNone/>
            </a:pPr>
            <a:r>
              <a:rPr lang="en-US" dirty="0" smtClean="0"/>
              <a:t>After executing the following code, the variables list_1 and list_2 will share the same storage in memory.</a:t>
            </a:r>
          </a:p>
          <a:p>
            <a:pPr marL="914400" lvl="2" indent="0">
              <a:buNone/>
            </a:pPr>
            <a:endParaRPr lang="en-US" dirty="0"/>
          </a:p>
          <a:p>
            <a:pPr marL="914400" lvl="2" indent="0">
              <a:buNone/>
            </a:pPr>
            <a:endParaRPr lang="en-US" dirty="0"/>
          </a:p>
          <a:p>
            <a:pPr marL="0" indent="0">
              <a:buNone/>
            </a:pPr>
            <a:endParaRPr lang="en-US" dirty="0" smtClean="0"/>
          </a:p>
          <a:p>
            <a:pPr marL="514350" indent="-514350">
              <a:buFont typeface="+mj-lt"/>
              <a:buAutoNum type="alphaUcPeriod"/>
            </a:pPr>
            <a:r>
              <a:rPr lang="en-US" b="1" dirty="0" smtClean="0">
                <a:solidFill>
                  <a:srgbClr val="008000"/>
                </a:solidFill>
                <a:cs typeface="Courier"/>
              </a:rPr>
              <a:t>True</a:t>
            </a:r>
          </a:p>
          <a:p>
            <a:pPr marL="514350" indent="-514350">
              <a:buFont typeface="+mj-lt"/>
              <a:buAutoNum type="alphaUcPeriod"/>
            </a:pPr>
            <a:r>
              <a:rPr lang="en-US" dirty="0" smtClean="0">
                <a:solidFill>
                  <a:srgbClr val="000000"/>
                </a:solidFill>
                <a:cs typeface="Courier"/>
              </a:rPr>
              <a:t>False</a:t>
            </a:r>
          </a:p>
        </p:txBody>
      </p:sp>
      <p:sp>
        <p:nvSpPr>
          <p:cNvPr id="4" name="Rectangle 3"/>
          <p:cNvSpPr/>
          <p:nvPr/>
        </p:nvSpPr>
        <p:spPr>
          <a:xfrm>
            <a:off x="2743200" y="2971800"/>
            <a:ext cx="4648200" cy="830997"/>
          </a:xfrm>
          <a:prstGeom prst="rect">
            <a:avLst/>
          </a:prstGeom>
        </p:spPr>
        <p:txBody>
          <a:bodyPr wrap="square">
            <a:spAutoFit/>
          </a:bodyPr>
          <a:lstStyle/>
          <a:p>
            <a:r>
              <a:rPr lang="en-US" sz="2400" dirty="0" smtClean="0">
                <a:latin typeface="Courier"/>
                <a:cs typeface="Courier"/>
              </a:rPr>
              <a:t>list_1 = </a:t>
            </a:r>
            <a:r>
              <a:rPr lang="en-US" sz="2400" dirty="0">
                <a:latin typeface="Courier"/>
                <a:cs typeface="Courier"/>
              </a:rPr>
              <a:t>[</a:t>
            </a:r>
            <a:r>
              <a:rPr lang="en-US" sz="2400" dirty="0">
                <a:solidFill>
                  <a:srgbClr val="008000"/>
                </a:solidFill>
                <a:latin typeface="Courier"/>
                <a:cs typeface="Courier"/>
              </a:rPr>
              <a:t>'1'</a:t>
            </a:r>
            <a:r>
              <a:rPr lang="en-US" sz="2400" dirty="0">
                <a:latin typeface="Courier"/>
                <a:cs typeface="Courier"/>
              </a:rPr>
              <a:t>, 2, 3.0]</a:t>
            </a:r>
          </a:p>
          <a:p>
            <a:r>
              <a:rPr lang="en-US" sz="2400" dirty="0" smtClean="0">
                <a:latin typeface="Courier"/>
                <a:cs typeface="Courier"/>
              </a:rPr>
              <a:t>list_2 = list_1</a:t>
            </a:r>
            <a:endParaRPr lang="en-US" sz="2400" dirty="0">
              <a:latin typeface="Courier"/>
              <a:cs typeface="Courier"/>
            </a:endParaRPr>
          </a:p>
        </p:txBody>
      </p:sp>
    </p:spTree>
    <p:extLst>
      <p:ext uri="{BB962C8B-B14F-4D97-AF65-F5344CB8AC3E}">
        <p14:creationId xmlns:p14="http://schemas.microsoft.com/office/powerpoint/2010/main" val="1599040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143000"/>
            <a:ext cx="8229600" cy="5334000"/>
          </a:xfrm>
        </p:spPr>
        <p:txBody>
          <a:bodyPr>
            <a:normAutofit fontScale="85000" lnSpcReduction="20000"/>
          </a:bodyPr>
          <a:lstStyle/>
          <a:p>
            <a:pPr marL="0" indent="0">
              <a:buNone/>
            </a:pPr>
            <a:r>
              <a:rPr lang="en-US" dirty="0" smtClean="0"/>
              <a:t>After executing the following code, the variables list_1 and list_2 will share the same storage in memory because:</a:t>
            </a:r>
          </a:p>
          <a:p>
            <a:pPr marL="914400" lvl="2" indent="0">
              <a:buNone/>
            </a:pPr>
            <a:endParaRPr lang="en-US" dirty="0"/>
          </a:p>
          <a:p>
            <a:pPr marL="914400" lvl="2" indent="0">
              <a:buNone/>
            </a:pPr>
            <a:endParaRPr lang="en-US" dirty="0"/>
          </a:p>
          <a:p>
            <a:pPr marL="0" indent="0">
              <a:buNone/>
            </a:pPr>
            <a:endParaRPr lang="en-US" dirty="0" smtClean="0"/>
          </a:p>
          <a:p>
            <a:pPr marL="514350" indent="-514350">
              <a:buFont typeface="+mj-lt"/>
              <a:buAutoNum type="alphaUcPeriod"/>
            </a:pPr>
            <a:r>
              <a:rPr lang="en-US" dirty="0" smtClean="0">
                <a:cs typeface="Courier"/>
              </a:rPr>
              <a:t>Python is a lazy language.</a:t>
            </a:r>
          </a:p>
          <a:p>
            <a:pPr marL="514350" indent="-514350">
              <a:buFont typeface="+mj-lt"/>
              <a:buAutoNum type="alphaUcPeriod"/>
            </a:pPr>
            <a:r>
              <a:rPr lang="en-US" dirty="0" smtClean="0">
                <a:solidFill>
                  <a:srgbClr val="000000"/>
                </a:solidFill>
                <a:cs typeface="Courier"/>
              </a:rPr>
              <a:t>It’s tricky to duplicate lists, so to avoid error it’s not done. </a:t>
            </a:r>
          </a:p>
          <a:p>
            <a:pPr marL="514350" indent="-514350">
              <a:buFont typeface="+mj-lt"/>
              <a:buAutoNum type="alphaUcPeriod"/>
            </a:pPr>
            <a:r>
              <a:rPr lang="en-US" dirty="0" smtClean="0">
                <a:solidFill>
                  <a:srgbClr val="000000"/>
                </a:solidFill>
                <a:cs typeface="Courier"/>
              </a:rPr>
              <a:t>It could take lots of time and storage because lists can potentially be huge.</a:t>
            </a:r>
          </a:p>
          <a:p>
            <a:pPr marL="514350" indent="-514350">
              <a:buFont typeface="+mj-lt"/>
              <a:buAutoNum type="alphaUcPeriod"/>
            </a:pPr>
            <a:r>
              <a:rPr lang="en-US" dirty="0" smtClean="0">
                <a:solidFill>
                  <a:srgbClr val="000000"/>
                </a:solidFill>
                <a:cs typeface="Courier"/>
              </a:rPr>
              <a:t>Programmers usually don’t want a copy of a list. </a:t>
            </a:r>
            <a:r>
              <a:rPr lang="en-US" dirty="0">
                <a:solidFill>
                  <a:srgbClr val="000000"/>
                </a:solidFill>
                <a:cs typeface="Courier"/>
              </a:rPr>
              <a:t>T</a:t>
            </a:r>
            <a:r>
              <a:rPr lang="en-US" dirty="0" smtClean="0">
                <a:solidFill>
                  <a:srgbClr val="000000"/>
                </a:solidFill>
                <a:cs typeface="Courier"/>
              </a:rPr>
              <a:t>hey just want another way to access the same list.</a:t>
            </a:r>
          </a:p>
          <a:p>
            <a:pPr marL="514350" indent="-514350">
              <a:buFont typeface="+mj-lt"/>
              <a:buAutoNum type="alphaUcPeriod"/>
            </a:pPr>
            <a:r>
              <a:rPr lang="en-US" dirty="0" smtClean="0">
                <a:solidFill>
                  <a:srgbClr val="000000"/>
                </a:solidFill>
                <a:cs typeface="Courier"/>
              </a:rPr>
              <a:t>The two lists don’t actually share the same storage.</a:t>
            </a:r>
          </a:p>
        </p:txBody>
      </p:sp>
      <p:sp>
        <p:nvSpPr>
          <p:cNvPr id="4" name="Rectangle 3"/>
          <p:cNvSpPr/>
          <p:nvPr/>
        </p:nvSpPr>
        <p:spPr>
          <a:xfrm>
            <a:off x="2743200" y="2133600"/>
            <a:ext cx="4876800" cy="830997"/>
          </a:xfrm>
          <a:prstGeom prst="rect">
            <a:avLst/>
          </a:prstGeom>
        </p:spPr>
        <p:txBody>
          <a:bodyPr wrap="square">
            <a:spAutoFit/>
          </a:bodyPr>
          <a:lstStyle/>
          <a:p>
            <a:r>
              <a:rPr lang="en-US" sz="2400" dirty="0" smtClean="0">
                <a:latin typeface="Courier"/>
                <a:cs typeface="Courier"/>
              </a:rPr>
              <a:t>list_1 = </a:t>
            </a:r>
            <a:r>
              <a:rPr lang="en-US" sz="2400" dirty="0">
                <a:latin typeface="Courier"/>
                <a:cs typeface="Courier"/>
              </a:rPr>
              <a:t>[</a:t>
            </a:r>
            <a:r>
              <a:rPr lang="en-US" sz="2400" dirty="0">
                <a:solidFill>
                  <a:srgbClr val="008000"/>
                </a:solidFill>
                <a:latin typeface="Courier"/>
                <a:cs typeface="Courier"/>
              </a:rPr>
              <a:t>'1'</a:t>
            </a:r>
            <a:r>
              <a:rPr lang="en-US" sz="2400" dirty="0">
                <a:latin typeface="Courier"/>
                <a:cs typeface="Courier"/>
              </a:rPr>
              <a:t>, 2, 3.0]</a:t>
            </a:r>
          </a:p>
          <a:p>
            <a:r>
              <a:rPr lang="en-US" sz="2400" dirty="0" smtClean="0">
                <a:latin typeface="Courier"/>
                <a:cs typeface="Courier"/>
              </a:rPr>
              <a:t>list_2 = list_1</a:t>
            </a:r>
            <a:endParaRPr lang="en-US" sz="2400" dirty="0">
              <a:latin typeface="Courier"/>
              <a:cs typeface="Courier"/>
            </a:endParaRPr>
          </a:p>
        </p:txBody>
      </p:sp>
    </p:spTree>
    <p:extLst>
      <p:ext uri="{BB962C8B-B14F-4D97-AF65-F5344CB8AC3E}">
        <p14:creationId xmlns:p14="http://schemas.microsoft.com/office/powerpoint/2010/main" val="12113257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142883</TotalTime>
  <Words>1780</Words>
  <Application>Microsoft Macintosh PowerPoint</Application>
  <PresentationFormat>On-screen Show (4:3)</PresentationFormat>
  <Paragraphs>299</Paragraphs>
  <Slides>27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Office Theme</vt:lpstr>
      <vt:lpstr>Equation</vt:lpstr>
      <vt:lpstr>CISC106 – i&gt;clicker</vt:lpstr>
      <vt:lpstr>CISC106 – i&gt;clicker</vt:lpstr>
      <vt:lpstr>CISC106 – i&gt;clicker</vt:lpstr>
      <vt:lpstr>CISC106 – i&gt;clicker</vt:lpstr>
      <vt:lpstr>CISC106 – i&gt;clicker</vt:lpstr>
      <vt:lpstr>CISC106 – i&gt;clicker</vt:lpstr>
      <vt:lpstr>CISC106 – i&gt;clicker</vt:lpstr>
      <vt:lpstr>CISC106 – i&gt;clicker</vt:lpstr>
      <vt:lpstr>CISC106 – i&gt;clicker</vt:lpstr>
      <vt:lpstr>CISC106 – i&gt;clicker</vt:lpstr>
      <vt:lpstr>CISC106 – i&gt;clicker</vt:lpstr>
      <vt:lpstr>CISC106 – i&gt;clicker</vt:lpstr>
      <vt:lpstr>Searching</vt:lpstr>
      <vt:lpstr>Linear search</vt:lpstr>
      <vt:lpstr>Linear search</vt:lpstr>
      <vt:lpstr>Puzzle:  Linear search</vt:lpstr>
      <vt:lpstr>Linear search</vt:lpstr>
      <vt:lpstr>Linear search Now suppose list is sorted</vt:lpstr>
      <vt:lpstr>Linear search Now suppose list is sorted</vt:lpstr>
      <vt:lpstr>Linear search  Suppose the list is sorted</vt:lpstr>
      <vt:lpstr>   Observation Linear search does not exploit a list being sorted    If list is sorted, can we find a better algorithm than a linear search?</vt:lpstr>
      <vt:lpstr>PowerPoint Presentation</vt:lpstr>
      <vt:lpstr>Puzzle:  Binary search</vt:lpstr>
      <vt:lpstr>How Many Rows Are There?</vt:lpstr>
      <vt:lpstr>Binary search:  suppose the list is sorted</vt:lpstr>
      <vt:lpstr>Average Case Linear Search and Binary Search Comparison</vt:lpstr>
      <vt:lpstr>Timing Your Code</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Heron’s Triangle Area </dc:title>
  <dc:creator>amer</dc:creator>
  <cp:lastModifiedBy>Jon</cp:lastModifiedBy>
  <cp:revision>652</cp:revision>
  <dcterms:created xsi:type="dcterms:W3CDTF">2012-09-10T20:12:08Z</dcterms:created>
  <dcterms:modified xsi:type="dcterms:W3CDTF">2016-04-27T14:07:03Z</dcterms:modified>
</cp:coreProperties>
</file>