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93" r:id="rId2"/>
    <p:sldId id="802" r:id="rId3"/>
    <p:sldId id="796" r:id="rId4"/>
    <p:sldId id="803" r:id="rId5"/>
    <p:sldId id="798" r:id="rId6"/>
    <p:sldId id="804" r:id="rId7"/>
    <p:sldId id="795" r:id="rId8"/>
    <p:sldId id="805" r:id="rId9"/>
    <p:sldId id="797" r:id="rId10"/>
    <p:sldId id="806" r:id="rId11"/>
    <p:sldId id="810" r:id="rId12"/>
    <p:sldId id="819" r:id="rId13"/>
    <p:sldId id="820" r:id="rId14"/>
    <p:sldId id="817" r:id="rId15"/>
    <p:sldId id="812" r:id="rId16"/>
    <p:sldId id="813" r:id="rId17"/>
    <p:sldId id="814" r:id="rId18"/>
    <p:sldId id="821" r:id="rId19"/>
    <p:sldId id="822" r:id="rId20"/>
    <p:sldId id="816" r:id="rId21"/>
    <p:sldId id="81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867" autoAdjust="0"/>
  </p:normalViewPr>
  <p:slideViewPr>
    <p:cSldViewPr>
      <p:cViewPr>
        <p:scale>
          <a:sx n="90" d="100"/>
          <a:sy n="90" d="100"/>
        </p:scale>
        <p:origin x="-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image" Target="../media/image29.emf"/><Relationship Id="rId2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11.emf"/><Relationship Id="rId2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4.emf"/><Relationship Id="rId2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8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3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2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2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linear search, what is the worst case number of comparisons needed, if it is known that the target value is in the list?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n/2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n-1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n+1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14093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a linear search, it takes an average of T seconds to search a list of size N. What is the average time to search a list of size 500N?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500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+ 500</a:t>
            </a:r>
            <a:endParaRPr lang="en-US" i="1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log</a:t>
            </a:r>
            <a:r>
              <a:rPr lang="en-US" baseline="-25000" dirty="0" smtClean="0">
                <a:cs typeface="Courier"/>
              </a:rPr>
              <a:t>2</a:t>
            </a:r>
            <a:r>
              <a:rPr lang="en-US" dirty="0" smtClean="0">
                <a:cs typeface="Courier"/>
              </a:rPr>
              <a:t>500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+ 5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500T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8335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Vectors:</a:t>
            </a:r>
          </a:p>
          <a:p>
            <a:pPr lvl="1"/>
            <a:r>
              <a:rPr lang="en-US" dirty="0" smtClean="0"/>
              <a:t>row vector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(1 x 3)</a:t>
            </a:r>
          </a:p>
          <a:p>
            <a:pPr lvl="1"/>
            <a:r>
              <a:rPr lang="en-US" dirty="0" smtClean="0"/>
              <a:t>column vector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(3 x 1)</a:t>
            </a:r>
          </a:p>
          <a:p>
            <a:endParaRPr lang="en-US" dirty="0"/>
          </a:p>
          <a:p>
            <a:r>
              <a:rPr lang="en-US" dirty="0" smtClean="0"/>
              <a:t>Matrix:</a:t>
            </a:r>
          </a:p>
          <a:p>
            <a:pPr marL="457200" lvl="1" indent="0">
              <a:buNone/>
            </a:pPr>
            <a:r>
              <a:rPr lang="en-US" dirty="0" smtClean="0"/>
              <a:t>(3 x 3)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008424"/>
              </p:ext>
            </p:extLst>
          </p:nvPr>
        </p:nvGraphicFramePr>
        <p:xfrm>
          <a:off x="3429000" y="2133600"/>
          <a:ext cx="22932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3" imgW="1003300" imgH="266700" progId="Equation.3">
                  <p:embed/>
                </p:oleObj>
              </mc:Choice>
              <mc:Fallback>
                <p:oleObj name="Equation" r:id="rId3" imgW="1003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133600"/>
                        <a:ext cx="229325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64234"/>
              </p:ext>
            </p:extLst>
          </p:nvPr>
        </p:nvGraphicFramePr>
        <p:xfrm>
          <a:off x="3733800" y="2743200"/>
          <a:ext cx="1295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5" imgW="609600" imgH="736600" progId="Equation.3">
                  <p:embed/>
                </p:oleObj>
              </mc:Choice>
              <mc:Fallback>
                <p:oleObj name="Equation" r:id="rId5" imgW="609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2743200"/>
                        <a:ext cx="129540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381962"/>
              </p:ext>
            </p:extLst>
          </p:nvPr>
        </p:nvGraphicFramePr>
        <p:xfrm>
          <a:off x="3200400" y="4495800"/>
          <a:ext cx="2362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7" imgW="1104900" imgH="736600" progId="Equation.3">
                  <p:embed/>
                </p:oleObj>
              </mc:Choice>
              <mc:Fallback>
                <p:oleObj name="Equation" r:id="rId7" imgW="1104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495800"/>
                        <a:ext cx="23622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6600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Vectors:</a:t>
            </a:r>
          </a:p>
          <a:p>
            <a:pPr lvl="1"/>
            <a:r>
              <a:rPr lang="en-US" dirty="0" smtClean="0"/>
              <a:t>scalar multiplication: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vector addition: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18944"/>
              </p:ext>
            </p:extLst>
          </p:nvPr>
        </p:nvGraphicFramePr>
        <p:xfrm>
          <a:off x="5029200" y="2133600"/>
          <a:ext cx="301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3" imgW="1320800" imgH="266700" progId="Equation.3">
                  <p:embed/>
                </p:oleObj>
              </mc:Choice>
              <mc:Fallback>
                <p:oleObj name="Equation" r:id="rId3" imgW="1320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2133600"/>
                        <a:ext cx="301942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15789"/>
              </p:ext>
            </p:extLst>
          </p:nvPr>
        </p:nvGraphicFramePr>
        <p:xfrm>
          <a:off x="2024062" y="3962400"/>
          <a:ext cx="22932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5" imgW="1003300" imgH="266700" progId="Equation.3">
                  <p:embed/>
                </p:oleObj>
              </mc:Choice>
              <mc:Fallback>
                <p:oleObj name="Equation" r:id="rId5" imgW="1003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4062" y="3962400"/>
                        <a:ext cx="229325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08489"/>
              </p:ext>
            </p:extLst>
          </p:nvPr>
        </p:nvGraphicFramePr>
        <p:xfrm>
          <a:off x="4800600" y="3962400"/>
          <a:ext cx="2381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7" imgW="1041400" imgH="266700" progId="Equation.3">
                  <p:embed/>
                </p:oleObj>
              </mc:Choice>
              <mc:Fallback>
                <p:oleObj name="Equation" r:id="rId7" imgW="1041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23812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27004"/>
              </p:ext>
            </p:extLst>
          </p:nvPr>
        </p:nvGraphicFramePr>
        <p:xfrm>
          <a:off x="1447800" y="4800600"/>
          <a:ext cx="62404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9" imgW="2730500" imgH="266700" progId="Equation.3">
                  <p:embed/>
                </p:oleObj>
              </mc:Choice>
              <mc:Fallback>
                <p:oleObj name="Equation" r:id="rId9" imgW="27305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800600"/>
                        <a:ext cx="624046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11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err="1" smtClean="0"/>
              <a:t>Matricies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scalar multiplication: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r>
              <a:rPr lang="en-US" dirty="0" smtClean="0"/>
              <a:t>matrix addition: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75599"/>
              </p:ext>
            </p:extLst>
          </p:nvPr>
        </p:nvGraphicFramePr>
        <p:xfrm>
          <a:off x="4648200" y="1371600"/>
          <a:ext cx="30400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1422400" imgH="736600" progId="Equation.3">
                  <p:embed/>
                </p:oleObj>
              </mc:Choice>
              <mc:Fallback>
                <p:oleObj name="Equation" r:id="rId3" imgW="14224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1371600"/>
                        <a:ext cx="3040062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17475"/>
              </p:ext>
            </p:extLst>
          </p:nvPr>
        </p:nvGraphicFramePr>
        <p:xfrm>
          <a:off x="3663950" y="2971800"/>
          <a:ext cx="23907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1117600" imgH="736600" progId="Equation.3">
                  <p:embed/>
                </p:oleObj>
              </mc:Choice>
              <mc:Fallback>
                <p:oleObj name="Equation" r:id="rId5" imgW="1117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3950" y="2971800"/>
                        <a:ext cx="2390775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09709"/>
              </p:ext>
            </p:extLst>
          </p:nvPr>
        </p:nvGraphicFramePr>
        <p:xfrm>
          <a:off x="6553200" y="2971800"/>
          <a:ext cx="225266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1054100" imgH="736600" progId="Equation.3">
                  <p:embed/>
                </p:oleObj>
              </mc:Choice>
              <mc:Fallback>
                <p:oleObj name="Equation" r:id="rId7" imgW="1054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2971800"/>
                        <a:ext cx="2252662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04987"/>
              </p:ext>
            </p:extLst>
          </p:nvPr>
        </p:nvGraphicFramePr>
        <p:xfrm>
          <a:off x="1447800" y="4800600"/>
          <a:ext cx="6245226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2921000" imgH="736600" progId="Equation.3">
                  <p:embed/>
                </p:oleObj>
              </mc:Choice>
              <mc:Fallback>
                <p:oleObj name="Equation" r:id="rId9" imgW="29210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800" y="4800600"/>
                        <a:ext cx="6245226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103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Transpose of a vector: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Transpose of a matrix: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2585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17557"/>
              </p:ext>
            </p:extLst>
          </p:nvPr>
        </p:nvGraphicFramePr>
        <p:xfrm>
          <a:off x="1295400" y="4648200"/>
          <a:ext cx="230981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5" imgW="1079500" imgH="736600" progId="Equation.3">
                  <p:embed/>
                </p:oleObj>
              </mc:Choice>
              <mc:Fallback>
                <p:oleObj name="Equation" r:id="rId5" imgW="1079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48200"/>
                        <a:ext cx="2309812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46135"/>
              </p:ext>
            </p:extLst>
          </p:nvPr>
        </p:nvGraphicFramePr>
        <p:xfrm>
          <a:off x="3886200" y="4648200"/>
          <a:ext cx="2641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7" imgW="1155700" imgH="736600" progId="Equation.3">
                  <p:embed/>
                </p:oleObj>
              </mc:Choice>
              <mc:Fallback>
                <p:oleObj name="Equation" r:id="rId7" imgW="1155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4648200"/>
                        <a:ext cx="26416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97205"/>
              </p:ext>
            </p:extLst>
          </p:nvPr>
        </p:nvGraphicFramePr>
        <p:xfrm>
          <a:off x="1295400" y="2438400"/>
          <a:ext cx="22932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9" imgW="1003300" imgH="266700" progId="Equation.3">
                  <p:embed/>
                </p:oleObj>
              </mc:Choice>
              <mc:Fallback>
                <p:oleObj name="Equation" r:id="rId9" imgW="1003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2438400"/>
                        <a:ext cx="229325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613028"/>
              </p:ext>
            </p:extLst>
          </p:nvPr>
        </p:nvGraphicFramePr>
        <p:xfrm>
          <a:off x="4491038" y="1981200"/>
          <a:ext cx="14573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11" imgW="685800" imgH="736600" progId="Equation.3">
                  <p:embed/>
                </p:oleObj>
              </mc:Choice>
              <mc:Fallback>
                <p:oleObj name="Equation" r:id="rId11" imgW="68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1038" y="1981200"/>
                        <a:ext cx="1457325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724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Product (dot product):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41539"/>
              </p:ext>
            </p:extLst>
          </p:nvPr>
        </p:nvGraphicFramePr>
        <p:xfrm>
          <a:off x="2133600" y="2362200"/>
          <a:ext cx="268605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3" imgW="1041400" imgH="546100" progId="Equation.3">
                  <p:embed/>
                </p:oleObj>
              </mc:Choice>
              <mc:Fallback>
                <p:oleObj name="Equation" r:id="rId3" imgW="10414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2686050" cy="14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56818"/>
              </p:ext>
            </p:extLst>
          </p:nvPr>
        </p:nvGraphicFramePr>
        <p:xfrm>
          <a:off x="2133600" y="4038600"/>
          <a:ext cx="4191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5" imgW="1625600" imgH="203200" progId="Equation.3">
                  <p:embed/>
                </p:oleObj>
              </mc:Choice>
              <mc:Fallback>
                <p:oleObj name="Equation" r:id="rId5" imgW="162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038600"/>
                        <a:ext cx="41910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590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Matrix-vector multiplication: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669736"/>
              </p:ext>
            </p:extLst>
          </p:nvPr>
        </p:nvGraphicFramePr>
        <p:xfrm>
          <a:off x="762000" y="2286000"/>
          <a:ext cx="2362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3" imgW="1104900" imgH="736600" progId="Equation.3">
                  <p:embed/>
                </p:oleObj>
              </mc:Choice>
              <mc:Fallback>
                <p:oleObj name="Equation" r:id="rId3" imgW="1104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286000"/>
                        <a:ext cx="23622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146115"/>
              </p:ext>
            </p:extLst>
          </p:nvPr>
        </p:nvGraphicFramePr>
        <p:xfrm>
          <a:off x="3886200" y="2743200"/>
          <a:ext cx="229325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5" imgW="1003300" imgH="266700" progId="Equation.3">
                  <p:embed/>
                </p:oleObj>
              </mc:Choice>
              <mc:Fallback>
                <p:oleObj name="Equation" r:id="rId5" imgW="1003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6200" y="2743200"/>
                        <a:ext cx="229325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8496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36683"/>
              </p:ext>
            </p:extLst>
          </p:nvPr>
        </p:nvGraphicFramePr>
        <p:xfrm>
          <a:off x="381000" y="3962400"/>
          <a:ext cx="8054976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9" imgW="3594100" imgH="736600" progId="Equation.3">
                  <p:embed/>
                </p:oleObj>
              </mc:Choice>
              <mc:Fallback>
                <p:oleObj name="Equation" r:id="rId9" imgW="3594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3962400"/>
                        <a:ext cx="8054976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7460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multiplication: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34139"/>
              </p:ext>
            </p:extLst>
          </p:nvPr>
        </p:nvGraphicFramePr>
        <p:xfrm>
          <a:off x="788988" y="2286000"/>
          <a:ext cx="2309812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3" imgW="1079500" imgH="736600" progId="Equation.3">
                  <p:embed/>
                </p:oleObj>
              </mc:Choice>
              <mc:Fallback>
                <p:oleObj name="Equation" r:id="rId3" imgW="1079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2286000"/>
                        <a:ext cx="2309812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39982"/>
              </p:ext>
            </p:extLst>
          </p:nvPr>
        </p:nvGraphicFramePr>
        <p:xfrm>
          <a:off x="3814763" y="2206625"/>
          <a:ext cx="24384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5" imgW="1066800" imgH="736600" progId="Equation.3">
                  <p:embed/>
                </p:oleObj>
              </mc:Choice>
              <mc:Fallback>
                <p:oleObj name="Equation" r:id="rId5" imgW="1066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4763" y="2206625"/>
                        <a:ext cx="2438400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8976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405935"/>
              </p:ext>
            </p:extLst>
          </p:nvPr>
        </p:nvGraphicFramePr>
        <p:xfrm>
          <a:off x="762000" y="4191000"/>
          <a:ext cx="6773862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9" imgW="3022600" imgH="736600" progId="Equation.3">
                  <p:embed/>
                </p:oleObj>
              </mc:Choice>
              <mc:Fallback>
                <p:oleObj name="Equation" r:id="rId9" imgW="3022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6773862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4579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&amp; Matrices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multiplication: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56484"/>
              </p:ext>
            </p:extLst>
          </p:nvPr>
        </p:nvGraphicFramePr>
        <p:xfrm>
          <a:off x="788988" y="2312988"/>
          <a:ext cx="2309812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1079500" imgH="1282700" progId="Equation.3">
                  <p:embed/>
                </p:oleObj>
              </mc:Choice>
              <mc:Fallback>
                <p:oleObj name="Equation" r:id="rId3" imgW="1079500" imgH="1282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988" y="2312988"/>
                        <a:ext cx="2309812" cy="274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094426"/>
              </p:ext>
            </p:extLst>
          </p:nvPr>
        </p:nvGraphicFramePr>
        <p:xfrm>
          <a:off x="3200400" y="2819400"/>
          <a:ext cx="35702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1562100" imgH="736600" progId="Equation.3">
                  <p:embed/>
                </p:oleObj>
              </mc:Choice>
              <mc:Fallback>
                <p:oleObj name="Equation" r:id="rId5" imgW="1562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2819400"/>
                        <a:ext cx="3570287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0599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64646"/>
              </p:ext>
            </p:extLst>
          </p:nvPr>
        </p:nvGraphicFramePr>
        <p:xfrm>
          <a:off x="762000" y="5867400"/>
          <a:ext cx="4127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9" imgW="1841500" imgH="241300" progId="Equation.3">
                  <p:embed/>
                </p:oleObj>
              </mc:Choice>
              <mc:Fallback>
                <p:oleObj name="Equation" r:id="rId9" imgW="1841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5867400"/>
                        <a:ext cx="41275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38927"/>
              </p:ext>
            </p:extLst>
          </p:nvPr>
        </p:nvGraphicFramePr>
        <p:xfrm>
          <a:off x="776288" y="5257800"/>
          <a:ext cx="40989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1" imgW="1828800" imgH="241300" progId="Equation.3">
                  <p:embed/>
                </p:oleObj>
              </mc:Choice>
              <mc:Fallback>
                <p:oleObj name="Equation" r:id="rId11" imgW="182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6288" y="5257800"/>
                        <a:ext cx="4098925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766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Element-wise vector multiplication: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Hadamard</a:t>
            </a:r>
            <a:r>
              <a:rPr lang="en-US" dirty="0" smtClean="0"/>
              <a:t> product)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0984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714684"/>
              </p:ext>
            </p:extLst>
          </p:nvPr>
        </p:nvGraphicFramePr>
        <p:xfrm>
          <a:off x="1066800" y="2895600"/>
          <a:ext cx="691197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2679700" imgH="1066800" progId="Equation.3">
                  <p:embed/>
                </p:oleObj>
              </mc:Choice>
              <mc:Fallback>
                <p:oleObj name="Equation" r:id="rId5" imgW="26797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895600"/>
                        <a:ext cx="691197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863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linear search, what is the worst case number of comparisons needed, if it is known that the target value is in the list?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n/2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n-1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n+1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0713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Element-Wise Operations (cont.)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254042"/>
              </p:ext>
            </p:extLst>
          </p:nvPr>
        </p:nvGraphicFramePr>
        <p:xfrm>
          <a:off x="4267200" y="2057400"/>
          <a:ext cx="2025527" cy="138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1079500" imgH="736600" progId="Equation.3">
                  <p:embed/>
                </p:oleObj>
              </mc:Choice>
              <mc:Fallback>
                <p:oleObj name="Equation" r:id="rId3" imgW="1079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2057400"/>
                        <a:ext cx="2025527" cy="1380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21381"/>
              </p:ext>
            </p:extLst>
          </p:nvPr>
        </p:nvGraphicFramePr>
        <p:xfrm>
          <a:off x="6553200" y="2057400"/>
          <a:ext cx="2138289" cy="140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1066800" imgH="736600" progId="Equation.3">
                  <p:embed/>
                </p:oleObj>
              </mc:Choice>
              <mc:Fallback>
                <p:oleObj name="Equation" r:id="rId5" imgW="1066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2057400"/>
                        <a:ext cx="2138289" cy="1403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1620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02716"/>
              </p:ext>
            </p:extLst>
          </p:nvPr>
        </p:nvGraphicFramePr>
        <p:xfrm>
          <a:off x="685800" y="3581400"/>
          <a:ext cx="691324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9" imgW="3517900" imgH="736600" progId="Equation.3">
                  <p:embed/>
                </p:oleObj>
              </mc:Choice>
              <mc:Fallback>
                <p:oleObj name="Equation" r:id="rId9" imgW="3517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691324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022676"/>
              </p:ext>
            </p:extLst>
          </p:nvPr>
        </p:nvGraphicFramePr>
        <p:xfrm>
          <a:off x="1371600" y="5029200"/>
          <a:ext cx="1804182" cy="141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1" imgW="939800" imgH="736600" progId="Equation.3">
                  <p:embed/>
                </p:oleObj>
              </mc:Choice>
              <mc:Fallback>
                <p:oleObj name="Equation" r:id="rId11" imgW="939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71600" y="5029200"/>
                        <a:ext cx="1804182" cy="1413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Element-wise matrix multiplication: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(</a:t>
            </a:r>
            <a:r>
              <a:rPr lang="en-US" dirty="0" err="1" smtClean="0"/>
              <a:t>Hadamard</a:t>
            </a:r>
            <a:r>
              <a:rPr lang="en-US" dirty="0" smtClean="0"/>
              <a:t> product)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4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smtClean="0"/>
              <a:t>matrix: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93002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255592"/>
              </p:ext>
            </p:extLst>
          </p:nvPr>
        </p:nvGraphicFramePr>
        <p:xfrm>
          <a:off x="3505200" y="1524000"/>
          <a:ext cx="2692346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1041400" imgH="736600" progId="Equation.3">
                  <p:embed/>
                </p:oleObj>
              </mc:Choice>
              <mc:Fallback>
                <p:oleObj name="Equation" r:id="rId5" imgW="10414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1524000"/>
                        <a:ext cx="2692346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29473"/>
              </p:ext>
            </p:extLst>
          </p:nvPr>
        </p:nvGraphicFramePr>
        <p:xfrm>
          <a:off x="838200" y="3581400"/>
          <a:ext cx="7739063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3009900" imgH="736600" progId="Equation.3">
                  <p:embed/>
                </p:oleObj>
              </mc:Choice>
              <mc:Fallback>
                <p:oleObj name="Equation" r:id="rId7" imgW="30099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581400"/>
                        <a:ext cx="7739063" cy="18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399"/>
              </p:ext>
            </p:extLst>
          </p:nvPr>
        </p:nvGraphicFramePr>
        <p:xfrm>
          <a:off x="838200" y="5867400"/>
          <a:ext cx="23844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927100" imgH="152400" progId="Equation.3">
                  <p:embed/>
                </p:oleObj>
              </mc:Choice>
              <mc:Fallback>
                <p:oleObj name="Equation" r:id="rId9" imgW="9271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867400"/>
                        <a:ext cx="23844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414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linear search, what is the average number of comparisons needed to find the target value (assuming the list size is large)?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n/2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n-1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n+1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1877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linear search, what is the average number of comparisons needed to find the target value (assuming the list size is large)?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n/2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n-1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n+1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06560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linear search and the binary search work equally well on both sorted and unsorted lists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False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cs typeface="Courier"/>
              </a:rPr>
              <a:t>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775129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linear search and the binary search work equally well on both sorted and unsorted lists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True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False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Need more information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76618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binary search, what is the worst case number of comparisons needed, if the target value is known to be in the list?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i="1" dirty="0" smtClean="0">
                <a:cs typeface="Courier"/>
              </a:rPr>
              <a:t>n</a:t>
            </a:r>
            <a:endParaRPr lang="en-US" i="1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log</a:t>
            </a:r>
            <a:r>
              <a:rPr lang="en-US" baseline="-25000" dirty="0" smtClean="0">
                <a:cs typeface="Courier"/>
              </a:rPr>
              <a:t>2</a:t>
            </a:r>
            <a:r>
              <a:rPr lang="en-US" i="1" dirty="0" smtClean="0">
                <a:cs typeface="Courier"/>
              </a:rPr>
              <a:t>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cs typeface="Courier"/>
              </a:rPr>
              <a:t> log</a:t>
            </a:r>
            <a:r>
              <a:rPr lang="en-US" baseline="-25000" dirty="0">
                <a:cs typeface="Courier"/>
              </a:rPr>
              <a:t>2</a:t>
            </a:r>
            <a:r>
              <a:rPr lang="en-US" i="1" dirty="0">
                <a:cs typeface="Courier"/>
              </a:rPr>
              <a:t>n</a:t>
            </a:r>
            <a:r>
              <a:rPr lang="en-US" dirty="0">
                <a:cs typeface="Courier"/>
              </a:rPr>
              <a:t> + 1</a:t>
            </a: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i="1" dirty="0" smtClean="0">
                <a:cs typeface="Courier"/>
              </a:rPr>
              <a:t>n</a:t>
            </a:r>
            <a:r>
              <a:rPr lang="en-US" dirty="0" smtClean="0">
                <a:cs typeface="Courier"/>
              </a:rPr>
              <a:t>log</a:t>
            </a:r>
            <a:r>
              <a:rPr lang="en-US" baseline="-25000" dirty="0" smtClean="0">
                <a:cs typeface="Courier"/>
              </a:rPr>
              <a:t>2</a:t>
            </a:r>
            <a:r>
              <a:rPr lang="en-US" i="1" dirty="0" smtClean="0">
                <a:cs typeface="Courier"/>
              </a:rPr>
              <a:t>n</a:t>
            </a:r>
            <a:endParaRPr lang="en-US" i="1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4136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When performing a binary search, what is the worst case number of comparisons needed, if the target value is known to be in the list?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i="1" dirty="0" smtClean="0">
                <a:cs typeface="Courier"/>
              </a:rPr>
              <a:t>n</a:t>
            </a:r>
            <a:endParaRPr lang="en-US" i="1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log</a:t>
            </a:r>
            <a:r>
              <a:rPr lang="en-US" b="1" baseline="-25000" dirty="0" smtClean="0">
                <a:solidFill>
                  <a:srgbClr val="008000"/>
                </a:solidFill>
                <a:cs typeface="Courier"/>
              </a:rPr>
              <a:t>2</a:t>
            </a:r>
            <a:r>
              <a:rPr lang="en-US" b="1" i="1" dirty="0" smtClean="0">
                <a:solidFill>
                  <a:srgbClr val="008000"/>
                </a:solidFill>
                <a:cs typeface="Courier"/>
              </a:rPr>
              <a:t>n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cs typeface="Courier"/>
              </a:rPr>
              <a:t> log</a:t>
            </a:r>
            <a:r>
              <a:rPr lang="en-US" baseline="-25000" dirty="0">
                <a:cs typeface="Courier"/>
              </a:rPr>
              <a:t>2</a:t>
            </a:r>
            <a:r>
              <a:rPr lang="en-US" i="1" dirty="0">
                <a:cs typeface="Courier"/>
              </a:rPr>
              <a:t>n</a:t>
            </a:r>
            <a:r>
              <a:rPr lang="en-US" dirty="0">
                <a:cs typeface="Courier"/>
              </a:rPr>
              <a:t> + 1</a:t>
            </a: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i="1" dirty="0" smtClean="0">
                <a:cs typeface="Courier"/>
              </a:rPr>
              <a:t>n</a:t>
            </a:r>
            <a:r>
              <a:rPr lang="en-US" dirty="0" smtClean="0">
                <a:cs typeface="Courier"/>
              </a:rPr>
              <a:t>log</a:t>
            </a:r>
            <a:r>
              <a:rPr lang="en-US" baseline="-25000" dirty="0" smtClean="0">
                <a:cs typeface="Courier"/>
              </a:rPr>
              <a:t>2</a:t>
            </a:r>
            <a:r>
              <a:rPr lang="en-US" i="1" dirty="0" smtClean="0">
                <a:cs typeface="Courier"/>
              </a:rPr>
              <a:t>n</a:t>
            </a:r>
            <a:endParaRPr lang="en-US" i="1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895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Using a linear search, it takes an average of T seconds to search a list of size N. What is the average time to search a list of size 500N?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500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+ 500</a:t>
            </a:r>
            <a:endParaRPr lang="en-US" i="1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log</a:t>
            </a:r>
            <a:r>
              <a:rPr lang="en-US" baseline="-25000" dirty="0" smtClean="0">
                <a:cs typeface="Courier"/>
              </a:rPr>
              <a:t>2</a:t>
            </a:r>
            <a:r>
              <a:rPr lang="en-US" dirty="0" smtClean="0">
                <a:cs typeface="Courier"/>
              </a:rPr>
              <a:t>500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 + 5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500T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16054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144587</TotalTime>
  <Words>559</Words>
  <Application>Microsoft Macintosh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Vectors &amp; Matrices</vt:lpstr>
      <vt:lpstr>Vectors &amp; Matrices</vt:lpstr>
      <vt:lpstr>Vectors &amp; Matrices</vt:lpstr>
      <vt:lpstr>The Transpose</vt:lpstr>
      <vt:lpstr>Vectors &amp; Matrices</vt:lpstr>
      <vt:lpstr>Vectors &amp; Matrices (cont.)</vt:lpstr>
      <vt:lpstr>Vectors &amp; Matrices (cont.)</vt:lpstr>
      <vt:lpstr>Vectors &amp; Matrices (cont.)</vt:lpstr>
      <vt:lpstr>Element-wise Operations</vt:lpstr>
      <vt:lpstr>Element-Wise Operations (cont.)</vt:lpstr>
      <vt:lpstr>Identity Matrix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678</cp:revision>
  <dcterms:created xsi:type="dcterms:W3CDTF">2012-09-10T20:12:08Z</dcterms:created>
  <dcterms:modified xsi:type="dcterms:W3CDTF">2016-05-02T13:56:23Z</dcterms:modified>
</cp:coreProperties>
</file>