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831" r:id="rId2"/>
    <p:sldId id="832" r:id="rId3"/>
    <p:sldId id="803" r:id="rId4"/>
    <p:sldId id="824" r:id="rId5"/>
    <p:sldId id="818" r:id="rId6"/>
    <p:sldId id="821" r:id="rId7"/>
    <p:sldId id="817" r:id="rId8"/>
    <p:sldId id="822" r:id="rId9"/>
    <p:sldId id="827" r:id="rId10"/>
    <p:sldId id="828" r:id="rId11"/>
    <p:sldId id="829" r:id="rId12"/>
    <p:sldId id="830" r:id="rId13"/>
    <p:sldId id="82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0" autoAdjust="0"/>
    <p:restoredTop sz="94867" autoAdjust="0"/>
  </p:normalViewPr>
  <p:slideViewPr>
    <p:cSldViewPr>
      <p:cViewPr>
        <p:scale>
          <a:sx n="90" d="100"/>
          <a:sy n="90" d="100"/>
        </p:scale>
        <p:origin x="-13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MATLAB is an array based language.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24818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the following values for x, y and z, which of the following expressions is valid?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x * z'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x * y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x .* y</a:t>
            </a:r>
            <a:endParaRPr lang="en-US" b="1" dirty="0">
              <a:solidFill>
                <a:srgbClr val="008000"/>
              </a:solidFill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z * y'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x ./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z</a:t>
            </a:r>
            <a:endParaRPr lang="en-US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2286000"/>
            <a:ext cx="25908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x = 1:4</a:t>
            </a:r>
            <a:endParaRPr lang="en-US" sz="3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3000" dirty="0" smtClean="0">
                <a:latin typeface="Courier"/>
                <a:cs typeface="Courier"/>
              </a:rPr>
              <a:t>y = 5:8</a:t>
            </a:r>
            <a:endParaRPr lang="en-US" sz="3000" dirty="0">
              <a:latin typeface="Courier"/>
              <a:cs typeface="Courier"/>
            </a:endParaRPr>
          </a:p>
          <a:p>
            <a:r>
              <a:rPr lang="en-US" sz="3000" dirty="0" smtClean="0">
                <a:latin typeface="Courier"/>
                <a:cs typeface="Courier"/>
              </a:rPr>
              <a:t>z = 1:10</a:t>
            </a:r>
          </a:p>
        </p:txBody>
      </p:sp>
    </p:spTree>
    <p:extLst>
      <p:ext uri="{BB962C8B-B14F-4D97-AF65-F5344CB8AC3E}">
        <p14:creationId xmlns:p14="http://schemas.microsoft.com/office/powerpoint/2010/main" val="31983283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&amp; Matrices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multiplication: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772880"/>
              </p:ext>
            </p:extLst>
          </p:nvPr>
        </p:nvGraphicFramePr>
        <p:xfrm>
          <a:off x="788988" y="2312988"/>
          <a:ext cx="2309812" cy="274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079500" imgH="1282700" progId="Equation.3">
                  <p:embed/>
                </p:oleObj>
              </mc:Choice>
              <mc:Fallback>
                <p:oleObj name="Equation" r:id="rId3" imgW="1079500" imgH="1282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988" y="2312988"/>
                        <a:ext cx="2309812" cy="274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815782"/>
              </p:ext>
            </p:extLst>
          </p:nvPr>
        </p:nvGraphicFramePr>
        <p:xfrm>
          <a:off x="3200400" y="2819400"/>
          <a:ext cx="3570287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562100" imgH="736600" progId="Equation.3">
                  <p:embed/>
                </p:oleObj>
              </mc:Choice>
              <mc:Fallback>
                <p:oleObj name="Equation" r:id="rId5" imgW="15621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2819400"/>
                        <a:ext cx="3570287" cy="168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6578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02745"/>
              </p:ext>
            </p:extLst>
          </p:nvPr>
        </p:nvGraphicFramePr>
        <p:xfrm>
          <a:off x="762000" y="5867400"/>
          <a:ext cx="41275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9" imgW="1841500" imgH="241300" progId="Equation.3">
                  <p:embed/>
                </p:oleObj>
              </mc:Choice>
              <mc:Fallback>
                <p:oleObj name="Equation" r:id="rId9" imgW="1841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0" y="5867400"/>
                        <a:ext cx="41275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85078"/>
              </p:ext>
            </p:extLst>
          </p:nvPr>
        </p:nvGraphicFramePr>
        <p:xfrm>
          <a:off x="776288" y="5257800"/>
          <a:ext cx="40989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1" imgW="1828800" imgH="241300" progId="Equation.3">
                  <p:embed/>
                </p:oleObj>
              </mc:Choice>
              <mc:Fallback>
                <p:oleObj name="Equation" r:id="rId11" imgW="1828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6288" y="5257800"/>
                        <a:ext cx="4098925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800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Operations (cont.)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53242"/>
              </p:ext>
            </p:extLst>
          </p:nvPr>
        </p:nvGraphicFramePr>
        <p:xfrm>
          <a:off x="4267200" y="2057400"/>
          <a:ext cx="2025527" cy="138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079500" imgH="736600" progId="Equation.3">
                  <p:embed/>
                </p:oleObj>
              </mc:Choice>
              <mc:Fallback>
                <p:oleObj name="Equation" r:id="rId3" imgW="1079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2057400"/>
                        <a:ext cx="2025527" cy="1380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842393"/>
              </p:ext>
            </p:extLst>
          </p:nvPr>
        </p:nvGraphicFramePr>
        <p:xfrm>
          <a:off x="6553200" y="2057400"/>
          <a:ext cx="2138289" cy="14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1066800" imgH="736600" progId="Equation.3">
                  <p:embed/>
                </p:oleObj>
              </mc:Choice>
              <mc:Fallback>
                <p:oleObj name="Equation" r:id="rId5" imgW="1066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3200" y="2057400"/>
                        <a:ext cx="2138289" cy="14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96358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139212"/>
              </p:ext>
            </p:extLst>
          </p:nvPr>
        </p:nvGraphicFramePr>
        <p:xfrm>
          <a:off x="685800" y="3581400"/>
          <a:ext cx="691324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9" imgW="3517900" imgH="736600" progId="Equation.3">
                  <p:embed/>
                </p:oleObj>
              </mc:Choice>
              <mc:Fallback>
                <p:oleObj name="Equation" r:id="rId9" imgW="35179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691324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106428"/>
              </p:ext>
            </p:extLst>
          </p:nvPr>
        </p:nvGraphicFramePr>
        <p:xfrm>
          <a:off x="1371600" y="5029200"/>
          <a:ext cx="1804182" cy="141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1" imgW="939800" imgH="736600" progId="Equation.3">
                  <p:embed/>
                </p:oleObj>
              </mc:Choice>
              <mc:Fallback>
                <p:oleObj name="Equation" r:id="rId11" imgW="939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1600" y="5029200"/>
                        <a:ext cx="1804182" cy="1413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Element-wise matrix multiplication: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(</a:t>
            </a:r>
            <a:r>
              <a:rPr lang="en-US" dirty="0" err="1" smtClean="0"/>
              <a:t>Hadamard</a:t>
            </a:r>
            <a:r>
              <a:rPr lang="en-US" dirty="0" smtClean="0"/>
              <a:t> product)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963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Filter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572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[20.1 18.2 24.3   …   46.1 43.8 44.4  0.0  0.0]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514600"/>
            <a:ext cx="7418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[ 0.0 20.1 18.2 24.3   …   46.1 43.8 44.4  0.0]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124200"/>
            <a:ext cx="7572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[ 0.0  0.0 20.1 18.2 24.3   …   46.1 43.8 44.4]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191000"/>
            <a:ext cx="7418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[ 5.0 14.6 20.2 20.7 25.5   …   44.1 33.2 11.1]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19050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+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9600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+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7200" y="3124200"/>
            <a:ext cx="95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) / 4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9050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(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5146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2 *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1905000"/>
            <a:ext cx="5879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[20.1 18.2 24.3   …   46.1 43.8 44.4]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4191000"/>
            <a:ext cx="434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[20.2 20.7 25.5   …   44.1]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12230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7" grpId="1"/>
      <p:bldP spid="8" grpId="0"/>
      <p:bldP spid="10" grpId="0"/>
      <p:bldP spid="11" grpId="0"/>
      <p:bldP spid="12" grpId="0"/>
      <p:bldP spid="13" grpId="0"/>
      <p:bldP spid="14" grpId="0"/>
      <p:bldP spid="14" grpId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MATLAB is an array based language.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66405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Which of the following MATLAB expressions is equivalent to this MATLAB expression?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[1 2 3 4]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[1; 2; 3; 4]</a:t>
            </a:r>
            <a:endParaRPr lang="en-US" i="1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[1 2 3 4 5]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[1; 2; 3; 4; 5]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[1, 5]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510135"/>
            <a:ext cx="60960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x = 1:5</a:t>
            </a:r>
          </a:p>
        </p:txBody>
      </p:sp>
    </p:spTree>
    <p:extLst>
      <p:ext uri="{BB962C8B-B14F-4D97-AF65-F5344CB8AC3E}">
        <p14:creationId xmlns:p14="http://schemas.microsoft.com/office/powerpoint/2010/main" val="4243313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Which of the following MATLAB expressions is equivalent to this MATLAB expression?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[1 2 3 4]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[1; 2; 3; 4]</a:t>
            </a:r>
            <a:endParaRPr lang="en-US" i="1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[1 2 3 4 5]</a:t>
            </a:r>
            <a:endParaRPr lang="en-US" b="1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[1; 2; 3; 4; 5]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[1, 5]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510135"/>
            <a:ext cx="60960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x = 1:5</a:t>
            </a:r>
          </a:p>
        </p:txBody>
      </p:sp>
    </p:spTree>
    <p:extLst>
      <p:ext uri="{BB962C8B-B14F-4D97-AF65-F5344CB8AC3E}">
        <p14:creationId xmlns:p14="http://schemas.microsoft.com/office/powerpoint/2010/main" val="12753864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MATLAB, a subset of an array is referred to as a: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slice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section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partition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sub array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subset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51871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MATLAB, a subset of an array is referred to as a: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slice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section</a:t>
            </a:r>
            <a:endParaRPr lang="en-US" b="1" dirty="0">
              <a:solidFill>
                <a:srgbClr val="008000"/>
              </a:solidFill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partition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sub array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subset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50235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Which command refers to the section of matrix A, highlighted in red?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A(1:3, :)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(1:2:3</a:t>
            </a:r>
            <a:r>
              <a:rPr lang="en-US" dirty="0">
                <a:latin typeface="Courier"/>
                <a:cs typeface="Courier"/>
              </a:rPr>
              <a:t>, :)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2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>
                <a:latin typeface="Courier"/>
                <a:cs typeface="Courier"/>
              </a:rPr>
              <a:t>3, </a:t>
            </a:r>
            <a:r>
              <a:rPr lang="en-US" dirty="0" smtClean="0">
                <a:latin typeface="Courier"/>
                <a:cs typeface="Courier"/>
              </a:rPr>
              <a:t>2:4)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(1:3, 2:1:4)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A(1:2:3, </a:t>
            </a:r>
            <a:r>
              <a:rPr lang="en-US" dirty="0" smtClean="0">
                <a:latin typeface="Courier"/>
                <a:cs typeface="Courier"/>
              </a:rPr>
              <a:t>2:4)</a:t>
            </a:r>
            <a:endParaRPr lang="en-US" dirty="0"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2286000"/>
            <a:ext cx="25908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 1 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4</a:t>
            </a:r>
          </a:p>
          <a:p>
            <a:r>
              <a:rPr lang="en-US" sz="2400" dirty="0" smtClean="0">
                <a:latin typeface="Courier"/>
                <a:cs typeface="Courier"/>
              </a:rPr>
              <a:t> 5  6  7  8</a:t>
            </a:r>
          </a:p>
          <a:p>
            <a:r>
              <a:rPr lang="en-US" sz="2400" dirty="0" smtClean="0">
                <a:latin typeface="Courier"/>
                <a:cs typeface="Courier"/>
              </a:rPr>
              <a:t> 9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10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11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12</a:t>
            </a:r>
          </a:p>
          <a:p>
            <a:r>
              <a:rPr lang="en-US" sz="2400" dirty="0" smtClean="0">
                <a:latin typeface="Courier"/>
                <a:cs typeface="Courier"/>
              </a:rPr>
              <a:t>13 14 15 16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722602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A =</a:t>
            </a:r>
            <a:endParaRPr lang="en-US" sz="3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82261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Which command refers to the section of matrix A, highlighted in red?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A(1:3, :)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(1:2:3</a:t>
            </a:r>
            <a:r>
              <a:rPr lang="en-US" dirty="0">
                <a:latin typeface="Courier"/>
                <a:cs typeface="Courier"/>
              </a:rPr>
              <a:t>, :)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2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>
                <a:latin typeface="Courier"/>
                <a:cs typeface="Courier"/>
              </a:rPr>
              <a:t>3, </a:t>
            </a:r>
            <a:r>
              <a:rPr lang="en-US" dirty="0" smtClean="0">
                <a:latin typeface="Courier"/>
                <a:cs typeface="Courier"/>
              </a:rPr>
              <a:t>2:4)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(1:3, 2:1:4)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A(1:2:3,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2:4)</a:t>
            </a:r>
            <a:endParaRPr lang="en-US" b="1" dirty="0">
              <a:solidFill>
                <a:srgbClr val="008000"/>
              </a:solidFill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2286000"/>
            <a:ext cx="25908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 1 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4</a:t>
            </a:r>
          </a:p>
          <a:p>
            <a:r>
              <a:rPr lang="en-US" sz="2400" dirty="0" smtClean="0">
                <a:latin typeface="Courier"/>
                <a:cs typeface="Courier"/>
              </a:rPr>
              <a:t> 5  6  7  8</a:t>
            </a:r>
          </a:p>
          <a:p>
            <a:r>
              <a:rPr lang="en-US" sz="2400" dirty="0" smtClean="0">
                <a:latin typeface="Courier"/>
                <a:cs typeface="Courier"/>
              </a:rPr>
              <a:t> 9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10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11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b="1" u="sng" dirty="0" smtClean="0">
                <a:solidFill>
                  <a:srgbClr val="FF0000"/>
                </a:solidFill>
                <a:latin typeface="Courier"/>
                <a:cs typeface="Courier"/>
              </a:rPr>
              <a:t>12</a:t>
            </a:r>
          </a:p>
          <a:p>
            <a:r>
              <a:rPr lang="en-US" sz="2400" dirty="0" smtClean="0">
                <a:latin typeface="Courier"/>
                <a:cs typeface="Courier"/>
              </a:rPr>
              <a:t>13 14 15 16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722602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A =</a:t>
            </a:r>
            <a:endParaRPr lang="en-US" sz="3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135397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the following values for x, y and z, which of the following expressions is valid?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x * z'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x * y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x .* y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z * y'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x ./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z</a:t>
            </a:r>
            <a:endParaRPr lang="en-US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2286000"/>
            <a:ext cx="25908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"/>
                <a:cs typeface="Courier"/>
              </a:rPr>
              <a:t>x = 1:4</a:t>
            </a:r>
            <a:endParaRPr lang="en-US" sz="3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3000" dirty="0" smtClean="0">
                <a:latin typeface="Courier"/>
                <a:cs typeface="Courier"/>
              </a:rPr>
              <a:t>y = 5:8</a:t>
            </a:r>
            <a:endParaRPr lang="en-US" sz="3000" dirty="0">
              <a:latin typeface="Courier"/>
              <a:cs typeface="Courier"/>
            </a:endParaRPr>
          </a:p>
          <a:p>
            <a:r>
              <a:rPr lang="en-US" sz="3000" dirty="0" smtClean="0">
                <a:latin typeface="Courier"/>
                <a:cs typeface="Courier"/>
              </a:rPr>
              <a:t>z = 1:10</a:t>
            </a:r>
          </a:p>
        </p:txBody>
      </p:sp>
    </p:spTree>
    <p:extLst>
      <p:ext uri="{BB962C8B-B14F-4D97-AF65-F5344CB8AC3E}">
        <p14:creationId xmlns:p14="http://schemas.microsoft.com/office/powerpoint/2010/main" val="16455145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144825</TotalTime>
  <Words>628</Words>
  <Application>Microsoft Macintosh PowerPoint</Application>
  <PresentationFormat>On-screen Show 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Vectors &amp; Matrices (cont.)</vt:lpstr>
      <vt:lpstr>Element-Wise Operations (cont.)</vt:lpstr>
      <vt:lpstr>Weighted Filter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696</cp:revision>
  <dcterms:created xsi:type="dcterms:W3CDTF">2012-09-10T20:12:08Z</dcterms:created>
  <dcterms:modified xsi:type="dcterms:W3CDTF">2016-05-04T05:14:44Z</dcterms:modified>
</cp:coreProperties>
</file>