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charts/chart1.xml" ContentType="application/vnd.openxmlformats-officedocument.drawingml.chart+xml"/>
  <Override PartName="/ppt/embeddings/oleObject2.bin" ContentType="application/vnd.openxmlformats-officedocument.oleObject"/>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888" r:id="rId2"/>
    <p:sldId id="891" r:id="rId3"/>
    <p:sldId id="885" r:id="rId4"/>
    <p:sldId id="892" r:id="rId5"/>
    <p:sldId id="887" r:id="rId6"/>
    <p:sldId id="886" r:id="rId7"/>
    <p:sldId id="889" r:id="rId8"/>
    <p:sldId id="894" r:id="rId9"/>
    <p:sldId id="893" r:id="rId10"/>
    <p:sldId id="890" r:id="rId11"/>
    <p:sldId id="863" r:id="rId12"/>
    <p:sldId id="875" r:id="rId13"/>
    <p:sldId id="876" r:id="rId14"/>
    <p:sldId id="877" r:id="rId15"/>
    <p:sldId id="878" r:id="rId16"/>
    <p:sldId id="865" r:id="rId17"/>
    <p:sldId id="879" r:id="rId18"/>
    <p:sldId id="884" r:id="rId19"/>
    <p:sldId id="880" r:id="rId20"/>
    <p:sldId id="881" r:id="rId21"/>
    <p:sldId id="882" r:id="rId22"/>
    <p:sldId id="8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79" autoAdjust="0"/>
    <p:restoredTop sz="94867" autoAdjust="0"/>
  </p:normalViewPr>
  <p:slideViewPr>
    <p:cSldViewPr>
      <p:cViewPr>
        <p:scale>
          <a:sx n="90" d="100"/>
          <a:sy n="90" d="100"/>
        </p:scale>
        <p:origin x="-8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55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73673843095194"/>
          <c:y val="0.0419354838709677"/>
          <c:w val="0.778589835361489"/>
          <c:h val="0.802107696215392"/>
        </c:manualLayout>
      </c:layout>
      <c:scatterChart>
        <c:scatterStyle val="lineMarker"/>
        <c:varyColors val="0"/>
        <c:ser>
          <c:idx val="0"/>
          <c:order val="0"/>
          <c:tx>
            <c:strRef>
              <c:f>Sheet1!$D$4</c:f>
              <c:strCache>
                <c:ptCount val="1"/>
                <c:pt idx="0">
                  <c:v>y = x</c:v>
                </c:pt>
              </c:strCache>
            </c:strRef>
          </c:tx>
          <c:marker>
            <c:symbol val="none"/>
          </c:marker>
          <c:xVal>
            <c:numRef>
              <c:f>Sheet1!$C$5:$C$15</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xVal>
          <c:yVal>
            <c:numRef>
              <c:f>Sheet1!$D$5:$D$15</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yVal>
          <c:smooth val="0"/>
        </c:ser>
        <c:dLbls>
          <c:showLegendKey val="0"/>
          <c:showVal val="0"/>
          <c:showCatName val="0"/>
          <c:showSerName val="0"/>
          <c:showPercent val="0"/>
          <c:showBubbleSize val="0"/>
        </c:dLbls>
        <c:axId val="-2135521608"/>
        <c:axId val="-2135516104"/>
      </c:scatterChart>
      <c:valAx>
        <c:axId val="-2135521608"/>
        <c:scaling>
          <c:orientation val="minMax"/>
          <c:max val="1.0"/>
        </c:scaling>
        <c:delete val="0"/>
        <c:axPos val="b"/>
        <c:majorGridlines/>
        <c:title>
          <c:tx>
            <c:rich>
              <a:bodyPr/>
              <a:lstStyle/>
              <a:p>
                <a:pPr>
                  <a:defRPr/>
                </a:pPr>
                <a:r>
                  <a:rPr lang="en-US"/>
                  <a:t>x</a:t>
                </a:r>
              </a:p>
            </c:rich>
          </c:tx>
          <c:layout/>
          <c:overlay val="0"/>
        </c:title>
        <c:numFmt formatCode="General" sourceLinked="1"/>
        <c:majorTickMark val="out"/>
        <c:minorTickMark val="none"/>
        <c:tickLblPos val="nextTo"/>
        <c:crossAx val="-2135516104"/>
        <c:crosses val="autoZero"/>
        <c:crossBetween val="midCat"/>
      </c:valAx>
      <c:valAx>
        <c:axId val="-2135516104"/>
        <c:scaling>
          <c:orientation val="minMax"/>
          <c:max val="1.0"/>
        </c:scaling>
        <c:delete val="0"/>
        <c:axPos val="l"/>
        <c:majorGridlines/>
        <c:title>
          <c:tx>
            <c:rich>
              <a:bodyPr rot="-5400000" vert="horz"/>
              <a:lstStyle/>
              <a:p>
                <a:pPr>
                  <a:defRPr/>
                </a:pPr>
                <a:r>
                  <a:rPr lang="en-US"/>
                  <a:t>y</a:t>
                </a:r>
              </a:p>
            </c:rich>
          </c:tx>
          <c:layout/>
          <c:overlay val="0"/>
        </c:title>
        <c:numFmt formatCode="General" sourceLinked="1"/>
        <c:majorTickMark val="out"/>
        <c:minorTickMark val="none"/>
        <c:tickLblPos val="nextTo"/>
        <c:crossAx val="-2135521608"/>
        <c:crosses val="autoZero"/>
        <c:crossBetween val="midCat"/>
        <c:majorUnit val="0.2"/>
      </c:valAx>
    </c:plotArea>
    <c:legend>
      <c:legendPos val="r"/>
      <c:layout>
        <c:manualLayout>
          <c:xMode val="edge"/>
          <c:yMode val="edge"/>
          <c:x val="0.331348509803037"/>
          <c:y val="0.0901887223774447"/>
          <c:w val="0.157866363883198"/>
          <c:h val="0.0647835915671831"/>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73673843095194"/>
          <c:y val="0.0419354838709677"/>
          <c:w val="0.778589835361489"/>
          <c:h val="0.802107696215392"/>
        </c:manualLayout>
      </c:layout>
      <c:scatterChart>
        <c:scatterStyle val="lineMarker"/>
        <c:varyColors val="0"/>
        <c:ser>
          <c:idx val="0"/>
          <c:order val="0"/>
          <c:tx>
            <c:strRef>
              <c:f>Sheet1!$D$4</c:f>
              <c:strCache>
                <c:ptCount val="1"/>
                <c:pt idx="0">
                  <c:v>y = x</c:v>
                </c:pt>
              </c:strCache>
            </c:strRef>
          </c:tx>
          <c:spPr>
            <a:ln>
              <a:noFill/>
            </a:ln>
          </c:spPr>
          <c:marker>
            <c:symbol val="none"/>
          </c:marker>
          <c:xVal>
            <c:numRef>
              <c:f>Sheet1!$C$5:$C$15</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xVal>
          <c:yVal>
            <c:numRef>
              <c:f>Sheet1!$D$5:$D$15</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yVal>
          <c:smooth val="0"/>
        </c:ser>
        <c:dLbls>
          <c:showLegendKey val="0"/>
          <c:showVal val="0"/>
          <c:showCatName val="0"/>
          <c:showSerName val="0"/>
          <c:showPercent val="0"/>
          <c:showBubbleSize val="0"/>
        </c:dLbls>
        <c:axId val="2117595352"/>
        <c:axId val="2117600792"/>
      </c:scatterChart>
      <c:valAx>
        <c:axId val="2117595352"/>
        <c:scaling>
          <c:orientation val="minMax"/>
          <c:max val="1.0"/>
        </c:scaling>
        <c:delete val="0"/>
        <c:axPos val="b"/>
        <c:majorGridlines/>
        <c:title>
          <c:tx>
            <c:rich>
              <a:bodyPr/>
              <a:lstStyle/>
              <a:p>
                <a:pPr>
                  <a:defRPr/>
                </a:pPr>
                <a:r>
                  <a:rPr lang="en-US"/>
                  <a:t>x</a:t>
                </a:r>
              </a:p>
            </c:rich>
          </c:tx>
          <c:layout/>
          <c:overlay val="0"/>
        </c:title>
        <c:numFmt formatCode="General" sourceLinked="1"/>
        <c:majorTickMark val="out"/>
        <c:minorTickMark val="none"/>
        <c:tickLblPos val="nextTo"/>
        <c:crossAx val="2117600792"/>
        <c:crosses val="autoZero"/>
        <c:crossBetween val="midCat"/>
      </c:valAx>
      <c:valAx>
        <c:axId val="2117600792"/>
        <c:scaling>
          <c:orientation val="minMax"/>
          <c:max val="1.0"/>
        </c:scaling>
        <c:delete val="0"/>
        <c:axPos val="l"/>
        <c:majorGridlines/>
        <c:title>
          <c:tx>
            <c:rich>
              <a:bodyPr rot="-5400000" vert="horz"/>
              <a:lstStyle/>
              <a:p>
                <a:pPr>
                  <a:defRPr/>
                </a:pPr>
                <a:r>
                  <a:rPr lang="en-US" dirty="0" smtClean="0"/>
                  <a:t>f(x)</a:t>
                </a:r>
                <a:endParaRPr lang="en-US" dirty="0"/>
              </a:p>
            </c:rich>
          </c:tx>
          <c:layout/>
          <c:overlay val="0"/>
        </c:title>
        <c:numFmt formatCode="General" sourceLinked="1"/>
        <c:majorTickMark val="out"/>
        <c:minorTickMark val="none"/>
        <c:tickLblPos val="nextTo"/>
        <c:crossAx val="2117595352"/>
        <c:crosses val="autoZero"/>
        <c:crossBetween val="midCat"/>
        <c:majorUnit val="0.2"/>
      </c:valAx>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0.17346</cdr:x>
      <cdr:y>0.15914</cdr:y>
    </cdr:from>
    <cdr:to>
      <cdr:x>0.95089</cdr:x>
      <cdr:y>0.84086</cdr:y>
    </cdr:to>
    <cdr:sp macro="" textlink="">
      <cdr:nvSpPr>
        <cdr:cNvPr id="4" name="Freeform 3"/>
        <cdr:cNvSpPr/>
      </cdr:nvSpPr>
      <cdr:spPr>
        <a:xfrm xmlns:a="http://schemas.openxmlformats.org/drawingml/2006/main">
          <a:off x="702733" y="626533"/>
          <a:ext cx="3149600" cy="2683934"/>
        </a:xfrm>
        <a:custGeom xmlns:a="http://schemas.openxmlformats.org/drawingml/2006/main">
          <a:avLst/>
          <a:gdLst>
            <a:gd name="connsiteX0" fmla="*/ 0 w 3149600"/>
            <a:gd name="connsiteY0" fmla="*/ 1803400 h 2683934"/>
            <a:gd name="connsiteX1" fmla="*/ 0 w 3149600"/>
            <a:gd name="connsiteY1" fmla="*/ 1803400 h 2683934"/>
            <a:gd name="connsiteX2" fmla="*/ 59267 w 3149600"/>
            <a:gd name="connsiteY2" fmla="*/ 1752600 h 2683934"/>
            <a:gd name="connsiteX3" fmla="*/ 152400 w 3149600"/>
            <a:gd name="connsiteY3" fmla="*/ 1769534 h 2683934"/>
            <a:gd name="connsiteX4" fmla="*/ 194734 w 3149600"/>
            <a:gd name="connsiteY4" fmla="*/ 1811867 h 2683934"/>
            <a:gd name="connsiteX5" fmla="*/ 262467 w 3149600"/>
            <a:gd name="connsiteY5" fmla="*/ 1888067 h 2683934"/>
            <a:gd name="connsiteX6" fmla="*/ 287867 w 3149600"/>
            <a:gd name="connsiteY6" fmla="*/ 1905000 h 2683934"/>
            <a:gd name="connsiteX7" fmla="*/ 338667 w 3149600"/>
            <a:gd name="connsiteY7" fmla="*/ 1921934 h 2683934"/>
            <a:gd name="connsiteX8" fmla="*/ 364067 w 3149600"/>
            <a:gd name="connsiteY8" fmla="*/ 1938867 h 2683934"/>
            <a:gd name="connsiteX9" fmla="*/ 448734 w 3149600"/>
            <a:gd name="connsiteY9" fmla="*/ 1947334 h 2683934"/>
            <a:gd name="connsiteX10" fmla="*/ 491067 w 3149600"/>
            <a:gd name="connsiteY10" fmla="*/ 1955800 h 2683934"/>
            <a:gd name="connsiteX11" fmla="*/ 618067 w 3149600"/>
            <a:gd name="connsiteY11" fmla="*/ 1964267 h 2683934"/>
            <a:gd name="connsiteX12" fmla="*/ 702734 w 3149600"/>
            <a:gd name="connsiteY12" fmla="*/ 1955800 h 2683934"/>
            <a:gd name="connsiteX13" fmla="*/ 753534 w 3149600"/>
            <a:gd name="connsiteY13" fmla="*/ 1938867 h 2683934"/>
            <a:gd name="connsiteX14" fmla="*/ 787400 w 3149600"/>
            <a:gd name="connsiteY14" fmla="*/ 1930400 h 2683934"/>
            <a:gd name="connsiteX15" fmla="*/ 804334 w 3149600"/>
            <a:gd name="connsiteY15" fmla="*/ 1913467 h 2683934"/>
            <a:gd name="connsiteX16" fmla="*/ 829734 w 3149600"/>
            <a:gd name="connsiteY16" fmla="*/ 1896534 h 2683934"/>
            <a:gd name="connsiteX17" fmla="*/ 846667 w 3149600"/>
            <a:gd name="connsiteY17" fmla="*/ 1871134 h 2683934"/>
            <a:gd name="connsiteX18" fmla="*/ 880534 w 3149600"/>
            <a:gd name="connsiteY18" fmla="*/ 1837267 h 2683934"/>
            <a:gd name="connsiteX19" fmla="*/ 889000 w 3149600"/>
            <a:gd name="connsiteY19" fmla="*/ 1811867 h 2683934"/>
            <a:gd name="connsiteX20" fmla="*/ 948267 w 3149600"/>
            <a:gd name="connsiteY20" fmla="*/ 1744134 h 2683934"/>
            <a:gd name="connsiteX21" fmla="*/ 990600 w 3149600"/>
            <a:gd name="connsiteY21" fmla="*/ 1659467 h 2683934"/>
            <a:gd name="connsiteX22" fmla="*/ 1007534 w 3149600"/>
            <a:gd name="connsiteY22" fmla="*/ 1625600 h 2683934"/>
            <a:gd name="connsiteX23" fmla="*/ 1032934 w 3149600"/>
            <a:gd name="connsiteY23" fmla="*/ 1583267 h 2683934"/>
            <a:gd name="connsiteX24" fmla="*/ 1058334 w 3149600"/>
            <a:gd name="connsiteY24" fmla="*/ 1532467 h 2683934"/>
            <a:gd name="connsiteX25" fmla="*/ 1066800 w 3149600"/>
            <a:gd name="connsiteY25" fmla="*/ 1507067 h 2683934"/>
            <a:gd name="connsiteX26" fmla="*/ 1083734 w 3149600"/>
            <a:gd name="connsiteY26" fmla="*/ 1464734 h 2683934"/>
            <a:gd name="connsiteX27" fmla="*/ 1100667 w 3149600"/>
            <a:gd name="connsiteY27" fmla="*/ 1430867 h 2683934"/>
            <a:gd name="connsiteX28" fmla="*/ 1126067 w 3149600"/>
            <a:gd name="connsiteY28" fmla="*/ 1354667 h 2683934"/>
            <a:gd name="connsiteX29" fmla="*/ 1151467 w 3149600"/>
            <a:gd name="connsiteY29" fmla="*/ 1312334 h 2683934"/>
            <a:gd name="connsiteX30" fmla="*/ 1193800 w 3149600"/>
            <a:gd name="connsiteY30" fmla="*/ 1236134 h 2683934"/>
            <a:gd name="connsiteX31" fmla="*/ 1219200 w 3149600"/>
            <a:gd name="connsiteY31" fmla="*/ 1193800 h 2683934"/>
            <a:gd name="connsiteX32" fmla="*/ 1236134 w 3149600"/>
            <a:gd name="connsiteY32" fmla="*/ 1168400 h 2683934"/>
            <a:gd name="connsiteX33" fmla="*/ 1286934 w 3149600"/>
            <a:gd name="connsiteY33" fmla="*/ 1134534 h 2683934"/>
            <a:gd name="connsiteX34" fmla="*/ 1329267 w 3149600"/>
            <a:gd name="connsiteY34" fmla="*/ 1092200 h 2683934"/>
            <a:gd name="connsiteX35" fmla="*/ 1363134 w 3149600"/>
            <a:gd name="connsiteY35" fmla="*/ 1168400 h 2683934"/>
            <a:gd name="connsiteX36" fmla="*/ 1380067 w 3149600"/>
            <a:gd name="connsiteY36" fmla="*/ 1185334 h 2683934"/>
            <a:gd name="connsiteX37" fmla="*/ 1405467 w 3149600"/>
            <a:gd name="connsiteY37" fmla="*/ 1236134 h 2683934"/>
            <a:gd name="connsiteX38" fmla="*/ 1439334 w 3149600"/>
            <a:gd name="connsiteY38" fmla="*/ 1278467 h 2683934"/>
            <a:gd name="connsiteX39" fmla="*/ 1490134 w 3149600"/>
            <a:gd name="connsiteY39" fmla="*/ 1295400 h 2683934"/>
            <a:gd name="connsiteX40" fmla="*/ 1574800 w 3149600"/>
            <a:gd name="connsiteY40" fmla="*/ 1320800 h 2683934"/>
            <a:gd name="connsiteX41" fmla="*/ 1701800 w 3149600"/>
            <a:gd name="connsiteY41" fmla="*/ 1337734 h 2683934"/>
            <a:gd name="connsiteX42" fmla="*/ 1735667 w 3149600"/>
            <a:gd name="connsiteY42" fmla="*/ 1346200 h 2683934"/>
            <a:gd name="connsiteX43" fmla="*/ 1862667 w 3149600"/>
            <a:gd name="connsiteY43" fmla="*/ 1337734 h 2683934"/>
            <a:gd name="connsiteX44" fmla="*/ 1921934 w 3149600"/>
            <a:gd name="connsiteY44" fmla="*/ 1312334 h 2683934"/>
            <a:gd name="connsiteX45" fmla="*/ 1955800 w 3149600"/>
            <a:gd name="connsiteY45" fmla="*/ 1303867 h 2683934"/>
            <a:gd name="connsiteX46" fmla="*/ 1998134 w 3149600"/>
            <a:gd name="connsiteY46" fmla="*/ 1312334 h 2683934"/>
            <a:gd name="connsiteX47" fmla="*/ 2032000 w 3149600"/>
            <a:gd name="connsiteY47" fmla="*/ 1329267 h 2683934"/>
            <a:gd name="connsiteX48" fmla="*/ 2091267 w 3149600"/>
            <a:gd name="connsiteY48" fmla="*/ 1320800 h 2683934"/>
            <a:gd name="connsiteX49" fmla="*/ 2125134 w 3149600"/>
            <a:gd name="connsiteY49" fmla="*/ 1295400 h 2683934"/>
            <a:gd name="connsiteX50" fmla="*/ 2150534 w 3149600"/>
            <a:gd name="connsiteY50" fmla="*/ 1278467 h 2683934"/>
            <a:gd name="connsiteX51" fmla="*/ 2167467 w 3149600"/>
            <a:gd name="connsiteY51" fmla="*/ 1244600 h 2683934"/>
            <a:gd name="connsiteX52" fmla="*/ 2218267 w 3149600"/>
            <a:gd name="connsiteY52" fmla="*/ 1151467 h 2683934"/>
            <a:gd name="connsiteX53" fmla="*/ 2243667 w 3149600"/>
            <a:gd name="connsiteY53" fmla="*/ 1092200 h 2683934"/>
            <a:gd name="connsiteX54" fmla="*/ 2286000 w 3149600"/>
            <a:gd name="connsiteY54" fmla="*/ 1024467 h 2683934"/>
            <a:gd name="connsiteX55" fmla="*/ 2362200 w 3149600"/>
            <a:gd name="connsiteY55" fmla="*/ 897467 h 2683934"/>
            <a:gd name="connsiteX56" fmla="*/ 2421467 w 3149600"/>
            <a:gd name="connsiteY56" fmla="*/ 821267 h 2683934"/>
            <a:gd name="connsiteX57" fmla="*/ 2455334 w 3149600"/>
            <a:gd name="connsiteY57" fmla="*/ 753534 h 2683934"/>
            <a:gd name="connsiteX58" fmla="*/ 2497667 w 3149600"/>
            <a:gd name="connsiteY58" fmla="*/ 643467 h 2683934"/>
            <a:gd name="connsiteX59" fmla="*/ 2523067 w 3149600"/>
            <a:gd name="connsiteY59" fmla="*/ 575734 h 2683934"/>
            <a:gd name="connsiteX60" fmla="*/ 2548467 w 3149600"/>
            <a:gd name="connsiteY60" fmla="*/ 499534 h 2683934"/>
            <a:gd name="connsiteX61" fmla="*/ 2565400 w 3149600"/>
            <a:gd name="connsiteY61" fmla="*/ 431800 h 2683934"/>
            <a:gd name="connsiteX62" fmla="*/ 2582334 w 3149600"/>
            <a:gd name="connsiteY62" fmla="*/ 372534 h 2683934"/>
            <a:gd name="connsiteX63" fmla="*/ 2590800 w 3149600"/>
            <a:gd name="connsiteY63" fmla="*/ 347134 h 2683934"/>
            <a:gd name="connsiteX64" fmla="*/ 2599267 w 3149600"/>
            <a:gd name="connsiteY64" fmla="*/ 313267 h 2683934"/>
            <a:gd name="connsiteX65" fmla="*/ 2607734 w 3149600"/>
            <a:gd name="connsiteY65" fmla="*/ 287867 h 2683934"/>
            <a:gd name="connsiteX66" fmla="*/ 2616200 w 3149600"/>
            <a:gd name="connsiteY66" fmla="*/ 254000 h 2683934"/>
            <a:gd name="connsiteX67" fmla="*/ 2633134 w 3149600"/>
            <a:gd name="connsiteY67" fmla="*/ 203200 h 2683934"/>
            <a:gd name="connsiteX68" fmla="*/ 2641600 w 3149600"/>
            <a:gd name="connsiteY68" fmla="*/ 177800 h 2683934"/>
            <a:gd name="connsiteX69" fmla="*/ 2658534 w 3149600"/>
            <a:gd name="connsiteY69" fmla="*/ 160867 h 2683934"/>
            <a:gd name="connsiteX70" fmla="*/ 2700867 w 3149600"/>
            <a:gd name="connsiteY70" fmla="*/ 101600 h 2683934"/>
            <a:gd name="connsiteX71" fmla="*/ 2734734 w 3149600"/>
            <a:gd name="connsiteY71" fmla="*/ 50800 h 2683934"/>
            <a:gd name="connsiteX72" fmla="*/ 2802467 w 3149600"/>
            <a:gd name="connsiteY72" fmla="*/ 0 h 2683934"/>
            <a:gd name="connsiteX73" fmla="*/ 2870200 w 3149600"/>
            <a:gd name="connsiteY73" fmla="*/ 8467 h 2683934"/>
            <a:gd name="connsiteX74" fmla="*/ 2878667 w 3149600"/>
            <a:gd name="connsiteY74" fmla="*/ 33867 h 2683934"/>
            <a:gd name="connsiteX75" fmla="*/ 2921000 w 3149600"/>
            <a:gd name="connsiteY75" fmla="*/ 84667 h 2683934"/>
            <a:gd name="connsiteX76" fmla="*/ 2929467 w 3149600"/>
            <a:gd name="connsiteY76" fmla="*/ 110067 h 2683934"/>
            <a:gd name="connsiteX77" fmla="*/ 3022600 w 3149600"/>
            <a:gd name="connsiteY77" fmla="*/ 135467 h 2683934"/>
            <a:gd name="connsiteX78" fmla="*/ 3115734 w 3149600"/>
            <a:gd name="connsiteY78" fmla="*/ 93134 h 2683934"/>
            <a:gd name="connsiteX79" fmla="*/ 3115734 w 3149600"/>
            <a:gd name="connsiteY79" fmla="*/ 93134 h 2683934"/>
            <a:gd name="connsiteX80" fmla="*/ 3149600 w 3149600"/>
            <a:gd name="connsiteY80" fmla="*/ 76200 h 2683934"/>
            <a:gd name="connsiteX81" fmla="*/ 3141134 w 3149600"/>
            <a:gd name="connsiteY81" fmla="*/ 2683934 h 2683934"/>
            <a:gd name="connsiteX82" fmla="*/ 0 w 3149600"/>
            <a:gd name="connsiteY82" fmla="*/ 2683934 h 2683934"/>
            <a:gd name="connsiteX83" fmla="*/ 0 w 3149600"/>
            <a:gd name="connsiteY83" fmla="*/ 1803400 h 268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49600" h="2683934">
              <a:moveTo>
                <a:pt x="0" y="1803400"/>
              </a:moveTo>
              <a:lnTo>
                <a:pt x="0" y="1803400"/>
              </a:lnTo>
              <a:cubicBezTo>
                <a:pt x="19756" y="1786467"/>
                <a:pt x="34583" y="1760828"/>
                <a:pt x="59267" y="1752600"/>
              </a:cubicBezTo>
              <a:cubicBezTo>
                <a:pt x="83201" y="1744622"/>
                <a:pt x="126067" y="1760756"/>
                <a:pt x="152400" y="1769534"/>
              </a:cubicBezTo>
              <a:cubicBezTo>
                <a:pt x="166511" y="1783645"/>
                <a:pt x="183664" y="1795262"/>
                <a:pt x="194734" y="1811867"/>
              </a:cubicBezTo>
              <a:cubicBezTo>
                <a:pt x="215093" y="1842407"/>
                <a:pt x="227670" y="1864869"/>
                <a:pt x="262467" y="1888067"/>
              </a:cubicBezTo>
              <a:cubicBezTo>
                <a:pt x="270934" y="1893711"/>
                <a:pt x="278568" y="1900867"/>
                <a:pt x="287867" y="1905000"/>
              </a:cubicBezTo>
              <a:cubicBezTo>
                <a:pt x="304178" y="1912249"/>
                <a:pt x="323815" y="1912033"/>
                <a:pt x="338667" y="1921934"/>
              </a:cubicBezTo>
              <a:cubicBezTo>
                <a:pt x="347134" y="1927578"/>
                <a:pt x="354152" y="1936579"/>
                <a:pt x="364067" y="1938867"/>
              </a:cubicBezTo>
              <a:cubicBezTo>
                <a:pt x="391704" y="1945245"/>
                <a:pt x="420620" y="1943585"/>
                <a:pt x="448734" y="1947334"/>
              </a:cubicBezTo>
              <a:cubicBezTo>
                <a:pt x="462998" y="1949236"/>
                <a:pt x="476748" y="1954368"/>
                <a:pt x="491067" y="1955800"/>
              </a:cubicBezTo>
              <a:cubicBezTo>
                <a:pt x="533284" y="1960022"/>
                <a:pt x="575734" y="1961445"/>
                <a:pt x="618067" y="1964267"/>
              </a:cubicBezTo>
              <a:cubicBezTo>
                <a:pt x="646289" y="1961445"/>
                <a:pt x="674857" y="1961027"/>
                <a:pt x="702734" y="1955800"/>
              </a:cubicBezTo>
              <a:cubicBezTo>
                <a:pt x="720278" y="1952511"/>
                <a:pt x="736218" y="1943196"/>
                <a:pt x="753534" y="1938867"/>
              </a:cubicBezTo>
              <a:lnTo>
                <a:pt x="787400" y="1930400"/>
              </a:lnTo>
              <a:cubicBezTo>
                <a:pt x="793045" y="1924756"/>
                <a:pt x="798101" y="1918454"/>
                <a:pt x="804334" y="1913467"/>
              </a:cubicBezTo>
              <a:cubicBezTo>
                <a:pt x="812280" y="1907110"/>
                <a:pt x="822539" y="1903729"/>
                <a:pt x="829734" y="1896534"/>
              </a:cubicBezTo>
              <a:cubicBezTo>
                <a:pt x="836929" y="1889339"/>
                <a:pt x="840045" y="1878860"/>
                <a:pt x="846667" y="1871134"/>
              </a:cubicBezTo>
              <a:cubicBezTo>
                <a:pt x="857057" y="1859012"/>
                <a:pt x="880534" y="1837267"/>
                <a:pt x="880534" y="1837267"/>
              </a:cubicBezTo>
              <a:cubicBezTo>
                <a:pt x="883356" y="1828800"/>
                <a:pt x="883813" y="1819129"/>
                <a:pt x="889000" y="1811867"/>
              </a:cubicBezTo>
              <a:cubicBezTo>
                <a:pt x="935839" y="1746291"/>
                <a:pt x="910641" y="1809979"/>
                <a:pt x="948267" y="1744134"/>
              </a:cubicBezTo>
              <a:cubicBezTo>
                <a:pt x="963922" y="1716738"/>
                <a:pt x="976489" y="1687689"/>
                <a:pt x="990600" y="1659467"/>
              </a:cubicBezTo>
              <a:cubicBezTo>
                <a:pt x="996245" y="1648178"/>
                <a:pt x="1001040" y="1636423"/>
                <a:pt x="1007534" y="1625600"/>
              </a:cubicBezTo>
              <a:lnTo>
                <a:pt x="1032934" y="1583267"/>
              </a:lnTo>
              <a:cubicBezTo>
                <a:pt x="1053815" y="1499736"/>
                <a:pt x="1025983" y="1586385"/>
                <a:pt x="1058334" y="1532467"/>
              </a:cubicBezTo>
              <a:cubicBezTo>
                <a:pt x="1062926" y="1524814"/>
                <a:pt x="1063666" y="1515423"/>
                <a:pt x="1066800" y="1507067"/>
              </a:cubicBezTo>
              <a:cubicBezTo>
                <a:pt x="1072136" y="1492837"/>
                <a:pt x="1077561" y="1478622"/>
                <a:pt x="1083734" y="1464734"/>
              </a:cubicBezTo>
              <a:cubicBezTo>
                <a:pt x="1088860" y="1453200"/>
                <a:pt x="1096235" y="1442685"/>
                <a:pt x="1100667" y="1430867"/>
              </a:cubicBezTo>
              <a:cubicBezTo>
                <a:pt x="1124917" y="1366199"/>
                <a:pt x="1089013" y="1428776"/>
                <a:pt x="1126067" y="1354667"/>
              </a:cubicBezTo>
              <a:cubicBezTo>
                <a:pt x="1133426" y="1339948"/>
                <a:pt x="1144657" y="1327315"/>
                <a:pt x="1151467" y="1312334"/>
              </a:cubicBezTo>
              <a:cubicBezTo>
                <a:pt x="1186000" y="1236361"/>
                <a:pt x="1146512" y="1283422"/>
                <a:pt x="1193800" y="1236134"/>
              </a:cubicBezTo>
              <a:cubicBezTo>
                <a:pt x="1208503" y="1192026"/>
                <a:pt x="1192636" y="1227005"/>
                <a:pt x="1219200" y="1193800"/>
              </a:cubicBezTo>
              <a:cubicBezTo>
                <a:pt x="1225557" y="1185854"/>
                <a:pt x="1228476" y="1175101"/>
                <a:pt x="1236134" y="1168400"/>
              </a:cubicBezTo>
              <a:cubicBezTo>
                <a:pt x="1251450" y="1154999"/>
                <a:pt x="1272544" y="1148925"/>
                <a:pt x="1286934" y="1134534"/>
              </a:cubicBezTo>
              <a:lnTo>
                <a:pt x="1329267" y="1092200"/>
              </a:lnTo>
              <a:cubicBezTo>
                <a:pt x="1342695" y="1132486"/>
                <a:pt x="1340131" y="1139646"/>
                <a:pt x="1363134" y="1168400"/>
              </a:cubicBezTo>
              <a:cubicBezTo>
                <a:pt x="1368121" y="1174633"/>
                <a:pt x="1374423" y="1179689"/>
                <a:pt x="1380067" y="1185334"/>
              </a:cubicBezTo>
              <a:cubicBezTo>
                <a:pt x="1393805" y="1240281"/>
                <a:pt x="1378019" y="1201823"/>
                <a:pt x="1405467" y="1236134"/>
              </a:cubicBezTo>
              <a:cubicBezTo>
                <a:pt x="1413445" y="1246107"/>
                <a:pt x="1425703" y="1271652"/>
                <a:pt x="1439334" y="1278467"/>
              </a:cubicBezTo>
              <a:cubicBezTo>
                <a:pt x="1455299" y="1286449"/>
                <a:pt x="1490134" y="1295400"/>
                <a:pt x="1490134" y="1295400"/>
              </a:cubicBezTo>
              <a:cubicBezTo>
                <a:pt x="1531507" y="1322983"/>
                <a:pt x="1506698" y="1311720"/>
                <a:pt x="1574800" y="1320800"/>
              </a:cubicBezTo>
              <a:cubicBezTo>
                <a:pt x="1602449" y="1324487"/>
                <a:pt x="1672532" y="1332413"/>
                <a:pt x="1701800" y="1337734"/>
              </a:cubicBezTo>
              <a:cubicBezTo>
                <a:pt x="1713249" y="1339816"/>
                <a:pt x="1724378" y="1343378"/>
                <a:pt x="1735667" y="1346200"/>
              </a:cubicBezTo>
              <a:cubicBezTo>
                <a:pt x="1778000" y="1343378"/>
                <a:pt x="1820499" y="1342419"/>
                <a:pt x="1862667" y="1337734"/>
              </a:cubicBezTo>
              <a:cubicBezTo>
                <a:pt x="1882582" y="1335521"/>
                <a:pt x="1904775" y="1318769"/>
                <a:pt x="1921934" y="1312334"/>
              </a:cubicBezTo>
              <a:cubicBezTo>
                <a:pt x="1932829" y="1308248"/>
                <a:pt x="1944511" y="1306689"/>
                <a:pt x="1955800" y="1303867"/>
              </a:cubicBezTo>
              <a:cubicBezTo>
                <a:pt x="1969911" y="1306689"/>
                <a:pt x="1984482" y="1307783"/>
                <a:pt x="1998134" y="1312334"/>
              </a:cubicBezTo>
              <a:cubicBezTo>
                <a:pt x="2010107" y="1316325"/>
                <a:pt x="2019431" y="1328124"/>
                <a:pt x="2032000" y="1329267"/>
              </a:cubicBezTo>
              <a:cubicBezTo>
                <a:pt x="2051874" y="1331074"/>
                <a:pt x="2071511" y="1323622"/>
                <a:pt x="2091267" y="1320800"/>
              </a:cubicBezTo>
              <a:cubicBezTo>
                <a:pt x="2102556" y="1312333"/>
                <a:pt x="2113651" y="1303602"/>
                <a:pt x="2125134" y="1295400"/>
              </a:cubicBezTo>
              <a:cubicBezTo>
                <a:pt x="2133414" y="1289486"/>
                <a:pt x="2144020" y="1286284"/>
                <a:pt x="2150534" y="1278467"/>
              </a:cubicBezTo>
              <a:cubicBezTo>
                <a:pt x="2158614" y="1268771"/>
                <a:pt x="2161338" y="1255633"/>
                <a:pt x="2167467" y="1244600"/>
              </a:cubicBezTo>
              <a:cubicBezTo>
                <a:pt x="2202445" y="1181640"/>
                <a:pt x="2185695" y="1222040"/>
                <a:pt x="2218267" y="1151467"/>
              </a:cubicBezTo>
              <a:cubicBezTo>
                <a:pt x="2227274" y="1131952"/>
                <a:pt x="2233552" y="1111165"/>
                <a:pt x="2243667" y="1092200"/>
              </a:cubicBezTo>
              <a:cubicBezTo>
                <a:pt x="2256196" y="1068708"/>
                <a:pt x="2272501" y="1047416"/>
                <a:pt x="2286000" y="1024467"/>
              </a:cubicBezTo>
              <a:cubicBezTo>
                <a:pt x="2324802" y="958505"/>
                <a:pt x="2321613" y="952813"/>
                <a:pt x="2362200" y="897467"/>
              </a:cubicBezTo>
              <a:cubicBezTo>
                <a:pt x="2381229" y="871518"/>
                <a:pt x="2409516" y="851144"/>
                <a:pt x="2421467" y="821267"/>
              </a:cubicBezTo>
              <a:cubicBezTo>
                <a:pt x="2442179" y="769486"/>
                <a:pt x="2429969" y="791579"/>
                <a:pt x="2455334" y="753534"/>
              </a:cubicBezTo>
              <a:cubicBezTo>
                <a:pt x="2475230" y="693842"/>
                <a:pt x="2454292" y="755002"/>
                <a:pt x="2497667" y="643467"/>
              </a:cubicBezTo>
              <a:cubicBezTo>
                <a:pt x="2506407" y="620994"/>
                <a:pt x="2517219" y="599127"/>
                <a:pt x="2523067" y="575734"/>
              </a:cubicBezTo>
              <a:cubicBezTo>
                <a:pt x="2551499" y="462009"/>
                <a:pt x="2505951" y="637714"/>
                <a:pt x="2548467" y="499534"/>
              </a:cubicBezTo>
              <a:cubicBezTo>
                <a:pt x="2555311" y="477290"/>
                <a:pt x="2558040" y="453878"/>
                <a:pt x="2565400" y="431800"/>
              </a:cubicBezTo>
              <a:cubicBezTo>
                <a:pt x="2585694" y="370919"/>
                <a:pt x="2561079" y="446926"/>
                <a:pt x="2582334" y="372534"/>
              </a:cubicBezTo>
              <a:cubicBezTo>
                <a:pt x="2584786" y="363953"/>
                <a:pt x="2588348" y="355715"/>
                <a:pt x="2590800" y="347134"/>
              </a:cubicBezTo>
              <a:cubicBezTo>
                <a:pt x="2593997" y="335945"/>
                <a:pt x="2596070" y="324456"/>
                <a:pt x="2599267" y="313267"/>
              </a:cubicBezTo>
              <a:cubicBezTo>
                <a:pt x="2601719" y="304686"/>
                <a:pt x="2605282" y="296448"/>
                <a:pt x="2607734" y="287867"/>
              </a:cubicBezTo>
              <a:cubicBezTo>
                <a:pt x="2610931" y="276678"/>
                <a:pt x="2612856" y="265146"/>
                <a:pt x="2616200" y="254000"/>
              </a:cubicBezTo>
              <a:cubicBezTo>
                <a:pt x="2621329" y="236903"/>
                <a:pt x="2627490" y="220133"/>
                <a:pt x="2633134" y="203200"/>
              </a:cubicBezTo>
              <a:cubicBezTo>
                <a:pt x="2635956" y="194733"/>
                <a:pt x="2635289" y="184110"/>
                <a:pt x="2641600" y="177800"/>
              </a:cubicBezTo>
              <a:lnTo>
                <a:pt x="2658534" y="160867"/>
              </a:lnTo>
              <a:cubicBezTo>
                <a:pt x="2678289" y="101600"/>
                <a:pt x="2658534" y="115712"/>
                <a:pt x="2700867" y="101600"/>
              </a:cubicBezTo>
              <a:cubicBezTo>
                <a:pt x="2712156" y="84667"/>
                <a:pt x="2717801" y="62089"/>
                <a:pt x="2734734" y="50800"/>
              </a:cubicBezTo>
              <a:cubicBezTo>
                <a:pt x="2792176" y="12506"/>
                <a:pt x="2771144" y="31325"/>
                <a:pt x="2802467" y="0"/>
              </a:cubicBezTo>
              <a:cubicBezTo>
                <a:pt x="2825045" y="2822"/>
                <a:pt x="2849408" y="-774"/>
                <a:pt x="2870200" y="8467"/>
              </a:cubicBezTo>
              <a:cubicBezTo>
                <a:pt x="2878355" y="12092"/>
                <a:pt x="2873716" y="26441"/>
                <a:pt x="2878667" y="33867"/>
              </a:cubicBezTo>
              <a:cubicBezTo>
                <a:pt x="2916118" y="90042"/>
                <a:pt x="2893299" y="29265"/>
                <a:pt x="2921000" y="84667"/>
              </a:cubicBezTo>
              <a:cubicBezTo>
                <a:pt x="2924991" y="92649"/>
                <a:pt x="2923156" y="103756"/>
                <a:pt x="2929467" y="110067"/>
              </a:cubicBezTo>
              <a:cubicBezTo>
                <a:pt x="2951015" y="131614"/>
                <a:pt x="2998539" y="132030"/>
                <a:pt x="3022600" y="135467"/>
              </a:cubicBezTo>
              <a:cubicBezTo>
                <a:pt x="3084890" y="123009"/>
                <a:pt x="3052960" y="134982"/>
                <a:pt x="3115734" y="93134"/>
              </a:cubicBezTo>
              <a:lnTo>
                <a:pt x="3115734" y="93134"/>
              </a:lnTo>
              <a:cubicBezTo>
                <a:pt x="3144920" y="83405"/>
                <a:pt x="3134824" y="90978"/>
                <a:pt x="3149600" y="76200"/>
              </a:cubicBezTo>
              <a:lnTo>
                <a:pt x="3141134" y="2683934"/>
              </a:lnTo>
              <a:lnTo>
                <a:pt x="0" y="2683934"/>
              </a:lnTo>
              <a:lnTo>
                <a:pt x="0" y="1803400"/>
              </a:lnTo>
              <a:close/>
            </a:path>
          </a:pathLst>
        </a:custGeom>
        <a:solidFill xmlns:a="http://schemas.openxmlformats.org/drawingml/2006/main">
          <a:schemeClr val="accent1">
            <a:alpha val="50000"/>
          </a:schemeClr>
        </a:solidFill>
        <a:ln xmlns:a="http://schemas.openxmlformats.org/drawingml/2006/main">
          <a:solidFill>
            <a:schemeClr val="accent1">
              <a:shade val="95000"/>
              <a:satMod val="105000"/>
              <a:alpha val="25000"/>
            </a:schemeClr>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C68E-8B0D-634A-9544-7D0FF9604430}" type="datetimeFigureOut">
              <a:rPr lang="en-US" smtClean="0"/>
              <a:t>5/9/16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A7848-F754-DC4C-9C71-8CB301F2A7C2}" type="slidenum">
              <a:rPr lang="en-US" smtClean="0"/>
              <a:t>‹#›</a:t>
            </a:fld>
            <a:endParaRPr lang="en-US"/>
          </a:p>
        </p:txBody>
      </p:sp>
    </p:spTree>
    <p:extLst>
      <p:ext uri="{BB962C8B-B14F-4D97-AF65-F5344CB8AC3E}">
        <p14:creationId xmlns:p14="http://schemas.microsoft.com/office/powerpoint/2010/main" val="38041259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D919-76E4-4F1F-8F9F-8BD377B97F9A}" type="datetimeFigureOut">
              <a:rPr lang="en-US" smtClean="0"/>
              <a:pPr/>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6D919-76E4-4F1F-8F9F-8BD377B97F9A}" type="datetimeFigureOut">
              <a:rPr lang="en-US" smtClean="0"/>
              <a:pPr/>
              <a:t>5/9/16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6D919-76E4-4F1F-8F9F-8BD377B97F9A}" type="datetimeFigureOut">
              <a:rPr lang="en-US" smtClean="0"/>
              <a:pPr/>
              <a:t>5/9/16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6D919-76E4-4F1F-8F9F-8BD377B97F9A}" type="datetimeFigureOut">
              <a:rPr lang="en-US" smtClean="0"/>
              <a:pPr/>
              <a:t>5/9/16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D919-76E4-4F1F-8F9F-8BD377B97F9A}" type="datetimeFigureOut">
              <a:rPr lang="en-US" smtClean="0"/>
              <a:pPr/>
              <a:t>5/9/16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5/9/16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5/9/16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D919-76E4-4F1F-8F9F-8BD377B97F9A}" type="datetimeFigureOut">
              <a:rPr lang="en-US" smtClean="0"/>
              <a:pPr/>
              <a:t>5/9/16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C9F9-4F6D-4E7C-82EC-AA22E35F15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chart" Target="../charts/chart1.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chart" Target="../charts/chart2.xm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lnSpcReduction="10000"/>
          </a:bodyPr>
          <a:lstStyle/>
          <a:p>
            <a:pPr marL="0" indent="0">
              <a:buNone/>
            </a:pPr>
            <a:r>
              <a:rPr lang="en-US" dirty="0" smtClean="0"/>
              <a:t>When writing a MATLAB if-statement, the end of the body of the if-statement is determined by:</a:t>
            </a:r>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The end of the indentation</a:t>
            </a:r>
          </a:p>
          <a:p>
            <a:pPr marL="514350" indent="-514350">
              <a:buFont typeface="+mj-lt"/>
              <a:buAutoNum type="alphaUcPeriod"/>
            </a:pPr>
            <a:r>
              <a:rPr lang="en-US" dirty="0" smtClean="0">
                <a:cs typeface="Courier"/>
              </a:rPr>
              <a:t>The placement of a semicolon</a:t>
            </a:r>
          </a:p>
          <a:p>
            <a:pPr marL="514350" indent="-514350">
              <a:buFont typeface="+mj-lt"/>
              <a:buAutoNum type="alphaUcPeriod"/>
            </a:pPr>
            <a:r>
              <a:rPr lang="en-US" dirty="0" smtClean="0">
                <a:cs typeface="Courier"/>
              </a:rPr>
              <a:t>The placement of a colon</a:t>
            </a:r>
            <a:endParaRPr lang="en-US" dirty="0">
              <a:cs typeface="Courier"/>
            </a:endParaRPr>
          </a:p>
          <a:p>
            <a:pPr marL="514350" indent="-514350">
              <a:buFont typeface="+mj-lt"/>
              <a:buAutoNum type="alphaUcPeriod"/>
            </a:pPr>
            <a:r>
              <a:rPr lang="en-US" dirty="0" smtClean="0">
                <a:cs typeface="Courier"/>
              </a:rPr>
              <a:t>The matching end keyword</a:t>
            </a:r>
          </a:p>
          <a:p>
            <a:pPr marL="514350" indent="-514350">
              <a:buFont typeface="+mj-lt"/>
              <a:buAutoNum type="alphaUcPeriod"/>
            </a:pPr>
            <a:r>
              <a:rPr lang="en-US" dirty="0" smtClean="0">
                <a:cs typeface="Courier"/>
              </a:rPr>
              <a:t>The end of the code</a:t>
            </a:r>
          </a:p>
          <a:p>
            <a:pPr marL="514350" indent="-514350">
              <a:buFont typeface="+mj-lt"/>
              <a:buAutoNum type="alphaUcPeriod"/>
            </a:pPr>
            <a:endParaRPr lang="en-US" dirty="0">
              <a:cs typeface="Courier"/>
            </a:endParaRPr>
          </a:p>
        </p:txBody>
      </p:sp>
    </p:spTree>
    <p:extLst>
      <p:ext uri="{BB962C8B-B14F-4D97-AF65-F5344CB8AC3E}">
        <p14:creationId xmlns:p14="http://schemas.microsoft.com/office/powerpoint/2010/main" val="17217885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Given the following values for x, y and z, which of the following expressions is valid?</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 </a:t>
            </a:r>
            <a:r>
              <a:rPr lang="en-US" dirty="0" smtClean="0">
                <a:latin typeface="Courier"/>
                <a:cs typeface="Courier"/>
              </a:rPr>
              <a:t>x * z'</a:t>
            </a:r>
          </a:p>
          <a:p>
            <a:pPr marL="514350" indent="-514350">
              <a:buFont typeface="+mj-lt"/>
              <a:buAutoNum type="alphaUcPeriod"/>
            </a:pPr>
            <a:r>
              <a:rPr lang="en-US" dirty="0" smtClean="0">
                <a:cs typeface="Courier"/>
              </a:rPr>
              <a:t> </a:t>
            </a:r>
            <a:r>
              <a:rPr lang="en-US" dirty="0" smtClean="0">
                <a:latin typeface="Courier"/>
                <a:cs typeface="Courier"/>
              </a:rPr>
              <a:t>x * y</a:t>
            </a:r>
            <a:endParaRPr lang="en-US" dirty="0">
              <a:cs typeface="Courier"/>
            </a:endParaRPr>
          </a:p>
          <a:p>
            <a:pPr marL="514350" indent="-514350">
              <a:buFont typeface="+mj-lt"/>
              <a:buAutoNum type="alphaUcPeriod"/>
            </a:pPr>
            <a:r>
              <a:rPr lang="en-US" b="1" dirty="0" smtClean="0">
                <a:solidFill>
                  <a:srgbClr val="008000"/>
                </a:solidFill>
                <a:cs typeface="Courier"/>
              </a:rPr>
              <a:t> </a:t>
            </a:r>
            <a:r>
              <a:rPr lang="en-US" b="1" dirty="0" smtClean="0">
                <a:solidFill>
                  <a:srgbClr val="008000"/>
                </a:solidFill>
                <a:latin typeface="Courier"/>
                <a:cs typeface="Courier"/>
              </a:rPr>
              <a:t>x .* y</a:t>
            </a:r>
            <a:endParaRPr lang="en-US" b="1" dirty="0">
              <a:solidFill>
                <a:srgbClr val="008000"/>
              </a:solidFill>
              <a:cs typeface="Courier"/>
            </a:endParaRPr>
          </a:p>
          <a:p>
            <a:pPr marL="514350" indent="-514350">
              <a:buFont typeface="+mj-lt"/>
              <a:buAutoNum type="alphaUcPeriod"/>
            </a:pPr>
            <a:r>
              <a:rPr lang="en-US" dirty="0" smtClean="0">
                <a:cs typeface="Courier"/>
              </a:rPr>
              <a:t> </a:t>
            </a:r>
            <a:r>
              <a:rPr lang="en-US" dirty="0" smtClean="0">
                <a:latin typeface="Courier"/>
                <a:cs typeface="Courier"/>
              </a:rPr>
              <a:t>z * y'</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a:t>
            </a:r>
            <a:r>
              <a:rPr lang="en-US" dirty="0">
                <a:solidFill>
                  <a:srgbClr val="000000"/>
                </a:solidFill>
                <a:latin typeface="Courier"/>
                <a:cs typeface="Courier"/>
              </a:rPr>
              <a:t> </a:t>
            </a:r>
            <a:r>
              <a:rPr lang="en-US" dirty="0" smtClean="0">
                <a:solidFill>
                  <a:srgbClr val="000000"/>
                </a:solidFill>
                <a:latin typeface="Courier"/>
                <a:cs typeface="Courier"/>
              </a:rPr>
              <a:t>z</a:t>
            </a:r>
            <a:endParaRPr lang="en-US" dirty="0">
              <a:solidFill>
                <a:srgbClr val="000000"/>
              </a:solidFill>
              <a:cs typeface="Courier"/>
            </a:endParaRPr>
          </a:p>
        </p:txBody>
      </p:sp>
      <p:sp>
        <p:nvSpPr>
          <p:cNvPr id="4" name="TextBox 3"/>
          <p:cNvSpPr txBox="1"/>
          <p:nvPr/>
        </p:nvSpPr>
        <p:spPr>
          <a:xfrm>
            <a:off x="3886200" y="2286000"/>
            <a:ext cx="2590800" cy="1477328"/>
          </a:xfrm>
          <a:prstGeom prst="rect">
            <a:avLst/>
          </a:prstGeom>
          <a:noFill/>
          <a:ln>
            <a:noFill/>
          </a:ln>
        </p:spPr>
        <p:txBody>
          <a:bodyPr wrap="square" rtlCol="0">
            <a:spAutoFit/>
          </a:bodyPr>
          <a:lstStyle/>
          <a:p>
            <a:r>
              <a:rPr lang="en-US" sz="3000" dirty="0" smtClean="0">
                <a:latin typeface="Courier"/>
                <a:cs typeface="Courier"/>
              </a:rPr>
              <a:t>x = 1:4</a:t>
            </a:r>
            <a:endParaRPr lang="en-US" sz="3000" dirty="0" smtClean="0">
              <a:solidFill>
                <a:srgbClr val="FF0000"/>
              </a:solidFill>
              <a:latin typeface="Courier"/>
              <a:cs typeface="Courier"/>
            </a:endParaRPr>
          </a:p>
          <a:p>
            <a:r>
              <a:rPr lang="en-US" sz="3000" dirty="0" smtClean="0">
                <a:latin typeface="Courier"/>
                <a:cs typeface="Courier"/>
              </a:rPr>
              <a:t>y = 5:8</a:t>
            </a:r>
            <a:endParaRPr lang="en-US" sz="3000" dirty="0">
              <a:latin typeface="Courier"/>
              <a:cs typeface="Courier"/>
            </a:endParaRPr>
          </a:p>
          <a:p>
            <a:r>
              <a:rPr lang="en-US" sz="3000" dirty="0" smtClean="0">
                <a:latin typeface="Courier"/>
                <a:cs typeface="Courier"/>
              </a:rPr>
              <a:t>z = 1:10</a:t>
            </a:r>
          </a:p>
        </p:txBody>
      </p:sp>
    </p:spTree>
    <p:extLst>
      <p:ext uri="{BB962C8B-B14F-4D97-AF65-F5344CB8AC3E}">
        <p14:creationId xmlns:p14="http://schemas.microsoft.com/office/powerpoint/2010/main" val="2878790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 (MATLAB)</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You may choose to do this lab individually. If you are in engineering, this is recommended, but not required.</a:t>
            </a:r>
          </a:p>
          <a:p>
            <a:pPr marL="342900" lvl="1" indent="-342900">
              <a:buFont typeface="Arial" pitchFamily="34" charset="0"/>
              <a:buChar char="•"/>
            </a:pPr>
            <a:r>
              <a:rPr lang="en-US" dirty="0" smtClean="0"/>
              <a:t>Easier than recent labs (but not dramatically).</a:t>
            </a:r>
          </a:p>
          <a:p>
            <a:pPr marL="342900" lvl="1" indent="-342900">
              <a:buFont typeface="Arial" pitchFamily="34" charset="0"/>
              <a:buChar char="•"/>
            </a:pPr>
            <a:r>
              <a:rPr lang="en-US" dirty="0" smtClean="0"/>
              <a:t>Take </a:t>
            </a:r>
            <a:r>
              <a:rPr lang="en-US" dirty="0"/>
              <a:t>the time needed to learn from the exercises in Lab 5. It will help you on the final exam. If you just burn through as fast as you can, you won’t be well prepared for the final exam.</a:t>
            </a:r>
          </a:p>
          <a:p>
            <a:endParaRPr lang="en-US" dirty="0"/>
          </a:p>
        </p:txBody>
      </p:sp>
    </p:spTree>
    <p:extLst>
      <p:ext uri="{BB962C8B-B14F-4D97-AF65-F5344CB8AC3E}">
        <p14:creationId xmlns:p14="http://schemas.microsoft.com/office/powerpoint/2010/main" val="29251610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MATLAB - plotting</a:t>
            </a:r>
            <a:endParaRPr lang="en-US" dirty="0"/>
          </a:p>
        </p:txBody>
      </p:sp>
      <p:grpSp>
        <p:nvGrpSpPr>
          <p:cNvPr id="92" name="Group 91"/>
          <p:cNvGrpSpPr/>
          <p:nvPr/>
        </p:nvGrpSpPr>
        <p:grpSpPr>
          <a:xfrm>
            <a:off x="762000" y="914400"/>
            <a:ext cx="7200900" cy="1599096"/>
            <a:chOff x="762000" y="1753704"/>
            <a:chExt cx="7200900" cy="1599096"/>
          </a:xfrm>
        </p:grpSpPr>
        <p:grpSp>
          <p:nvGrpSpPr>
            <p:cNvPr id="33" name="Group 32"/>
            <p:cNvGrpSpPr>
              <a:grpSpLocks/>
            </p:cNvGrpSpPr>
            <p:nvPr/>
          </p:nvGrpSpPr>
          <p:grpSpPr bwMode="auto">
            <a:xfrm>
              <a:off x="762000" y="2210904"/>
              <a:ext cx="7200900" cy="1141896"/>
              <a:chOff x="384" y="1104"/>
              <a:chExt cx="4464" cy="672"/>
            </a:xfrm>
          </p:grpSpPr>
          <p:sp>
            <p:nvSpPr>
              <p:cNvPr id="34" name="Line 6"/>
              <p:cNvSpPr>
                <a:spLocks noChangeShapeType="1"/>
              </p:cNvSpPr>
              <p:nvPr/>
            </p:nvSpPr>
            <p:spPr bwMode="auto">
              <a:xfrm>
                <a:off x="384" y="1104"/>
                <a:ext cx="4464" cy="0"/>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35" name="Line 7"/>
              <p:cNvSpPr>
                <a:spLocks noChangeShapeType="1"/>
              </p:cNvSpPr>
              <p:nvPr/>
            </p:nvSpPr>
            <p:spPr bwMode="auto">
              <a:xfrm>
                <a:off x="384" y="1440"/>
                <a:ext cx="4464" cy="0"/>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36" name="Line 8"/>
              <p:cNvSpPr>
                <a:spLocks noChangeShapeType="1"/>
              </p:cNvSpPr>
              <p:nvPr/>
            </p:nvSpPr>
            <p:spPr bwMode="auto">
              <a:xfrm>
                <a:off x="384" y="1776"/>
                <a:ext cx="4464" cy="0"/>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37" name="Line 9"/>
              <p:cNvSpPr>
                <a:spLocks noChangeShapeType="1"/>
              </p:cNvSpPr>
              <p:nvPr/>
            </p:nvSpPr>
            <p:spPr bwMode="auto">
              <a:xfrm flipV="1">
                <a:off x="384"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38" name="Text Box 10"/>
              <p:cNvSpPr txBox="1">
                <a:spLocks noChangeArrowheads="1"/>
              </p:cNvSpPr>
              <p:nvPr/>
            </p:nvSpPr>
            <p:spPr bwMode="auto">
              <a:xfrm>
                <a:off x="384" y="1152"/>
                <a:ext cx="420"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Year</a:t>
                </a:r>
              </a:p>
            </p:txBody>
          </p:sp>
          <p:sp>
            <p:nvSpPr>
              <p:cNvPr id="39" name="Text Box 11"/>
              <p:cNvSpPr txBox="1">
                <a:spLocks noChangeArrowheads="1"/>
              </p:cNvSpPr>
              <p:nvPr/>
            </p:nvSpPr>
            <p:spPr bwMode="auto">
              <a:xfrm>
                <a:off x="384" y="1488"/>
                <a:ext cx="732"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Sales (M)</a:t>
                </a:r>
              </a:p>
            </p:txBody>
          </p:sp>
          <p:sp>
            <p:nvSpPr>
              <p:cNvPr id="40" name="Line 12"/>
              <p:cNvSpPr>
                <a:spLocks noChangeShapeType="1"/>
              </p:cNvSpPr>
              <p:nvPr/>
            </p:nvSpPr>
            <p:spPr bwMode="auto">
              <a:xfrm flipV="1">
                <a:off x="1152"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1" name="Line 13"/>
              <p:cNvSpPr>
                <a:spLocks noChangeShapeType="1"/>
              </p:cNvSpPr>
              <p:nvPr/>
            </p:nvSpPr>
            <p:spPr bwMode="auto">
              <a:xfrm flipV="1">
                <a:off x="1680"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2" name="Line 14"/>
              <p:cNvSpPr>
                <a:spLocks noChangeShapeType="1"/>
              </p:cNvSpPr>
              <p:nvPr/>
            </p:nvSpPr>
            <p:spPr bwMode="auto">
              <a:xfrm flipV="1">
                <a:off x="2208"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3" name="Line 15"/>
              <p:cNvSpPr>
                <a:spLocks noChangeShapeType="1"/>
              </p:cNvSpPr>
              <p:nvPr/>
            </p:nvSpPr>
            <p:spPr bwMode="auto">
              <a:xfrm flipV="1">
                <a:off x="2736"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4" name="Line 16"/>
              <p:cNvSpPr>
                <a:spLocks noChangeShapeType="1"/>
              </p:cNvSpPr>
              <p:nvPr/>
            </p:nvSpPr>
            <p:spPr bwMode="auto">
              <a:xfrm flipV="1">
                <a:off x="3264"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5" name="Line 17"/>
              <p:cNvSpPr>
                <a:spLocks noChangeShapeType="1"/>
              </p:cNvSpPr>
              <p:nvPr/>
            </p:nvSpPr>
            <p:spPr bwMode="auto">
              <a:xfrm flipV="1">
                <a:off x="3792"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6" name="Line 18"/>
              <p:cNvSpPr>
                <a:spLocks noChangeShapeType="1"/>
              </p:cNvSpPr>
              <p:nvPr/>
            </p:nvSpPr>
            <p:spPr bwMode="auto">
              <a:xfrm flipV="1">
                <a:off x="4320"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7" name="Line 19"/>
              <p:cNvSpPr>
                <a:spLocks noChangeShapeType="1"/>
              </p:cNvSpPr>
              <p:nvPr/>
            </p:nvSpPr>
            <p:spPr bwMode="auto">
              <a:xfrm flipV="1">
                <a:off x="4848"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48" name="Text Box 20"/>
              <p:cNvSpPr txBox="1">
                <a:spLocks noChangeArrowheads="1"/>
              </p:cNvSpPr>
              <p:nvPr/>
            </p:nvSpPr>
            <p:spPr bwMode="auto">
              <a:xfrm>
                <a:off x="1200"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a:t>1988</a:t>
                </a:r>
              </a:p>
            </p:txBody>
          </p:sp>
          <p:sp>
            <p:nvSpPr>
              <p:cNvPr id="49" name="Text Box 21"/>
              <p:cNvSpPr txBox="1">
                <a:spLocks noChangeArrowheads="1"/>
              </p:cNvSpPr>
              <p:nvPr/>
            </p:nvSpPr>
            <p:spPr bwMode="auto">
              <a:xfrm>
                <a:off x="1728"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1989</a:t>
                </a:r>
              </a:p>
            </p:txBody>
          </p:sp>
          <p:sp>
            <p:nvSpPr>
              <p:cNvPr id="50" name="Text Box 22"/>
              <p:cNvSpPr txBox="1">
                <a:spLocks noChangeArrowheads="1"/>
              </p:cNvSpPr>
              <p:nvPr/>
            </p:nvSpPr>
            <p:spPr bwMode="auto">
              <a:xfrm>
                <a:off x="2256"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1990</a:t>
                </a:r>
              </a:p>
            </p:txBody>
          </p:sp>
          <p:sp>
            <p:nvSpPr>
              <p:cNvPr id="51" name="Text Box 23"/>
              <p:cNvSpPr txBox="1">
                <a:spLocks noChangeArrowheads="1"/>
              </p:cNvSpPr>
              <p:nvPr/>
            </p:nvSpPr>
            <p:spPr bwMode="auto">
              <a:xfrm>
                <a:off x="2784"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1991</a:t>
                </a:r>
              </a:p>
            </p:txBody>
          </p:sp>
          <p:sp>
            <p:nvSpPr>
              <p:cNvPr id="52" name="Text Box 24"/>
              <p:cNvSpPr txBox="1">
                <a:spLocks noChangeArrowheads="1"/>
              </p:cNvSpPr>
              <p:nvPr/>
            </p:nvSpPr>
            <p:spPr bwMode="auto">
              <a:xfrm>
                <a:off x="3312"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1992</a:t>
                </a:r>
              </a:p>
            </p:txBody>
          </p:sp>
          <p:sp>
            <p:nvSpPr>
              <p:cNvPr id="53" name="Text Box 25"/>
              <p:cNvSpPr txBox="1">
                <a:spLocks noChangeArrowheads="1"/>
              </p:cNvSpPr>
              <p:nvPr/>
            </p:nvSpPr>
            <p:spPr bwMode="auto">
              <a:xfrm>
                <a:off x="3840"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1993</a:t>
                </a:r>
              </a:p>
            </p:txBody>
          </p:sp>
          <p:sp>
            <p:nvSpPr>
              <p:cNvPr id="54" name="Text Box 26"/>
              <p:cNvSpPr txBox="1">
                <a:spLocks noChangeArrowheads="1"/>
              </p:cNvSpPr>
              <p:nvPr/>
            </p:nvSpPr>
            <p:spPr bwMode="auto">
              <a:xfrm>
                <a:off x="4368"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1994</a:t>
                </a:r>
              </a:p>
            </p:txBody>
          </p:sp>
          <p:sp>
            <p:nvSpPr>
              <p:cNvPr id="55" name="Text Box 27"/>
              <p:cNvSpPr txBox="1">
                <a:spLocks noChangeArrowheads="1"/>
              </p:cNvSpPr>
              <p:nvPr/>
            </p:nvSpPr>
            <p:spPr bwMode="auto">
              <a:xfrm>
                <a:off x="1238"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127</a:t>
                </a:r>
              </a:p>
            </p:txBody>
          </p:sp>
          <p:sp>
            <p:nvSpPr>
              <p:cNvPr id="56" name="Text Box 28"/>
              <p:cNvSpPr txBox="1">
                <a:spLocks noChangeArrowheads="1"/>
              </p:cNvSpPr>
              <p:nvPr/>
            </p:nvSpPr>
            <p:spPr bwMode="auto">
              <a:xfrm>
                <a:off x="1758"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130</a:t>
                </a:r>
              </a:p>
            </p:txBody>
          </p:sp>
          <p:sp>
            <p:nvSpPr>
              <p:cNvPr id="57" name="Text Box 29"/>
              <p:cNvSpPr txBox="1">
                <a:spLocks noChangeArrowheads="1"/>
              </p:cNvSpPr>
              <p:nvPr/>
            </p:nvSpPr>
            <p:spPr bwMode="auto">
              <a:xfrm>
                <a:off x="2286"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136</a:t>
                </a:r>
              </a:p>
            </p:txBody>
          </p:sp>
          <p:sp>
            <p:nvSpPr>
              <p:cNvPr id="58" name="Text Box 30"/>
              <p:cNvSpPr txBox="1">
                <a:spLocks noChangeArrowheads="1"/>
              </p:cNvSpPr>
              <p:nvPr/>
            </p:nvSpPr>
            <p:spPr bwMode="auto">
              <a:xfrm>
                <a:off x="2822"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145</a:t>
                </a:r>
              </a:p>
            </p:txBody>
          </p:sp>
          <p:sp>
            <p:nvSpPr>
              <p:cNvPr id="59" name="Text Box 31"/>
              <p:cNvSpPr txBox="1">
                <a:spLocks noChangeArrowheads="1"/>
              </p:cNvSpPr>
              <p:nvPr/>
            </p:nvSpPr>
            <p:spPr bwMode="auto">
              <a:xfrm>
                <a:off x="3350"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158</a:t>
                </a:r>
              </a:p>
            </p:txBody>
          </p:sp>
          <p:sp>
            <p:nvSpPr>
              <p:cNvPr id="60" name="Text Box 32"/>
              <p:cNvSpPr txBox="1">
                <a:spLocks noChangeArrowheads="1"/>
              </p:cNvSpPr>
              <p:nvPr/>
            </p:nvSpPr>
            <p:spPr bwMode="auto">
              <a:xfrm>
                <a:off x="3878"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178</a:t>
                </a:r>
              </a:p>
            </p:txBody>
          </p:sp>
          <p:sp>
            <p:nvSpPr>
              <p:cNvPr id="61" name="Text Box 33"/>
              <p:cNvSpPr txBox="1">
                <a:spLocks noChangeArrowheads="1"/>
              </p:cNvSpPr>
              <p:nvPr/>
            </p:nvSpPr>
            <p:spPr bwMode="auto">
              <a:xfrm>
                <a:off x="4406"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211</a:t>
                </a:r>
              </a:p>
            </p:txBody>
          </p:sp>
        </p:grpSp>
        <p:sp>
          <p:nvSpPr>
            <p:cNvPr id="62" name="TextBox 61"/>
            <p:cNvSpPr txBox="1"/>
            <p:nvPr/>
          </p:nvSpPr>
          <p:spPr>
            <a:xfrm>
              <a:off x="3124200" y="1753704"/>
              <a:ext cx="2704587" cy="369332"/>
            </a:xfrm>
            <a:prstGeom prst="rect">
              <a:avLst/>
            </a:prstGeom>
            <a:noFill/>
          </p:spPr>
          <p:txBody>
            <a:bodyPr wrap="none" rtlCol="0">
              <a:spAutoFit/>
            </a:bodyPr>
            <a:lstStyle/>
            <a:p>
              <a:r>
                <a:rPr lang="en-US" dirty="0" smtClean="0"/>
                <a:t>House sales in the city "M"</a:t>
              </a:r>
            </a:p>
          </p:txBody>
        </p:sp>
      </p:grpSp>
      <p:grpSp>
        <p:nvGrpSpPr>
          <p:cNvPr id="94" name="Group 93"/>
          <p:cNvGrpSpPr/>
          <p:nvPr/>
        </p:nvGrpSpPr>
        <p:grpSpPr>
          <a:xfrm>
            <a:off x="762000" y="3440668"/>
            <a:ext cx="7200900" cy="1663628"/>
            <a:chOff x="762000" y="3440668"/>
            <a:chExt cx="7200900" cy="1663628"/>
          </a:xfrm>
        </p:grpSpPr>
        <p:grpSp>
          <p:nvGrpSpPr>
            <p:cNvPr id="63" name="Group 62"/>
            <p:cNvGrpSpPr>
              <a:grpSpLocks/>
            </p:cNvGrpSpPr>
            <p:nvPr/>
          </p:nvGrpSpPr>
          <p:grpSpPr bwMode="auto">
            <a:xfrm>
              <a:off x="762000" y="3962400"/>
              <a:ext cx="7200900" cy="1141896"/>
              <a:chOff x="384" y="1104"/>
              <a:chExt cx="4464" cy="672"/>
            </a:xfrm>
          </p:grpSpPr>
          <p:sp>
            <p:nvSpPr>
              <p:cNvPr id="64" name="Line 6"/>
              <p:cNvSpPr>
                <a:spLocks noChangeShapeType="1"/>
              </p:cNvSpPr>
              <p:nvPr/>
            </p:nvSpPr>
            <p:spPr bwMode="auto">
              <a:xfrm>
                <a:off x="384" y="1104"/>
                <a:ext cx="4464" cy="0"/>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65" name="Line 7"/>
              <p:cNvSpPr>
                <a:spLocks noChangeShapeType="1"/>
              </p:cNvSpPr>
              <p:nvPr/>
            </p:nvSpPr>
            <p:spPr bwMode="auto">
              <a:xfrm>
                <a:off x="384" y="1440"/>
                <a:ext cx="4464" cy="0"/>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66" name="Line 8"/>
              <p:cNvSpPr>
                <a:spLocks noChangeShapeType="1"/>
              </p:cNvSpPr>
              <p:nvPr/>
            </p:nvSpPr>
            <p:spPr bwMode="auto">
              <a:xfrm>
                <a:off x="384" y="1776"/>
                <a:ext cx="4464" cy="0"/>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67" name="Line 9"/>
              <p:cNvSpPr>
                <a:spLocks noChangeShapeType="1"/>
              </p:cNvSpPr>
              <p:nvPr/>
            </p:nvSpPr>
            <p:spPr bwMode="auto">
              <a:xfrm flipV="1">
                <a:off x="384"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68" name="Text Box 10"/>
              <p:cNvSpPr txBox="1">
                <a:spLocks noChangeArrowheads="1"/>
              </p:cNvSpPr>
              <p:nvPr/>
            </p:nvSpPr>
            <p:spPr bwMode="auto">
              <a:xfrm>
                <a:off x="384" y="1152"/>
                <a:ext cx="420"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Year</a:t>
                </a:r>
              </a:p>
            </p:txBody>
          </p:sp>
          <p:sp>
            <p:nvSpPr>
              <p:cNvPr id="69" name="Text Box 11"/>
              <p:cNvSpPr txBox="1">
                <a:spLocks noChangeArrowheads="1"/>
              </p:cNvSpPr>
              <p:nvPr/>
            </p:nvSpPr>
            <p:spPr bwMode="auto">
              <a:xfrm>
                <a:off x="384" y="1488"/>
                <a:ext cx="732"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a:t>Sales </a:t>
                </a:r>
                <a:r>
                  <a:rPr lang="en-US" sz="1800" dirty="0" smtClean="0"/>
                  <a:t>(B)</a:t>
                </a:r>
                <a:endParaRPr lang="en-US" sz="1800" dirty="0"/>
              </a:p>
            </p:txBody>
          </p:sp>
          <p:sp>
            <p:nvSpPr>
              <p:cNvPr id="70" name="Line 12"/>
              <p:cNvSpPr>
                <a:spLocks noChangeShapeType="1"/>
              </p:cNvSpPr>
              <p:nvPr/>
            </p:nvSpPr>
            <p:spPr bwMode="auto">
              <a:xfrm flipV="1">
                <a:off x="1152"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1" name="Line 13"/>
              <p:cNvSpPr>
                <a:spLocks noChangeShapeType="1"/>
              </p:cNvSpPr>
              <p:nvPr/>
            </p:nvSpPr>
            <p:spPr bwMode="auto">
              <a:xfrm flipV="1">
                <a:off x="1680"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2" name="Line 14"/>
              <p:cNvSpPr>
                <a:spLocks noChangeShapeType="1"/>
              </p:cNvSpPr>
              <p:nvPr/>
            </p:nvSpPr>
            <p:spPr bwMode="auto">
              <a:xfrm flipV="1">
                <a:off x="2208"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3" name="Line 15"/>
              <p:cNvSpPr>
                <a:spLocks noChangeShapeType="1"/>
              </p:cNvSpPr>
              <p:nvPr/>
            </p:nvSpPr>
            <p:spPr bwMode="auto">
              <a:xfrm flipV="1">
                <a:off x="2736"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4" name="Line 16"/>
              <p:cNvSpPr>
                <a:spLocks noChangeShapeType="1"/>
              </p:cNvSpPr>
              <p:nvPr/>
            </p:nvSpPr>
            <p:spPr bwMode="auto">
              <a:xfrm flipV="1">
                <a:off x="3264"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5" name="Line 17"/>
              <p:cNvSpPr>
                <a:spLocks noChangeShapeType="1"/>
              </p:cNvSpPr>
              <p:nvPr/>
            </p:nvSpPr>
            <p:spPr bwMode="auto">
              <a:xfrm flipV="1">
                <a:off x="3792"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6" name="Line 18"/>
              <p:cNvSpPr>
                <a:spLocks noChangeShapeType="1"/>
              </p:cNvSpPr>
              <p:nvPr/>
            </p:nvSpPr>
            <p:spPr bwMode="auto">
              <a:xfrm flipV="1">
                <a:off x="4320"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7" name="Line 19"/>
              <p:cNvSpPr>
                <a:spLocks noChangeShapeType="1"/>
              </p:cNvSpPr>
              <p:nvPr/>
            </p:nvSpPr>
            <p:spPr bwMode="auto">
              <a:xfrm flipV="1">
                <a:off x="4848" y="1104"/>
                <a:ext cx="0" cy="672"/>
              </a:xfrm>
              <a:prstGeom prst="line">
                <a:avLst/>
              </a:prstGeom>
              <a:noFill/>
              <a:ln w="12700">
                <a:solidFill>
                  <a:schemeClr val="tx1"/>
                </a:solidFill>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a:p>
            </p:txBody>
          </p:sp>
          <p:sp>
            <p:nvSpPr>
              <p:cNvPr id="78" name="Text Box 20"/>
              <p:cNvSpPr txBox="1">
                <a:spLocks noChangeArrowheads="1"/>
              </p:cNvSpPr>
              <p:nvPr/>
            </p:nvSpPr>
            <p:spPr bwMode="auto">
              <a:xfrm>
                <a:off x="1200"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a:t>1988</a:t>
                </a:r>
              </a:p>
            </p:txBody>
          </p:sp>
          <p:sp>
            <p:nvSpPr>
              <p:cNvPr id="79" name="Text Box 21"/>
              <p:cNvSpPr txBox="1">
                <a:spLocks noChangeArrowheads="1"/>
              </p:cNvSpPr>
              <p:nvPr/>
            </p:nvSpPr>
            <p:spPr bwMode="auto">
              <a:xfrm>
                <a:off x="1728"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1989</a:t>
                </a:r>
              </a:p>
            </p:txBody>
          </p:sp>
          <p:sp>
            <p:nvSpPr>
              <p:cNvPr id="80" name="Text Box 22"/>
              <p:cNvSpPr txBox="1">
                <a:spLocks noChangeArrowheads="1"/>
              </p:cNvSpPr>
              <p:nvPr/>
            </p:nvSpPr>
            <p:spPr bwMode="auto">
              <a:xfrm>
                <a:off x="2256"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1990</a:t>
                </a:r>
              </a:p>
            </p:txBody>
          </p:sp>
          <p:sp>
            <p:nvSpPr>
              <p:cNvPr id="81" name="Text Box 23"/>
              <p:cNvSpPr txBox="1">
                <a:spLocks noChangeArrowheads="1"/>
              </p:cNvSpPr>
              <p:nvPr/>
            </p:nvSpPr>
            <p:spPr bwMode="auto">
              <a:xfrm>
                <a:off x="2784"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1991</a:t>
                </a:r>
              </a:p>
            </p:txBody>
          </p:sp>
          <p:sp>
            <p:nvSpPr>
              <p:cNvPr id="82" name="Text Box 24"/>
              <p:cNvSpPr txBox="1">
                <a:spLocks noChangeArrowheads="1"/>
              </p:cNvSpPr>
              <p:nvPr/>
            </p:nvSpPr>
            <p:spPr bwMode="auto">
              <a:xfrm>
                <a:off x="3312"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1992</a:t>
                </a:r>
              </a:p>
            </p:txBody>
          </p:sp>
          <p:sp>
            <p:nvSpPr>
              <p:cNvPr id="83" name="Text Box 25"/>
              <p:cNvSpPr txBox="1">
                <a:spLocks noChangeArrowheads="1"/>
              </p:cNvSpPr>
              <p:nvPr/>
            </p:nvSpPr>
            <p:spPr bwMode="auto">
              <a:xfrm>
                <a:off x="3840"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1993</a:t>
                </a:r>
              </a:p>
            </p:txBody>
          </p:sp>
          <p:sp>
            <p:nvSpPr>
              <p:cNvPr id="84" name="Text Box 26"/>
              <p:cNvSpPr txBox="1">
                <a:spLocks noChangeArrowheads="1"/>
              </p:cNvSpPr>
              <p:nvPr/>
            </p:nvSpPr>
            <p:spPr bwMode="auto">
              <a:xfrm>
                <a:off x="4368" y="1152"/>
                <a:ext cx="43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1994</a:t>
                </a:r>
              </a:p>
            </p:txBody>
          </p:sp>
          <p:sp>
            <p:nvSpPr>
              <p:cNvPr id="85" name="Text Box 27"/>
              <p:cNvSpPr txBox="1">
                <a:spLocks noChangeArrowheads="1"/>
              </p:cNvSpPr>
              <p:nvPr/>
            </p:nvSpPr>
            <p:spPr bwMode="auto">
              <a:xfrm>
                <a:off x="1238"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smtClean="0"/>
                  <a:t>137</a:t>
                </a:r>
                <a:endParaRPr lang="en-US" sz="1800" dirty="0"/>
              </a:p>
            </p:txBody>
          </p:sp>
          <p:sp>
            <p:nvSpPr>
              <p:cNvPr id="86" name="Text Box 28"/>
              <p:cNvSpPr txBox="1">
                <a:spLocks noChangeArrowheads="1"/>
              </p:cNvSpPr>
              <p:nvPr/>
            </p:nvSpPr>
            <p:spPr bwMode="auto">
              <a:xfrm>
                <a:off x="1758"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a:t>130</a:t>
                </a:r>
              </a:p>
            </p:txBody>
          </p:sp>
          <p:sp>
            <p:nvSpPr>
              <p:cNvPr id="87" name="Text Box 29"/>
              <p:cNvSpPr txBox="1">
                <a:spLocks noChangeArrowheads="1"/>
              </p:cNvSpPr>
              <p:nvPr/>
            </p:nvSpPr>
            <p:spPr bwMode="auto">
              <a:xfrm>
                <a:off x="2286" y="1488"/>
                <a:ext cx="359" cy="23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smtClean="0"/>
                  <a:t>172</a:t>
                </a:r>
                <a:endParaRPr lang="en-US" sz="1800" dirty="0"/>
              </a:p>
            </p:txBody>
          </p:sp>
          <p:sp>
            <p:nvSpPr>
              <p:cNvPr id="88" name="Text Box 30"/>
              <p:cNvSpPr txBox="1">
                <a:spLocks noChangeArrowheads="1"/>
              </p:cNvSpPr>
              <p:nvPr/>
            </p:nvSpPr>
            <p:spPr bwMode="auto">
              <a:xfrm>
                <a:off x="2822" y="1488"/>
                <a:ext cx="359" cy="23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smtClean="0"/>
                  <a:t>204</a:t>
                </a:r>
                <a:endParaRPr lang="en-US" sz="1800" dirty="0"/>
              </a:p>
            </p:txBody>
          </p:sp>
          <p:sp>
            <p:nvSpPr>
              <p:cNvPr id="89" name="Text Box 31"/>
              <p:cNvSpPr txBox="1">
                <a:spLocks noChangeArrowheads="1"/>
              </p:cNvSpPr>
              <p:nvPr/>
            </p:nvSpPr>
            <p:spPr bwMode="auto">
              <a:xfrm>
                <a:off x="3350"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smtClean="0"/>
                  <a:t>178</a:t>
                </a:r>
                <a:endParaRPr lang="en-US" sz="1800" dirty="0"/>
              </a:p>
            </p:txBody>
          </p:sp>
          <p:sp>
            <p:nvSpPr>
              <p:cNvPr id="90" name="Text Box 32"/>
              <p:cNvSpPr txBox="1">
                <a:spLocks noChangeArrowheads="1"/>
              </p:cNvSpPr>
              <p:nvPr/>
            </p:nvSpPr>
            <p:spPr bwMode="auto">
              <a:xfrm>
                <a:off x="3878" y="1488"/>
                <a:ext cx="356" cy="23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smtClean="0"/>
                  <a:t>158</a:t>
                </a:r>
                <a:endParaRPr lang="en-US" sz="1800" dirty="0"/>
              </a:p>
            </p:txBody>
          </p:sp>
          <p:sp>
            <p:nvSpPr>
              <p:cNvPr id="91" name="Text Box 33"/>
              <p:cNvSpPr txBox="1">
                <a:spLocks noChangeArrowheads="1"/>
              </p:cNvSpPr>
              <p:nvPr/>
            </p:nvSpPr>
            <p:spPr bwMode="auto">
              <a:xfrm>
                <a:off x="4406" y="1488"/>
                <a:ext cx="359" cy="23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1800" dirty="0" smtClean="0"/>
                  <a:t>141</a:t>
                </a:r>
                <a:endParaRPr lang="en-US" sz="1800" dirty="0"/>
              </a:p>
            </p:txBody>
          </p:sp>
        </p:grpSp>
        <p:sp>
          <p:nvSpPr>
            <p:cNvPr id="93" name="TextBox 92"/>
            <p:cNvSpPr txBox="1"/>
            <p:nvPr/>
          </p:nvSpPr>
          <p:spPr>
            <a:xfrm>
              <a:off x="3124200" y="3440668"/>
              <a:ext cx="2704587" cy="369332"/>
            </a:xfrm>
            <a:prstGeom prst="rect">
              <a:avLst/>
            </a:prstGeom>
            <a:noFill/>
          </p:spPr>
          <p:txBody>
            <a:bodyPr wrap="none" rtlCol="0">
              <a:spAutoFit/>
            </a:bodyPr>
            <a:lstStyle/>
            <a:p>
              <a:r>
                <a:rPr lang="en-US" dirty="0" smtClean="0"/>
                <a:t>House sales in the city "B"</a:t>
              </a:r>
            </a:p>
          </p:txBody>
        </p:sp>
      </p:grpSp>
    </p:spTree>
    <p:extLst>
      <p:ext uri="{BB962C8B-B14F-4D97-AF65-F5344CB8AC3E}">
        <p14:creationId xmlns:p14="http://schemas.microsoft.com/office/powerpoint/2010/main" val="27015357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Area Under a Curve</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906735742"/>
              </p:ext>
            </p:extLst>
          </p:nvPr>
        </p:nvGraphicFramePr>
        <p:xfrm>
          <a:off x="2886075" y="5235575"/>
          <a:ext cx="3133725" cy="1062038"/>
        </p:xfrm>
        <a:graphic>
          <a:graphicData uri="http://schemas.openxmlformats.org/presentationml/2006/ole">
            <mc:AlternateContent xmlns:mc="http://schemas.openxmlformats.org/markup-compatibility/2006">
              <mc:Choice xmlns:v="urn:schemas-microsoft-com:vml" Requires="v">
                <p:oleObj spid="_x0000_s40983" name="Equation" r:id="rId3" imgW="1498600" imgH="508000" progId="Equation.3">
                  <p:embed/>
                </p:oleObj>
              </mc:Choice>
              <mc:Fallback>
                <p:oleObj name="Equation" r:id="rId3" imgW="1498600" imgH="508000" progId="Equation.3">
                  <p:embed/>
                  <p:pic>
                    <p:nvPicPr>
                      <p:cNvPr id="0" name=""/>
                      <p:cNvPicPr/>
                      <p:nvPr/>
                    </p:nvPicPr>
                    <p:blipFill>
                      <a:blip r:embed="rId4"/>
                      <a:stretch>
                        <a:fillRect/>
                      </a:stretch>
                    </p:blipFill>
                    <p:spPr>
                      <a:xfrm>
                        <a:off x="2886075" y="5235575"/>
                        <a:ext cx="3133725" cy="1062038"/>
                      </a:xfrm>
                      <a:prstGeom prst="rect">
                        <a:avLst/>
                      </a:prstGeom>
                    </p:spPr>
                  </p:pic>
                </p:oleObj>
              </mc:Fallback>
            </mc:AlternateContent>
          </a:graphicData>
        </a:graphic>
      </p:graphicFrame>
      <p:grpSp>
        <p:nvGrpSpPr>
          <p:cNvPr id="8" name="Group 7"/>
          <p:cNvGrpSpPr/>
          <p:nvPr/>
        </p:nvGrpSpPr>
        <p:grpSpPr>
          <a:xfrm>
            <a:off x="2209800" y="1295400"/>
            <a:ext cx="4051300" cy="3937000"/>
            <a:chOff x="2362200" y="1143000"/>
            <a:chExt cx="4051300" cy="3937000"/>
          </a:xfrm>
        </p:grpSpPr>
        <p:graphicFrame>
          <p:nvGraphicFramePr>
            <p:cNvPr id="6" name="Chart 5"/>
            <p:cNvGraphicFramePr>
              <a:graphicFrameLocks/>
            </p:cNvGraphicFramePr>
            <p:nvPr>
              <p:extLst>
                <p:ext uri="{D42A27DB-BD31-4B8C-83A1-F6EECF244321}">
                  <p14:modId xmlns:p14="http://schemas.microsoft.com/office/powerpoint/2010/main" val="2215776395"/>
                </p:ext>
              </p:extLst>
            </p:nvPr>
          </p:nvGraphicFramePr>
          <p:xfrm>
            <a:off x="2362200" y="1143000"/>
            <a:ext cx="4051300" cy="3937000"/>
          </p:xfrm>
          <a:graphic>
            <a:graphicData uri="http://schemas.openxmlformats.org/drawingml/2006/chart">
              <c:chart xmlns:c="http://schemas.openxmlformats.org/drawingml/2006/chart" xmlns:r="http://schemas.openxmlformats.org/officeDocument/2006/relationships" r:id="rId5"/>
            </a:graphicData>
          </a:graphic>
        </p:graphicFrame>
        <p:sp>
          <p:nvSpPr>
            <p:cNvPr id="7" name="Right Triangle 6"/>
            <p:cNvSpPr/>
            <p:nvPr/>
          </p:nvSpPr>
          <p:spPr>
            <a:xfrm rot="16200000">
              <a:off x="3081864" y="1320796"/>
              <a:ext cx="3158067" cy="3107270"/>
            </a:xfrm>
            <a:prstGeom prst="rtTriangl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22751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Area Under a Curve</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985008793"/>
              </p:ext>
            </p:extLst>
          </p:nvPr>
        </p:nvGraphicFramePr>
        <p:xfrm>
          <a:off x="2974975" y="5229225"/>
          <a:ext cx="2955925" cy="1074738"/>
        </p:xfrm>
        <a:graphic>
          <a:graphicData uri="http://schemas.openxmlformats.org/presentationml/2006/ole">
            <mc:AlternateContent xmlns:mc="http://schemas.openxmlformats.org/markup-compatibility/2006">
              <mc:Choice xmlns:v="urn:schemas-microsoft-com:vml" Requires="v">
                <p:oleObj spid="_x0000_s42007" name="Equation" r:id="rId3" imgW="1257300" imgH="457200" progId="Equation.3">
                  <p:embed/>
                </p:oleObj>
              </mc:Choice>
              <mc:Fallback>
                <p:oleObj name="Equation" r:id="rId3" imgW="1257300" imgH="457200" progId="Equation.3">
                  <p:embed/>
                  <p:pic>
                    <p:nvPicPr>
                      <p:cNvPr id="0" name=""/>
                      <p:cNvPicPr/>
                      <p:nvPr/>
                    </p:nvPicPr>
                    <p:blipFill>
                      <a:blip r:embed="rId4"/>
                      <a:stretch>
                        <a:fillRect/>
                      </a:stretch>
                    </p:blipFill>
                    <p:spPr>
                      <a:xfrm>
                        <a:off x="2974975" y="5229225"/>
                        <a:ext cx="2955925" cy="1074738"/>
                      </a:xfrm>
                      <a:prstGeom prst="rect">
                        <a:avLst/>
                      </a:prstGeom>
                    </p:spPr>
                  </p:pic>
                </p:oleObj>
              </mc:Fallback>
            </mc:AlternateContent>
          </a:graphicData>
        </a:graphic>
      </p:graphicFrame>
      <p:graphicFrame>
        <p:nvGraphicFramePr>
          <p:cNvPr id="6" name="Chart 5"/>
          <p:cNvGraphicFramePr>
            <a:graphicFrameLocks/>
          </p:cNvGraphicFramePr>
          <p:nvPr>
            <p:extLst>
              <p:ext uri="{D42A27DB-BD31-4B8C-83A1-F6EECF244321}">
                <p14:modId xmlns:p14="http://schemas.microsoft.com/office/powerpoint/2010/main" val="2435315262"/>
              </p:ext>
            </p:extLst>
          </p:nvPr>
        </p:nvGraphicFramePr>
        <p:xfrm>
          <a:off x="2209800" y="1295400"/>
          <a:ext cx="4051300" cy="3937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907967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Methods</a:t>
            </a:r>
            <a:endParaRPr lang="en-US" dirty="0"/>
          </a:p>
        </p:txBody>
      </p:sp>
      <p:sp>
        <p:nvSpPr>
          <p:cNvPr id="3" name="Content Placeholder 2"/>
          <p:cNvSpPr>
            <a:spLocks noGrp="1"/>
          </p:cNvSpPr>
          <p:nvPr>
            <p:ph idx="1"/>
          </p:nvPr>
        </p:nvSpPr>
        <p:spPr/>
        <p:txBody>
          <a:bodyPr/>
          <a:lstStyle/>
          <a:p>
            <a:r>
              <a:rPr lang="en-US" dirty="0" smtClean="0"/>
              <a:t>A large class of computational algorithms.</a:t>
            </a:r>
          </a:p>
          <a:p>
            <a:r>
              <a:rPr lang="en-US" dirty="0" smtClean="0"/>
              <a:t>Rely on random sampling to obtain numerical results.</a:t>
            </a:r>
          </a:p>
          <a:p>
            <a:r>
              <a:rPr lang="en-US" dirty="0" smtClean="0"/>
              <a:t>Very useful for problems that don’t have a closed form solution.</a:t>
            </a:r>
          </a:p>
          <a:p>
            <a:r>
              <a:rPr lang="en-US" dirty="0" smtClean="0"/>
              <a:t>Often used in optimization and numerical integration.</a:t>
            </a:r>
            <a:endParaRPr lang="en-US" dirty="0"/>
          </a:p>
        </p:txBody>
      </p:sp>
    </p:spTree>
    <p:extLst>
      <p:ext uri="{BB962C8B-B14F-4D97-AF65-F5344CB8AC3E}">
        <p14:creationId xmlns:p14="http://schemas.microsoft.com/office/powerpoint/2010/main" val="16851779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Area with Monte Carlo</a:t>
            </a:r>
            <a:endParaRPr lang="en-US" dirty="0"/>
          </a:p>
        </p:txBody>
      </p:sp>
      <p:sp>
        <p:nvSpPr>
          <p:cNvPr id="3" name="Content Placeholder 2"/>
          <p:cNvSpPr>
            <a:spLocks noGrp="1"/>
          </p:cNvSpPr>
          <p:nvPr>
            <p:ph idx="1"/>
          </p:nvPr>
        </p:nvSpPr>
        <p:spPr>
          <a:xfrm>
            <a:off x="457200" y="1600200"/>
            <a:ext cx="4800600" cy="4876800"/>
          </a:xfrm>
        </p:spPr>
        <p:txBody>
          <a:bodyPr>
            <a:normAutofit fontScale="85000" lnSpcReduction="20000"/>
          </a:bodyPr>
          <a:lstStyle/>
          <a:p>
            <a:r>
              <a:rPr lang="en-US" dirty="0" smtClean="0"/>
              <a:t>Suppose we randomly throw darts at the square.</a:t>
            </a:r>
          </a:p>
          <a:p>
            <a:r>
              <a:rPr lang="en-US" dirty="0" smtClean="0"/>
              <a:t>We would expect approximately half the darts to land in the shaded area, and half the darts to land in the </a:t>
            </a:r>
            <a:r>
              <a:rPr lang="en-US" dirty="0" err="1" smtClean="0"/>
              <a:t>unshaded</a:t>
            </a:r>
            <a:r>
              <a:rPr lang="en-US" dirty="0" smtClean="0"/>
              <a:t> area.</a:t>
            </a:r>
          </a:p>
          <a:p>
            <a:r>
              <a:rPr lang="en-US" dirty="0" smtClean="0"/>
              <a:t>We can count the darts in the shaded region and divide by the total number of darts, to estimate the fraction of the overall area represented by the shaded area.</a:t>
            </a:r>
          </a:p>
          <a:p>
            <a:endParaRPr lang="en-US" dirty="0"/>
          </a:p>
        </p:txBody>
      </p:sp>
      <p:grpSp>
        <p:nvGrpSpPr>
          <p:cNvPr id="6" name="Group 5"/>
          <p:cNvGrpSpPr/>
          <p:nvPr/>
        </p:nvGrpSpPr>
        <p:grpSpPr>
          <a:xfrm>
            <a:off x="5257800" y="1857587"/>
            <a:ext cx="3552613" cy="3552613"/>
            <a:chOff x="4600787" y="1857587"/>
            <a:chExt cx="3552613" cy="3552613"/>
          </a:xfrm>
        </p:grpSpPr>
        <p:sp>
          <p:nvSpPr>
            <p:cNvPr id="4" name="Rectangle 3"/>
            <p:cNvSpPr/>
            <p:nvPr/>
          </p:nvSpPr>
          <p:spPr>
            <a:xfrm>
              <a:off x="4600787" y="1857587"/>
              <a:ext cx="3552613" cy="3552613"/>
            </a:xfrm>
            <a:prstGeom prst="rect">
              <a:avLst/>
            </a:prstGeom>
            <a:no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ectangle 4"/>
            <p:cNvSpPr/>
            <p:nvPr/>
          </p:nvSpPr>
          <p:spPr>
            <a:xfrm>
              <a:off x="4600787" y="3618653"/>
              <a:ext cx="3552613" cy="1783080"/>
            </a:xfrm>
            <a:prstGeom prst="rect">
              <a:avLst/>
            </a:prstGeom>
            <a:solidFill>
              <a:schemeClr val="accent1">
                <a:alpha val="50000"/>
              </a:scheme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7" name="Oval 6"/>
          <p:cNvSpPr/>
          <p:nvPr/>
        </p:nvSpPr>
        <p:spPr>
          <a:xfrm>
            <a:off x="6934200" y="41910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696200" y="48006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943600" y="43434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29400" y="24384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153400" y="19050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610600" y="35052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334000" y="19812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019800" y="32766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791200" y="42672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858000" y="2667000"/>
            <a:ext cx="76200" cy="762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791200" y="5791200"/>
            <a:ext cx="1447800" cy="369332"/>
          </a:xfrm>
          <a:prstGeom prst="rect">
            <a:avLst/>
          </a:prstGeom>
          <a:noFill/>
        </p:spPr>
        <p:txBody>
          <a:bodyPr wrap="square" rtlCol="0">
            <a:spAutoFit/>
          </a:bodyPr>
          <a:lstStyle/>
          <a:p>
            <a:r>
              <a:rPr lang="en-US" dirty="0" err="1" smtClean="0"/>
              <a:t>Area</a:t>
            </a:r>
            <a:r>
              <a:rPr lang="en-US" baseline="-25000" dirty="0" err="1" smtClean="0"/>
              <a:t>rectangle</a:t>
            </a:r>
            <a:r>
              <a:rPr lang="en-US" dirty="0" smtClean="0"/>
              <a:t> =</a:t>
            </a:r>
            <a:endParaRPr lang="en-US" dirty="0"/>
          </a:p>
        </p:txBody>
      </p:sp>
      <p:sp>
        <p:nvSpPr>
          <p:cNvPr id="18" name="TextBox 17"/>
          <p:cNvSpPr txBox="1"/>
          <p:nvPr/>
        </p:nvSpPr>
        <p:spPr>
          <a:xfrm>
            <a:off x="7018867" y="5791200"/>
            <a:ext cx="1066800" cy="369332"/>
          </a:xfrm>
          <a:prstGeom prst="rect">
            <a:avLst/>
          </a:prstGeom>
          <a:noFill/>
        </p:spPr>
        <p:txBody>
          <a:bodyPr wrap="square" rtlCol="0">
            <a:spAutoFit/>
          </a:bodyPr>
          <a:lstStyle/>
          <a:p>
            <a:r>
              <a:rPr lang="en-US" dirty="0" smtClean="0"/>
              <a:t>1/1 = 1.0</a:t>
            </a:r>
            <a:endParaRPr lang="en-US" dirty="0"/>
          </a:p>
        </p:txBody>
      </p:sp>
      <p:sp>
        <p:nvSpPr>
          <p:cNvPr id="19" name="TextBox 18"/>
          <p:cNvSpPr txBox="1"/>
          <p:nvPr/>
        </p:nvSpPr>
        <p:spPr>
          <a:xfrm>
            <a:off x="7018867" y="5794401"/>
            <a:ext cx="1066800" cy="369332"/>
          </a:xfrm>
          <a:prstGeom prst="rect">
            <a:avLst/>
          </a:prstGeom>
          <a:noFill/>
        </p:spPr>
        <p:txBody>
          <a:bodyPr wrap="square" rtlCol="0">
            <a:spAutoFit/>
          </a:bodyPr>
          <a:lstStyle/>
          <a:p>
            <a:r>
              <a:rPr lang="en-US" dirty="0" smtClean="0"/>
              <a:t>2/2 = 1.0</a:t>
            </a:r>
            <a:endParaRPr lang="en-US" dirty="0"/>
          </a:p>
        </p:txBody>
      </p:sp>
      <p:sp>
        <p:nvSpPr>
          <p:cNvPr id="20" name="TextBox 19"/>
          <p:cNvSpPr txBox="1"/>
          <p:nvPr/>
        </p:nvSpPr>
        <p:spPr>
          <a:xfrm>
            <a:off x="7018867" y="5794401"/>
            <a:ext cx="1219200" cy="369332"/>
          </a:xfrm>
          <a:prstGeom prst="rect">
            <a:avLst/>
          </a:prstGeom>
          <a:noFill/>
        </p:spPr>
        <p:txBody>
          <a:bodyPr wrap="square" rtlCol="0">
            <a:spAutoFit/>
          </a:bodyPr>
          <a:lstStyle/>
          <a:p>
            <a:r>
              <a:rPr lang="en-US" dirty="0" smtClean="0"/>
              <a:t>2/3 = 0.67</a:t>
            </a:r>
            <a:endParaRPr lang="en-US" dirty="0"/>
          </a:p>
        </p:txBody>
      </p:sp>
      <p:sp>
        <p:nvSpPr>
          <p:cNvPr id="21" name="TextBox 20"/>
          <p:cNvSpPr txBox="1"/>
          <p:nvPr/>
        </p:nvSpPr>
        <p:spPr>
          <a:xfrm>
            <a:off x="7018867" y="5794401"/>
            <a:ext cx="1066800" cy="369332"/>
          </a:xfrm>
          <a:prstGeom prst="rect">
            <a:avLst/>
          </a:prstGeom>
          <a:noFill/>
        </p:spPr>
        <p:txBody>
          <a:bodyPr wrap="square" rtlCol="0">
            <a:spAutoFit/>
          </a:bodyPr>
          <a:lstStyle/>
          <a:p>
            <a:r>
              <a:rPr lang="en-US" dirty="0" smtClean="0"/>
              <a:t>2/4 = 0.5</a:t>
            </a:r>
            <a:endParaRPr lang="en-US" dirty="0"/>
          </a:p>
        </p:txBody>
      </p:sp>
      <p:sp>
        <p:nvSpPr>
          <p:cNvPr id="22" name="TextBox 21"/>
          <p:cNvSpPr txBox="1"/>
          <p:nvPr/>
        </p:nvSpPr>
        <p:spPr>
          <a:xfrm>
            <a:off x="7018867" y="5794401"/>
            <a:ext cx="1066800" cy="369332"/>
          </a:xfrm>
          <a:prstGeom prst="rect">
            <a:avLst/>
          </a:prstGeom>
          <a:noFill/>
        </p:spPr>
        <p:txBody>
          <a:bodyPr wrap="square" rtlCol="0">
            <a:spAutoFit/>
          </a:bodyPr>
          <a:lstStyle/>
          <a:p>
            <a:r>
              <a:rPr lang="en-US" dirty="0" smtClean="0"/>
              <a:t>3/6 = 0.5</a:t>
            </a:r>
            <a:endParaRPr lang="en-US" dirty="0"/>
          </a:p>
        </p:txBody>
      </p:sp>
      <p:sp>
        <p:nvSpPr>
          <p:cNvPr id="23" name="TextBox 22"/>
          <p:cNvSpPr txBox="1"/>
          <p:nvPr/>
        </p:nvSpPr>
        <p:spPr>
          <a:xfrm>
            <a:off x="7018867" y="5794401"/>
            <a:ext cx="1066800" cy="369332"/>
          </a:xfrm>
          <a:prstGeom prst="rect">
            <a:avLst/>
          </a:prstGeom>
          <a:noFill/>
        </p:spPr>
        <p:txBody>
          <a:bodyPr wrap="square" rtlCol="0">
            <a:spAutoFit/>
          </a:bodyPr>
          <a:lstStyle/>
          <a:p>
            <a:r>
              <a:rPr lang="en-US" dirty="0" smtClean="0"/>
              <a:t>3/5 = 0.6</a:t>
            </a:r>
            <a:endParaRPr lang="en-US" dirty="0"/>
          </a:p>
        </p:txBody>
      </p:sp>
      <p:sp>
        <p:nvSpPr>
          <p:cNvPr id="24" name="TextBox 23"/>
          <p:cNvSpPr txBox="1"/>
          <p:nvPr/>
        </p:nvSpPr>
        <p:spPr>
          <a:xfrm>
            <a:off x="7018867" y="5794401"/>
            <a:ext cx="1371600" cy="369332"/>
          </a:xfrm>
          <a:prstGeom prst="rect">
            <a:avLst/>
          </a:prstGeom>
          <a:noFill/>
        </p:spPr>
        <p:txBody>
          <a:bodyPr wrap="square" rtlCol="0">
            <a:spAutoFit/>
          </a:bodyPr>
          <a:lstStyle/>
          <a:p>
            <a:r>
              <a:rPr lang="en-US" dirty="0" smtClean="0"/>
              <a:t>3/7 = 0.43</a:t>
            </a:r>
            <a:endParaRPr lang="en-US" dirty="0"/>
          </a:p>
        </p:txBody>
      </p:sp>
      <p:sp>
        <p:nvSpPr>
          <p:cNvPr id="25" name="TextBox 24"/>
          <p:cNvSpPr txBox="1"/>
          <p:nvPr/>
        </p:nvSpPr>
        <p:spPr>
          <a:xfrm>
            <a:off x="7018867" y="5794401"/>
            <a:ext cx="1295400" cy="369332"/>
          </a:xfrm>
          <a:prstGeom prst="rect">
            <a:avLst/>
          </a:prstGeom>
          <a:noFill/>
        </p:spPr>
        <p:txBody>
          <a:bodyPr wrap="square" rtlCol="0">
            <a:spAutoFit/>
          </a:bodyPr>
          <a:lstStyle/>
          <a:p>
            <a:r>
              <a:rPr lang="en-US" dirty="0"/>
              <a:t>3</a:t>
            </a:r>
            <a:r>
              <a:rPr lang="en-US" dirty="0" smtClean="0"/>
              <a:t>/8 = 0.38</a:t>
            </a:r>
            <a:endParaRPr lang="en-US" dirty="0"/>
          </a:p>
        </p:txBody>
      </p:sp>
      <p:sp>
        <p:nvSpPr>
          <p:cNvPr id="26" name="TextBox 25"/>
          <p:cNvSpPr txBox="1"/>
          <p:nvPr/>
        </p:nvSpPr>
        <p:spPr>
          <a:xfrm>
            <a:off x="7018867" y="5794401"/>
            <a:ext cx="1600200" cy="369332"/>
          </a:xfrm>
          <a:prstGeom prst="rect">
            <a:avLst/>
          </a:prstGeom>
          <a:noFill/>
        </p:spPr>
        <p:txBody>
          <a:bodyPr wrap="square" rtlCol="0">
            <a:spAutoFit/>
          </a:bodyPr>
          <a:lstStyle/>
          <a:p>
            <a:r>
              <a:rPr lang="en-US" dirty="0"/>
              <a:t>4</a:t>
            </a:r>
            <a:r>
              <a:rPr lang="en-US" dirty="0" smtClean="0"/>
              <a:t>/9 = 0.44</a:t>
            </a:r>
            <a:endParaRPr lang="en-US" dirty="0"/>
          </a:p>
        </p:txBody>
      </p:sp>
      <p:sp>
        <p:nvSpPr>
          <p:cNvPr id="27" name="TextBox 26"/>
          <p:cNvSpPr txBox="1"/>
          <p:nvPr/>
        </p:nvSpPr>
        <p:spPr>
          <a:xfrm>
            <a:off x="7010403" y="5794401"/>
            <a:ext cx="1371600" cy="369332"/>
          </a:xfrm>
          <a:prstGeom prst="rect">
            <a:avLst/>
          </a:prstGeom>
          <a:noFill/>
        </p:spPr>
        <p:txBody>
          <a:bodyPr wrap="square" rtlCol="0">
            <a:spAutoFit/>
          </a:bodyPr>
          <a:lstStyle/>
          <a:p>
            <a:r>
              <a:rPr lang="en-US" dirty="0" smtClean="0"/>
              <a:t>4/10 = 0.4</a:t>
            </a:r>
            <a:endParaRPr lang="en-US" dirty="0"/>
          </a:p>
        </p:txBody>
      </p:sp>
    </p:spTree>
    <p:extLst>
      <p:ext uri="{BB962C8B-B14F-4D97-AF65-F5344CB8AC3E}">
        <p14:creationId xmlns:p14="http://schemas.microsoft.com/office/powerpoint/2010/main" val="40789171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c_accuracy_95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22968381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c_accuracy_95_2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50300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c_accuracy_95_1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3863350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lnSpcReduction="10000"/>
          </a:bodyPr>
          <a:lstStyle/>
          <a:p>
            <a:pPr marL="0" indent="0">
              <a:buNone/>
            </a:pPr>
            <a:r>
              <a:rPr lang="en-US" dirty="0" smtClean="0"/>
              <a:t>When writing a MATLAB if-statement, the end of the body of the if-statement is determined by:</a:t>
            </a:r>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The end of the indentation</a:t>
            </a:r>
          </a:p>
          <a:p>
            <a:pPr marL="514350" indent="-514350">
              <a:buFont typeface="+mj-lt"/>
              <a:buAutoNum type="alphaUcPeriod"/>
            </a:pPr>
            <a:r>
              <a:rPr lang="en-US" dirty="0" smtClean="0">
                <a:cs typeface="Courier"/>
              </a:rPr>
              <a:t>The placement of a semicolon</a:t>
            </a:r>
          </a:p>
          <a:p>
            <a:pPr marL="514350" indent="-514350">
              <a:buFont typeface="+mj-lt"/>
              <a:buAutoNum type="alphaUcPeriod"/>
            </a:pPr>
            <a:r>
              <a:rPr lang="en-US" dirty="0" smtClean="0">
                <a:cs typeface="Courier"/>
              </a:rPr>
              <a:t>The placement of a colon</a:t>
            </a:r>
            <a:endParaRPr lang="en-US" dirty="0">
              <a:cs typeface="Courier"/>
            </a:endParaRPr>
          </a:p>
          <a:p>
            <a:pPr marL="514350" indent="-514350">
              <a:buFont typeface="+mj-lt"/>
              <a:buAutoNum type="alphaUcPeriod"/>
            </a:pPr>
            <a:r>
              <a:rPr lang="en-US" b="1" dirty="0" smtClean="0">
                <a:solidFill>
                  <a:srgbClr val="008000"/>
                </a:solidFill>
                <a:cs typeface="Courier"/>
              </a:rPr>
              <a:t>The matching end keyword</a:t>
            </a:r>
          </a:p>
          <a:p>
            <a:pPr marL="514350" indent="-514350">
              <a:buFont typeface="+mj-lt"/>
              <a:buAutoNum type="alphaUcPeriod"/>
            </a:pPr>
            <a:r>
              <a:rPr lang="en-US" dirty="0" smtClean="0">
                <a:cs typeface="Courier"/>
              </a:rPr>
              <a:t>The end of the code</a:t>
            </a:r>
          </a:p>
          <a:p>
            <a:pPr marL="514350" indent="-514350">
              <a:buFont typeface="+mj-lt"/>
              <a:buAutoNum type="alphaUcPeriod"/>
            </a:pPr>
            <a:endParaRPr lang="en-US" dirty="0">
              <a:cs typeface="Courier"/>
            </a:endParaRPr>
          </a:p>
        </p:txBody>
      </p:sp>
    </p:spTree>
    <p:extLst>
      <p:ext uri="{BB962C8B-B14F-4D97-AF65-F5344CB8AC3E}">
        <p14:creationId xmlns:p14="http://schemas.microsoft.com/office/powerpoint/2010/main" val="619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c_accuracy_95_5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69385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c_accuracy_95_50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598764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c_accuracy_95_98_99_50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3568923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When writing a MATLAB function, indenting the code in the function is:</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Required</a:t>
            </a:r>
          </a:p>
          <a:p>
            <a:pPr marL="514350" indent="-514350">
              <a:buFont typeface="+mj-lt"/>
              <a:buAutoNum type="alphaUcPeriod"/>
            </a:pPr>
            <a:r>
              <a:rPr lang="en-US" dirty="0" smtClean="0">
                <a:cs typeface="Courier"/>
              </a:rPr>
              <a:t>Optional</a:t>
            </a:r>
            <a:endParaRPr lang="en-US" dirty="0">
              <a:cs typeface="Courier"/>
            </a:endParaRPr>
          </a:p>
          <a:p>
            <a:pPr marL="514350" indent="-514350">
              <a:buFont typeface="+mj-lt"/>
              <a:buAutoNum type="alphaUcPeriod"/>
            </a:pPr>
            <a:r>
              <a:rPr lang="en-US" dirty="0" smtClean="0">
                <a:cs typeface="Courier"/>
              </a:rPr>
              <a:t>Not Allowed</a:t>
            </a:r>
          </a:p>
        </p:txBody>
      </p:sp>
    </p:spTree>
    <p:extLst>
      <p:ext uri="{BB962C8B-B14F-4D97-AF65-F5344CB8AC3E}">
        <p14:creationId xmlns:p14="http://schemas.microsoft.com/office/powerpoint/2010/main" val="1082495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a:bodyPr>
          <a:lstStyle/>
          <a:p>
            <a:pPr marL="0" indent="0">
              <a:buNone/>
            </a:pPr>
            <a:r>
              <a:rPr lang="en-US" dirty="0" smtClean="0"/>
              <a:t>When writing a MATLAB function, indenting the code in the function is:</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Required</a:t>
            </a:r>
          </a:p>
          <a:p>
            <a:pPr marL="514350" indent="-514350">
              <a:buFont typeface="+mj-lt"/>
              <a:buAutoNum type="alphaUcPeriod"/>
            </a:pPr>
            <a:r>
              <a:rPr lang="en-US" b="1" dirty="0" smtClean="0">
                <a:solidFill>
                  <a:srgbClr val="008000"/>
                </a:solidFill>
                <a:cs typeface="Courier"/>
              </a:rPr>
              <a:t>Optional</a:t>
            </a:r>
            <a:endParaRPr lang="en-US" b="1" dirty="0">
              <a:solidFill>
                <a:srgbClr val="008000"/>
              </a:solidFill>
              <a:cs typeface="Courier"/>
            </a:endParaRPr>
          </a:p>
          <a:p>
            <a:pPr marL="514350" indent="-514350">
              <a:buFont typeface="+mj-lt"/>
              <a:buAutoNum type="alphaUcPeriod"/>
            </a:pPr>
            <a:r>
              <a:rPr lang="en-US" dirty="0" smtClean="0">
                <a:cs typeface="Courier"/>
              </a:rPr>
              <a:t>Not Allowed</a:t>
            </a:r>
          </a:p>
        </p:txBody>
      </p:sp>
    </p:spTree>
    <p:extLst>
      <p:ext uri="{BB962C8B-B14F-4D97-AF65-F5344CB8AC3E}">
        <p14:creationId xmlns:p14="http://schemas.microsoft.com/office/powerpoint/2010/main" val="32210606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What is output to the command window by the following MATLAB command?</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1  4  7</a:t>
            </a:r>
          </a:p>
          <a:p>
            <a:pPr marL="514350" indent="-514350">
              <a:buFont typeface="+mj-lt"/>
              <a:buAutoNum type="alphaUcPeriod"/>
            </a:pPr>
            <a:r>
              <a:rPr lang="en-US" dirty="0" smtClean="0">
                <a:cs typeface="Courier"/>
              </a:rPr>
              <a:t>1  4  7  9</a:t>
            </a:r>
            <a:endParaRPr lang="en-US" dirty="0">
              <a:cs typeface="Courier"/>
            </a:endParaRPr>
          </a:p>
          <a:p>
            <a:pPr marL="514350" indent="-514350">
              <a:buFont typeface="+mj-lt"/>
              <a:buAutoNum type="alphaUcPeriod"/>
            </a:pPr>
            <a:r>
              <a:rPr lang="en-US" dirty="0" smtClean="0">
                <a:cs typeface="Courier"/>
              </a:rPr>
              <a:t>1  3  5  7  9</a:t>
            </a:r>
            <a:endParaRPr lang="en-US" dirty="0">
              <a:cs typeface="Courier"/>
            </a:endParaRPr>
          </a:p>
          <a:p>
            <a:pPr marL="514350" indent="-514350">
              <a:buFont typeface="+mj-lt"/>
              <a:buAutoNum type="alphaUcPeriod"/>
            </a:pPr>
            <a:r>
              <a:rPr lang="en-US" dirty="0" smtClean="0">
                <a:cs typeface="Courier"/>
              </a:rPr>
              <a:t>1  3  9</a:t>
            </a:r>
            <a:endParaRPr lang="en-US" dirty="0">
              <a:cs typeface="Courier"/>
            </a:endParaRPr>
          </a:p>
          <a:p>
            <a:pPr marL="514350" indent="-514350">
              <a:buFont typeface="+mj-lt"/>
              <a:buAutoNum type="alphaUcPeriod"/>
            </a:pPr>
            <a:r>
              <a:rPr lang="en-US" dirty="0" smtClean="0">
                <a:cs typeface="Courier"/>
              </a:rPr>
              <a:t>No output is generated</a:t>
            </a:r>
            <a:endParaRPr lang="en-US" dirty="0">
              <a:cs typeface="Courier"/>
            </a:endParaRPr>
          </a:p>
        </p:txBody>
      </p:sp>
      <p:sp>
        <p:nvSpPr>
          <p:cNvPr id="4" name="TextBox 3"/>
          <p:cNvSpPr txBox="1"/>
          <p:nvPr/>
        </p:nvSpPr>
        <p:spPr>
          <a:xfrm>
            <a:off x="1447800" y="2510135"/>
            <a:ext cx="6096000" cy="461665"/>
          </a:xfrm>
          <a:prstGeom prst="rect">
            <a:avLst/>
          </a:prstGeom>
          <a:noFill/>
          <a:ln>
            <a:noFill/>
          </a:ln>
        </p:spPr>
        <p:txBody>
          <a:bodyPr wrap="square" rtlCol="0">
            <a:spAutoFit/>
          </a:bodyPr>
          <a:lstStyle/>
          <a:p>
            <a:r>
              <a:rPr lang="en-US" sz="2400" dirty="0" smtClean="0">
                <a:latin typeface="Courier"/>
                <a:cs typeface="Courier"/>
              </a:rPr>
              <a:t>&gt;&gt; x = 1:3:9;</a:t>
            </a:r>
          </a:p>
        </p:txBody>
      </p:sp>
    </p:spTree>
    <p:extLst>
      <p:ext uri="{BB962C8B-B14F-4D97-AF65-F5344CB8AC3E}">
        <p14:creationId xmlns:p14="http://schemas.microsoft.com/office/powerpoint/2010/main" val="3158787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What is output </a:t>
            </a:r>
            <a:r>
              <a:rPr lang="en-US" dirty="0"/>
              <a:t>to the command window </a:t>
            </a:r>
            <a:r>
              <a:rPr lang="en-US" dirty="0" smtClean="0"/>
              <a:t>by the following MATLAB command?</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1  4  7</a:t>
            </a:r>
          </a:p>
          <a:p>
            <a:pPr marL="514350" indent="-514350">
              <a:buFont typeface="+mj-lt"/>
              <a:buAutoNum type="alphaUcPeriod"/>
            </a:pPr>
            <a:r>
              <a:rPr lang="en-US" dirty="0" smtClean="0">
                <a:cs typeface="Courier"/>
              </a:rPr>
              <a:t>1  4  7  9</a:t>
            </a:r>
            <a:endParaRPr lang="en-US" dirty="0">
              <a:cs typeface="Courier"/>
            </a:endParaRPr>
          </a:p>
          <a:p>
            <a:pPr marL="514350" indent="-514350">
              <a:buFont typeface="+mj-lt"/>
              <a:buAutoNum type="alphaUcPeriod"/>
            </a:pPr>
            <a:r>
              <a:rPr lang="en-US" dirty="0" smtClean="0">
                <a:cs typeface="Courier"/>
              </a:rPr>
              <a:t>1  3  5  7  9</a:t>
            </a:r>
            <a:endParaRPr lang="en-US" dirty="0">
              <a:cs typeface="Courier"/>
            </a:endParaRPr>
          </a:p>
          <a:p>
            <a:pPr marL="514350" indent="-514350">
              <a:buFont typeface="+mj-lt"/>
              <a:buAutoNum type="alphaUcPeriod"/>
            </a:pPr>
            <a:r>
              <a:rPr lang="en-US" dirty="0" smtClean="0">
                <a:cs typeface="Courier"/>
              </a:rPr>
              <a:t>1  3  9</a:t>
            </a:r>
            <a:endParaRPr lang="en-US" dirty="0">
              <a:cs typeface="Courier"/>
            </a:endParaRPr>
          </a:p>
          <a:p>
            <a:pPr marL="514350" indent="-514350">
              <a:buFont typeface="+mj-lt"/>
              <a:buAutoNum type="alphaUcPeriod"/>
            </a:pPr>
            <a:r>
              <a:rPr lang="en-US" b="1" dirty="0" smtClean="0">
                <a:solidFill>
                  <a:srgbClr val="008000"/>
                </a:solidFill>
                <a:cs typeface="Courier"/>
              </a:rPr>
              <a:t>No output is generated</a:t>
            </a:r>
            <a:endParaRPr lang="en-US" b="1" dirty="0">
              <a:solidFill>
                <a:srgbClr val="008000"/>
              </a:solidFill>
              <a:cs typeface="Courier"/>
            </a:endParaRPr>
          </a:p>
        </p:txBody>
      </p:sp>
      <p:sp>
        <p:nvSpPr>
          <p:cNvPr id="4" name="TextBox 3"/>
          <p:cNvSpPr txBox="1"/>
          <p:nvPr/>
        </p:nvSpPr>
        <p:spPr>
          <a:xfrm>
            <a:off x="1447800" y="2510135"/>
            <a:ext cx="6096000" cy="461665"/>
          </a:xfrm>
          <a:prstGeom prst="rect">
            <a:avLst/>
          </a:prstGeom>
          <a:noFill/>
          <a:ln>
            <a:noFill/>
          </a:ln>
        </p:spPr>
        <p:txBody>
          <a:bodyPr wrap="square" rtlCol="0">
            <a:spAutoFit/>
          </a:bodyPr>
          <a:lstStyle/>
          <a:p>
            <a:r>
              <a:rPr lang="en-US" sz="2400" dirty="0" smtClean="0">
                <a:latin typeface="Courier"/>
                <a:cs typeface="Courier"/>
              </a:rPr>
              <a:t>&gt;&gt; x = 1:3:9;</a:t>
            </a:r>
          </a:p>
        </p:txBody>
      </p:sp>
    </p:spTree>
    <p:extLst>
      <p:ext uri="{BB962C8B-B14F-4D97-AF65-F5344CB8AC3E}">
        <p14:creationId xmlns:p14="http://schemas.microsoft.com/office/powerpoint/2010/main" val="32553166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Which of the following expressions would be an array containing the squares of the values in x?</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 </a:t>
            </a:r>
            <a:r>
              <a:rPr lang="en-US" dirty="0" smtClean="0">
                <a:latin typeface="Courier"/>
                <a:cs typeface="Courier"/>
              </a:rPr>
              <a:t>x * x</a:t>
            </a:r>
          </a:p>
          <a:p>
            <a:pPr marL="514350" indent="-514350">
              <a:buFont typeface="+mj-lt"/>
              <a:buAutoNum type="alphaUcPeriod"/>
            </a:pPr>
            <a:r>
              <a:rPr lang="en-US" dirty="0" smtClean="0">
                <a:cs typeface="Courier"/>
              </a:rPr>
              <a:t> </a:t>
            </a:r>
            <a:r>
              <a:rPr lang="en-US" dirty="0" smtClean="0">
                <a:latin typeface="Courier"/>
                <a:cs typeface="Courier"/>
              </a:rPr>
              <a:t>x * x’</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 x</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 x’</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 2</a:t>
            </a:r>
            <a:endParaRPr lang="en-US" dirty="0">
              <a:solidFill>
                <a:srgbClr val="000000"/>
              </a:solidFill>
              <a:cs typeface="Courier"/>
            </a:endParaRPr>
          </a:p>
        </p:txBody>
      </p:sp>
      <p:sp>
        <p:nvSpPr>
          <p:cNvPr id="4" name="TextBox 3"/>
          <p:cNvSpPr txBox="1"/>
          <p:nvPr/>
        </p:nvSpPr>
        <p:spPr>
          <a:xfrm>
            <a:off x="3886200" y="2590800"/>
            <a:ext cx="2590800" cy="553998"/>
          </a:xfrm>
          <a:prstGeom prst="rect">
            <a:avLst/>
          </a:prstGeom>
          <a:noFill/>
          <a:ln>
            <a:noFill/>
          </a:ln>
        </p:spPr>
        <p:txBody>
          <a:bodyPr wrap="square" rtlCol="0">
            <a:spAutoFit/>
          </a:bodyPr>
          <a:lstStyle/>
          <a:p>
            <a:r>
              <a:rPr lang="en-US" sz="3000" dirty="0" smtClean="0">
                <a:latin typeface="Courier"/>
                <a:cs typeface="Courier"/>
              </a:rPr>
              <a:t>x = 1:4</a:t>
            </a:r>
            <a:endParaRPr lang="en-US" sz="3000" dirty="0" smtClean="0">
              <a:solidFill>
                <a:srgbClr val="FF0000"/>
              </a:solidFill>
              <a:latin typeface="Courier"/>
              <a:cs typeface="Courier"/>
            </a:endParaRPr>
          </a:p>
        </p:txBody>
      </p:sp>
    </p:spTree>
    <p:extLst>
      <p:ext uri="{BB962C8B-B14F-4D97-AF65-F5344CB8AC3E}">
        <p14:creationId xmlns:p14="http://schemas.microsoft.com/office/powerpoint/2010/main" val="18239276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Which of the following expressions would be an array containing the squares of the values in x?</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 </a:t>
            </a:r>
            <a:r>
              <a:rPr lang="en-US" dirty="0" smtClean="0">
                <a:latin typeface="Courier"/>
                <a:cs typeface="Courier"/>
              </a:rPr>
              <a:t>x * x</a:t>
            </a:r>
          </a:p>
          <a:p>
            <a:pPr marL="514350" indent="-514350">
              <a:buFont typeface="+mj-lt"/>
              <a:buAutoNum type="alphaUcPeriod"/>
            </a:pPr>
            <a:r>
              <a:rPr lang="en-US" dirty="0" smtClean="0">
                <a:cs typeface="Courier"/>
              </a:rPr>
              <a:t> </a:t>
            </a:r>
            <a:r>
              <a:rPr lang="en-US" dirty="0" smtClean="0">
                <a:latin typeface="Courier"/>
                <a:cs typeface="Courier"/>
              </a:rPr>
              <a:t>x * x’</a:t>
            </a:r>
            <a:endParaRPr lang="en-US" dirty="0">
              <a:cs typeface="Courier"/>
            </a:endParaRPr>
          </a:p>
          <a:p>
            <a:pPr marL="514350" indent="-514350">
              <a:buFont typeface="+mj-lt"/>
              <a:buAutoNum type="alphaUcPeriod"/>
            </a:pPr>
            <a:r>
              <a:rPr lang="en-US" b="1" dirty="0" smtClean="0">
                <a:solidFill>
                  <a:srgbClr val="008000"/>
                </a:solidFill>
                <a:cs typeface="Courier"/>
              </a:rPr>
              <a:t> </a:t>
            </a:r>
            <a:r>
              <a:rPr lang="en-US" b="1" dirty="0" smtClean="0">
                <a:solidFill>
                  <a:srgbClr val="008000"/>
                </a:solidFill>
                <a:latin typeface="Courier"/>
                <a:cs typeface="Courier"/>
              </a:rPr>
              <a:t>x .* x</a:t>
            </a:r>
            <a:endParaRPr lang="en-US" b="1" dirty="0">
              <a:solidFill>
                <a:srgbClr val="008000"/>
              </a:solidFill>
              <a:cs typeface="Courier"/>
            </a:endParaRPr>
          </a:p>
          <a:p>
            <a:pPr marL="514350" indent="-514350">
              <a:buFont typeface="+mj-lt"/>
              <a:buAutoNum type="alphaUcPeriod"/>
            </a:pPr>
            <a:r>
              <a:rPr lang="en-US" dirty="0" smtClean="0">
                <a:cs typeface="Courier"/>
              </a:rPr>
              <a:t> </a:t>
            </a:r>
            <a:r>
              <a:rPr lang="en-US" dirty="0" smtClean="0">
                <a:latin typeface="Courier"/>
                <a:cs typeface="Courier"/>
              </a:rPr>
              <a:t>x .* x’</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 2</a:t>
            </a:r>
            <a:endParaRPr lang="en-US" dirty="0">
              <a:solidFill>
                <a:srgbClr val="000000"/>
              </a:solidFill>
              <a:cs typeface="Courier"/>
            </a:endParaRPr>
          </a:p>
        </p:txBody>
      </p:sp>
      <p:sp>
        <p:nvSpPr>
          <p:cNvPr id="4" name="TextBox 3"/>
          <p:cNvSpPr txBox="1"/>
          <p:nvPr/>
        </p:nvSpPr>
        <p:spPr>
          <a:xfrm>
            <a:off x="3886200" y="2590800"/>
            <a:ext cx="2590800" cy="553998"/>
          </a:xfrm>
          <a:prstGeom prst="rect">
            <a:avLst/>
          </a:prstGeom>
          <a:noFill/>
          <a:ln>
            <a:noFill/>
          </a:ln>
        </p:spPr>
        <p:txBody>
          <a:bodyPr wrap="square" rtlCol="0">
            <a:spAutoFit/>
          </a:bodyPr>
          <a:lstStyle/>
          <a:p>
            <a:r>
              <a:rPr lang="en-US" sz="3000" dirty="0" smtClean="0">
                <a:latin typeface="Courier"/>
                <a:cs typeface="Courier"/>
              </a:rPr>
              <a:t>x = 1:4</a:t>
            </a:r>
            <a:endParaRPr lang="en-US" sz="3000" dirty="0" smtClean="0">
              <a:solidFill>
                <a:srgbClr val="FF0000"/>
              </a:solidFill>
              <a:latin typeface="Courier"/>
              <a:cs typeface="Courier"/>
            </a:endParaRPr>
          </a:p>
        </p:txBody>
      </p:sp>
    </p:spTree>
    <p:extLst>
      <p:ext uri="{BB962C8B-B14F-4D97-AF65-F5344CB8AC3E}">
        <p14:creationId xmlns:p14="http://schemas.microsoft.com/office/powerpoint/2010/main" val="2152111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0" indent="0">
              <a:buNone/>
            </a:pPr>
            <a:r>
              <a:rPr lang="en-US" dirty="0" smtClean="0"/>
              <a:t>Given the following values for x, y and z, which of the following expressions is valid?</a:t>
            </a:r>
          </a:p>
          <a:p>
            <a:pPr marL="914400" lvl="2" indent="0">
              <a:buNone/>
            </a:pPr>
            <a:endParaRPr lang="en-US" dirty="0"/>
          </a:p>
          <a:p>
            <a:pPr marL="914400" lvl="2" indent="0">
              <a:buNone/>
            </a:pPr>
            <a:endParaRPr lang="en-US" dirty="0" smtClean="0"/>
          </a:p>
          <a:p>
            <a:pPr marL="914400" lvl="2" indent="0">
              <a:buNone/>
            </a:pPr>
            <a:endParaRPr lang="en-US" dirty="0"/>
          </a:p>
          <a:p>
            <a:pPr marL="0" indent="0">
              <a:buNone/>
            </a:pPr>
            <a:endParaRPr lang="en-US" dirty="0" smtClean="0"/>
          </a:p>
          <a:p>
            <a:pPr marL="514350" indent="-514350">
              <a:buFont typeface="+mj-lt"/>
              <a:buAutoNum type="alphaUcPeriod"/>
            </a:pPr>
            <a:r>
              <a:rPr lang="en-US" dirty="0" smtClean="0">
                <a:cs typeface="Courier"/>
              </a:rPr>
              <a:t> </a:t>
            </a:r>
            <a:r>
              <a:rPr lang="en-US" dirty="0" smtClean="0">
                <a:latin typeface="Courier"/>
                <a:cs typeface="Courier"/>
              </a:rPr>
              <a:t>x * z'</a:t>
            </a:r>
          </a:p>
          <a:p>
            <a:pPr marL="514350" indent="-514350">
              <a:buFont typeface="+mj-lt"/>
              <a:buAutoNum type="alphaUcPeriod"/>
            </a:pPr>
            <a:r>
              <a:rPr lang="en-US" dirty="0" smtClean="0">
                <a:cs typeface="Courier"/>
              </a:rPr>
              <a:t> </a:t>
            </a:r>
            <a:r>
              <a:rPr lang="en-US" dirty="0" smtClean="0">
                <a:latin typeface="Courier"/>
                <a:cs typeface="Courier"/>
              </a:rPr>
              <a:t>x * y</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 y</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z * y'</a:t>
            </a:r>
            <a:endParaRPr lang="en-US" dirty="0">
              <a:cs typeface="Courier"/>
            </a:endParaRPr>
          </a:p>
          <a:p>
            <a:pPr marL="514350" indent="-514350">
              <a:buFont typeface="+mj-lt"/>
              <a:buAutoNum type="alphaUcPeriod"/>
            </a:pPr>
            <a:r>
              <a:rPr lang="en-US" dirty="0" smtClean="0">
                <a:cs typeface="Courier"/>
              </a:rPr>
              <a:t> </a:t>
            </a:r>
            <a:r>
              <a:rPr lang="en-US" dirty="0" smtClean="0">
                <a:latin typeface="Courier"/>
                <a:cs typeface="Courier"/>
              </a:rPr>
              <a:t>x ./</a:t>
            </a:r>
            <a:r>
              <a:rPr lang="en-US" dirty="0">
                <a:solidFill>
                  <a:srgbClr val="000000"/>
                </a:solidFill>
                <a:latin typeface="Courier"/>
                <a:cs typeface="Courier"/>
              </a:rPr>
              <a:t> </a:t>
            </a:r>
            <a:r>
              <a:rPr lang="en-US" dirty="0" smtClean="0">
                <a:solidFill>
                  <a:srgbClr val="000000"/>
                </a:solidFill>
                <a:latin typeface="Courier"/>
                <a:cs typeface="Courier"/>
              </a:rPr>
              <a:t>z</a:t>
            </a:r>
            <a:endParaRPr lang="en-US" dirty="0">
              <a:solidFill>
                <a:srgbClr val="000000"/>
              </a:solidFill>
              <a:cs typeface="Courier"/>
            </a:endParaRPr>
          </a:p>
        </p:txBody>
      </p:sp>
      <p:sp>
        <p:nvSpPr>
          <p:cNvPr id="4" name="TextBox 3"/>
          <p:cNvSpPr txBox="1"/>
          <p:nvPr/>
        </p:nvSpPr>
        <p:spPr>
          <a:xfrm>
            <a:off x="3886200" y="2286000"/>
            <a:ext cx="2590800" cy="1477328"/>
          </a:xfrm>
          <a:prstGeom prst="rect">
            <a:avLst/>
          </a:prstGeom>
          <a:noFill/>
          <a:ln>
            <a:noFill/>
          </a:ln>
        </p:spPr>
        <p:txBody>
          <a:bodyPr wrap="square" rtlCol="0">
            <a:spAutoFit/>
          </a:bodyPr>
          <a:lstStyle/>
          <a:p>
            <a:r>
              <a:rPr lang="en-US" sz="3000" dirty="0" smtClean="0">
                <a:latin typeface="Courier"/>
                <a:cs typeface="Courier"/>
              </a:rPr>
              <a:t>x = 1:4</a:t>
            </a:r>
            <a:endParaRPr lang="en-US" sz="3000" dirty="0" smtClean="0">
              <a:solidFill>
                <a:srgbClr val="FF0000"/>
              </a:solidFill>
              <a:latin typeface="Courier"/>
              <a:cs typeface="Courier"/>
            </a:endParaRPr>
          </a:p>
          <a:p>
            <a:r>
              <a:rPr lang="en-US" sz="3000" dirty="0" smtClean="0">
                <a:latin typeface="Courier"/>
                <a:cs typeface="Courier"/>
              </a:rPr>
              <a:t>y = 5:8</a:t>
            </a:r>
            <a:endParaRPr lang="en-US" sz="3000" dirty="0">
              <a:latin typeface="Courier"/>
              <a:cs typeface="Courier"/>
            </a:endParaRPr>
          </a:p>
          <a:p>
            <a:r>
              <a:rPr lang="en-US" sz="3000" dirty="0" smtClean="0">
                <a:latin typeface="Courier"/>
                <a:cs typeface="Courier"/>
              </a:rPr>
              <a:t>z = 1:10</a:t>
            </a:r>
          </a:p>
        </p:txBody>
      </p:sp>
    </p:spTree>
    <p:extLst>
      <p:ext uri="{BB962C8B-B14F-4D97-AF65-F5344CB8AC3E}">
        <p14:creationId xmlns:p14="http://schemas.microsoft.com/office/powerpoint/2010/main" val="2209953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146113</TotalTime>
  <Words>791</Words>
  <Application>Microsoft Macintosh PowerPoint</Application>
  <PresentationFormat>On-screen Show (4:3)</PresentationFormat>
  <Paragraphs>177</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Equation</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LAB 5 (MATLAB)</vt:lpstr>
      <vt:lpstr>MATLAB - plotting</vt:lpstr>
      <vt:lpstr>Finding the Area Under a Curve</vt:lpstr>
      <vt:lpstr>Finding the Area Under a Curve</vt:lpstr>
      <vt:lpstr>Monte Carlo Methods</vt:lpstr>
      <vt:lpstr>Estimating Area with Monte Carlo</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Heron’s Triangle Area </dc:title>
  <dc:creator>amer</dc:creator>
  <cp:lastModifiedBy>Jon</cp:lastModifiedBy>
  <cp:revision>730</cp:revision>
  <dcterms:created xsi:type="dcterms:W3CDTF">2012-09-10T20:12:08Z</dcterms:created>
  <dcterms:modified xsi:type="dcterms:W3CDTF">2016-05-09T13:55:53Z</dcterms:modified>
</cp:coreProperties>
</file>