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904" r:id="rId2"/>
    <p:sldId id="905" r:id="rId3"/>
    <p:sldId id="899" r:id="rId4"/>
    <p:sldId id="900" r:id="rId5"/>
    <p:sldId id="901" r:id="rId6"/>
    <p:sldId id="902" r:id="rId7"/>
    <p:sldId id="892" r:id="rId8"/>
    <p:sldId id="893" r:id="rId9"/>
    <p:sldId id="894" r:id="rId10"/>
    <p:sldId id="903" r:id="rId11"/>
    <p:sldId id="866" r:id="rId12"/>
    <p:sldId id="890" r:id="rId13"/>
    <p:sldId id="896" r:id="rId14"/>
    <p:sldId id="870" r:id="rId15"/>
    <p:sldId id="871" r:id="rId16"/>
    <p:sldId id="872" r:id="rId17"/>
    <p:sldId id="873" r:id="rId18"/>
    <p:sldId id="8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68" autoAdjust="0"/>
    <p:restoredTop sz="94867" autoAdjust="0"/>
  </p:normalViewPr>
  <p:slideViewPr>
    <p:cSldViewPr>
      <p:cViewPr>
        <p:scale>
          <a:sx n="90" d="100"/>
          <a:sy n="90" d="100"/>
        </p:scale>
        <p:origin x="-65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14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C68E-8B0D-634A-9544-7D0FF9604430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A7848-F754-DC4C-9C71-8CB301F2A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2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D919-76E4-4F1F-8F9F-8BD377B97F9A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D919-76E4-4F1F-8F9F-8BD377B97F9A}" type="datetimeFigureOut">
              <a:rPr lang="en-US" smtClean="0"/>
              <a:pPr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C9F9-4F6D-4E7C-82EC-AA22E35F15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del.edu/course-eval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does the following MATLAB command do?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saves the command history to file </a:t>
            </a:r>
            <a:r>
              <a:rPr lang="en-US" dirty="0" err="1" smtClean="0">
                <a:cs typeface="Courier"/>
              </a:rPr>
              <a:t>data.png</a:t>
            </a:r>
            <a:endParaRPr lang="en-US" dirty="0" smtClean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>
                <a:cs typeface="Courier"/>
              </a:rPr>
              <a:t>saves the </a:t>
            </a:r>
            <a:r>
              <a:rPr lang="en-US" dirty="0" smtClean="0">
                <a:cs typeface="Courier"/>
              </a:rPr>
              <a:t>figure to </a:t>
            </a:r>
            <a:r>
              <a:rPr lang="en-US" dirty="0">
                <a:cs typeface="Courier"/>
              </a:rPr>
              <a:t>file </a:t>
            </a:r>
            <a:r>
              <a:rPr lang="en-US" dirty="0" err="1">
                <a:cs typeface="Courier"/>
              </a:rPr>
              <a:t>data.png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>
                <a:cs typeface="Courier"/>
              </a:rPr>
              <a:t>saves the command </a:t>
            </a:r>
            <a:r>
              <a:rPr lang="en-US" dirty="0" smtClean="0">
                <a:cs typeface="Courier"/>
              </a:rPr>
              <a:t>window to file </a:t>
            </a:r>
            <a:r>
              <a:rPr lang="en-US" dirty="0" err="1">
                <a:cs typeface="Courier"/>
              </a:rPr>
              <a:t>data.png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sends the file </a:t>
            </a:r>
            <a:r>
              <a:rPr lang="en-US" dirty="0" err="1" smtClean="0">
                <a:cs typeface="Courier"/>
              </a:rPr>
              <a:t>data.png</a:t>
            </a:r>
            <a:r>
              <a:rPr lang="en-US" dirty="0" smtClean="0">
                <a:cs typeface="Courier"/>
              </a:rPr>
              <a:t> to the printer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saves a MATLAB diary in file </a:t>
            </a:r>
            <a:r>
              <a:rPr lang="en-US" dirty="0" err="1" smtClean="0">
                <a:cs typeface="Courier"/>
              </a:rPr>
              <a:t>data.png</a:t>
            </a:r>
            <a:endParaRPr lang="en-US" dirty="0"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2286000"/>
            <a:ext cx="4247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print -</a:t>
            </a:r>
            <a:r>
              <a:rPr lang="en-US" sz="2400" dirty="0" err="1" smtClean="0">
                <a:latin typeface="Courier"/>
                <a:cs typeface="Courier"/>
              </a:rPr>
              <a:t>dpng</a:t>
            </a:r>
            <a:r>
              <a:rPr lang="en-US" sz="2400" dirty="0" smtClean="0">
                <a:latin typeface="Courier"/>
                <a:cs typeface="Courier"/>
              </a:rPr>
              <a:t> '</a:t>
            </a:r>
            <a:r>
              <a:rPr lang="en-US" sz="2400" dirty="0" err="1" smtClean="0">
                <a:latin typeface="Courier"/>
                <a:cs typeface="Courier"/>
              </a:rPr>
              <a:t>data.png</a:t>
            </a:r>
            <a:r>
              <a:rPr lang="en-US" sz="2400" dirty="0" smtClean="0">
                <a:latin typeface="Courier"/>
                <a:cs typeface="Courier"/>
              </a:rPr>
              <a:t>'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886341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MATLAB command creates an array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800" b="1" dirty="0" smtClean="0">
                <a:solidFill>
                  <a:srgbClr val="008000"/>
                </a:solidFill>
                <a:cs typeface="Courier"/>
              </a:rPr>
              <a:t>of 2 values from 0 to 5                                  [0  5]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cs typeface="Courier"/>
              </a:rPr>
              <a:t>of 5 values from 0 to 2               [0  0.5  1  1.5  2]</a:t>
            </a:r>
            <a:endParaRPr lang="en-US" sz="2800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cs typeface="Courier"/>
              </a:rPr>
              <a:t>from 0 to 5, counting by 2                        [0  2  4]</a:t>
            </a:r>
            <a:endParaRPr lang="en-US" sz="2800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cs typeface="Courier"/>
              </a:rPr>
              <a:t>from 0 to 2, counting by 5                                [0]</a:t>
            </a:r>
            <a:endParaRPr lang="en-US" sz="2800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cs typeface="Courier"/>
              </a:rPr>
              <a:t>An error will occur</a:t>
            </a:r>
            <a:endParaRPr lang="en-US" sz="2800" dirty="0"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2286000"/>
            <a:ext cx="406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latin typeface="Courier"/>
                <a:cs typeface="Courier"/>
              </a:rPr>
              <a:t>linspace</a:t>
            </a:r>
            <a:r>
              <a:rPr lang="en-US" sz="2400" dirty="0" smtClean="0">
                <a:latin typeface="Courier"/>
                <a:cs typeface="Courier"/>
              </a:rPr>
              <a:t>(0, 5, 2)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42697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95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Lab 6 – online course evaluation (Available 5/13/16)</a:t>
            </a:r>
          </a:p>
          <a:p>
            <a:pPr lvl="1"/>
            <a:r>
              <a:rPr lang="en-US" sz="2400" dirty="0" smtClean="0"/>
              <a:t>Worth 5 extra credit points toward overall lab grade</a:t>
            </a:r>
          </a:p>
          <a:p>
            <a:pPr lvl="1"/>
            <a:r>
              <a:rPr lang="en-US" sz="2400" dirty="0" smtClean="0"/>
              <a:t>Must be completed by 11:59 pm on Wednesday 5/18/16</a:t>
            </a: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://www.udel.edu/course-evals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Course evaluations are important</a:t>
            </a:r>
          </a:p>
          <a:p>
            <a:pPr lvl="1"/>
            <a:r>
              <a:rPr lang="en-US" sz="2400" dirty="0" smtClean="0"/>
              <a:t>They help me improve my teaching</a:t>
            </a:r>
          </a:p>
          <a:p>
            <a:pPr lvl="1"/>
            <a:r>
              <a:rPr lang="en-US" sz="2400" dirty="0" smtClean="0"/>
              <a:t>They help the department improve the course</a:t>
            </a:r>
          </a:p>
          <a:p>
            <a:r>
              <a:rPr lang="en-US" sz="2400" dirty="0" smtClean="0"/>
              <a:t>Course evaluations are anonymous</a:t>
            </a:r>
          </a:p>
          <a:p>
            <a:pPr lvl="1"/>
            <a:r>
              <a:rPr lang="en-US" sz="2400" dirty="0" smtClean="0"/>
              <a:t>I don’t get to see the results until after grades are in.</a:t>
            </a:r>
          </a:p>
          <a:p>
            <a:pPr lvl="1"/>
            <a:r>
              <a:rPr lang="en-US" sz="2400" dirty="0" smtClean="0"/>
              <a:t>I never get to see any information about who wrote what comments.</a:t>
            </a:r>
          </a:p>
        </p:txBody>
      </p:sp>
    </p:spTree>
    <p:extLst>
      <p:ext uri="{BB962C8B-B14F-4D97-AF65-F5344CB8AC3E}">
        <p14:creationId xmlns:p14="http://schemas.microsoft.com/office/powerpoint/2010/main" val="4003869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Final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Monday, May 23, 2016</a:t>
            </a:r>
          </a:p>
          <a:p>
            <a:pPr lvl="1"/>
            <a:r>
              <a:rPr lang="en-US" dirty="0" smtClean="0"/>
              <a:t>Gore, rm. 104</a:t>
            </a:r>
          </a:p>
          <a:p>
            <a:pPr lvl="1"/>
            <a:r>
              <a:rPr lang="en-US" dirty="0" smtClean="0"/>
              <a:t>8:00 am to 10:00 am</a:t>
            </a:r>
          </a:p>
          <a:p>
            <a:r>
              <a:rPr lang="en-US" dirty="0" smtClean="0"/>
              <a:t>You will be allowed one page of notes, as on the midterm, and the Python-MATLAB translation table. (8.5” x 11” – 1 side)</a:t>
            </a:r>
          </a:p>
          <a:p>
            <a:r>
              <a:rPr lang="en-US" dirty="0" smtClean="0"/>
              <a:t>Sample final exam questions and some worksheets have been posted on Sakai.</a:t>
            </a:r>
            <a:endParaRPr lang="en-US" dirty="0"/>
          </a:p>
          <a:p>
            <a:r>
              <a:rPr lang="en-US" dirty="0" smtClean="0"/>
              <a:t>The last day of class will partly be review for the final exam. Come with questions!</a:t>
            </a:r>
          </a:p>
          <a:p>
            <a:r>
              <a:rPr lang="en-US" dirty="0" smtClean="0"/>
              <a:t>Not comprehensive – sort of…</a:t>
            </a:r>
          </a:p>
        </p:txBody>
      </p:sp>
    </p:spTree>
    <p:extLst>
      <p:ext uri="{BB962C8B-B14F-4D97-AF65-F5344CB8AC3E}">
        <p14:creationId xmlns:p14="http://schemas.microsoft.com/office/powerpoint/2010/main" val="37294071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 the Value of Pi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26000" y="1905000"/>
            <a:ext cx="3403600" cy="3403600"/>
            <a:chOff x="4826000" y="1600200"/>
            <a:chExt cx="3403600" cy="3403600"/>
          </a:xfrm>
        </p:grpSpPr>
        <p:sp>
          <p:nvSpPr>
            <p:cNvPr id="4" name="Rectangle 3"/>
            <p:cNvSpPr/>
            <p:nvPr/>
          </p:nvSpPr>
          <p:spPr>
            <a:xfrm>
              <a:off x="4826000" y="1600200"/>
              <a:ext cx="3403600" cy="3403600"/>
            </a:xfrm>
            <a:prstGeom prst="rect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834467" y="1608667"/>
              <a:ext cx="3386667" cy="338666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endCxn id="4" idx="3"/>
            </p:cNvCxnSpPr>
            <p:nvPr/>
          </p:nvCxnSpPr>
          <p:spPr>
            <a:xfrm>
              <a:off x="6510867" y="3302000"/>
              <a:ext cx="1718733" cy="0"/>
            </a:xfrm>
            <a:prstGeom prst="line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Content Placeholder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988437"/>
              </p:ext>
            </p:extLst>
          </p:nvPr>
        </p:nvGraphicFramePr>
        <p:xfrm>
          <a:off x="352425" y="1676400"/>
          <a:ext cx="31003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9" name="Equation" r:id="rId3" imgW="1206500" imgH="228600" progId="Equation.3">
                  <p:embed/>
                </p:oleObj>
              </mc:Choice>
              <mc:Fallback>
                <p:oleObj name="Equation" r:id="rId3" imgW="1206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425" y="1676400"/>
                        <a:ext cx="3100388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ontent Placeholder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613337"/>
              </p:ext>
            </p:extLst>
          </p:nvPr>
        </p:nvGraphicFramePr>
        <p:xfrm>
          <a:off x="304800" y="2346325"/>
          <a:ext cx="31988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0" name="Equation" r:id="rId5" imgW="1244600" imgH="241300" progId="Equation.3">
                  <p:embed/>
                </p:oleObj>
              </mc:Choice>
              <mc:Fallback>
                <p:oleObj name="Equation" r:id="rId5" imgW="12446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2346325"/>
                        <a:ext cx="3198813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352360"/>
              </p:ext>
            </p:extLst>
          </p:nvPr>
        </p:nvGraphicFramePr>
        <p:xfrm>
          <a:off x="762000" y="3082925"/>
          <a:ext cx="228441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1" name="Equation" r:id="rId7" imgW="889000" imgH="444500" progId="Equation.3">
                  <p:embed/>
                </p:oleObj>
              </mc:Choice>
              <mc:Fallback>
                <p:oleObj name="Equation" r:id="rId7" imgW="8890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3082925"/>
                        <a:ext cx="2284413" cy="114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Content Placeholder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29608"/>
              </p:ext>
            </p:extLst>
          </p:nvPr>
        </p:nvGraphicFramePr>
        <p:xfrm>
          <a:off x="665163" y="4421188"/>
          <a:ext cx="247967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2" name="Equation" r:id="rId9" imgW="965200" imgH="444500" progId="Equation.3">
                  <p:embed/>
                </p:oleObj>
              </mc:Choice>
              <mc:Fallback>
                <p:oleObj name="Equation" r:id="rId9" imgW="965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163" y="4421188"/>
                        <a:ext cx="2479675" cy="114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Content Placeholder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336211"/>
              </p:ext>
            </p:extLst>
          </p:nvPr>
        </p:nvGraphicFramePr>
        <p:xfrm>
          <a:off x="6913562" y="3189287"/>
          <a:ext cx="7826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3" name="Equation" r:id="rId11" imgW="304800" imgH="152400" progId="Equation.3">
                  <p:embed/>
                </p:oleObj>
              </mc:Choice>
              <mc:Fallback>
                <p:oleObj name="Equation" r:id="rId11" imgW="3048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13562" y="3189287"/>
                        <a:ext cx="782638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5816601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Let’s use the Monte Carlo method to evaluate</a:t>
            </a:r>
            <a:endParaRPr lang="en-US" sz="2400" dirty="0"/>
          </a:p>
        </p:txBody>
      </p:sp>
      <p:graphicFrame>
        <p:nvGraphicFramePr>
          <p:cNvPr id="24" name="Content Placeholder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988917"/>
              </p:ext>
            </p:extLst>
          </p:nvPr>
        </p:nvGraphicFramePr>
        <p:xfrm>
          <a:off x="6324600" y="5562600"/>
          <a:ext cx="1598612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4" name="Equation" r:id="rId13" imgW="622300" imgH="444500" progId="Equation.3">
                  <p:embed/>
                </p:oleObj>
              </mc:Choice>
              <mc:Fallback>
                <p:oleObj name="Equation" r:id="rId13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24600" y="5562600"/>
                        <a:ext cx="1598612" cy="114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573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Systems of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Ahn</a:t>
            </a:r>
            <a:r>
              <a:rPr lang="en-US" dirty="0" smtClean="0"/>
              <a:t> </a:t>
            </a:r>
            <a:r>
              <a:rPr lang="en-US" dirty="0"/>
              <a:t>buys 3 hats, 2 jackets, 4 shirts for $170</a:t>
            </a:r>
          </a:p>
          <a:p>
            <a:pPr>
              <a:buNone/>
            </a:pPr>
            <a:r>
              <a:rPr lang="en-US" dirty="0"/>
              <a:t>Bob buys 1 hat,   3 jackets, 2 shirts for $140</a:t>
            </a:r>
          </a:p>
          <a:p>
            <a:pPr>
              <a:buNone/>
            </a:pPr>
            <a:r>
              <a:rPr lang="en-US" dirty="0"/>
              <a:t>K</a:t>
            </a:r>
            <a:r>
              <a:rPr lang="en-US" dirty="0" smtClean="0"/>
              <a:t>at </a:t>
            </a:r>
            <a:r>
              <a:rPr lang="en-US"/>
              <a:t>buys </a:t>
            </a:r>
            <a:r>
              <a:rPr lang="en-US" smtClean="0"/>
              <a:t>2 </a:t>
            </a:r>
            <a:r>
              <a:rPr lang="en-US" dirty="0"/>
              <a:t>hats, 4 jackets, 3 shirts for $</a:t>
            </a:r>
            <a:r>
              <a:rPr lang="en-US" dirty="0" smtClean="0"/>
              <a:t>200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How much does each item cost?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255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Ann buys 3 hats, 2 jackets, 4 shirts for $170</a:t>
            </a:r>
          </a:p>
          <a:p>
            <a:pPr>
              <a:buNone/>
            </a:pPr>
            <a:r>
              <a:rPr lang="en-US" dirty="0"/>
              <a:t>Bob buys 1 hat,   3 jackets, 2 shirts for $140</a:t>
            </a:r>
          </a:p>
          <a:p>
            <a:pPr>
              <a:buNone/>
            </a:pPr>
            <a:r>
              <a:rPr lang="en-US" dirty="0"/>
              <a:t>K</a:t>
            </a:r>
            <a:r>
              <a:rPr lang="en-US" dirty="0" smtClean="0"/>
              <a:t>at </a:t>
            </a:r>
            <a:r>
              <a:rPr lang="en-US" dirty="0"/>
              <a:t>buys  2 hats, 4 jackets, 3 shirts for $200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 up a system of equations: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3 H  +  2 J  +  4 S  =  $170</a:t>
            </a:r>
          </a:p>
          <a:p>
            <a:pPr marL="0" indent="0" algn="ctr">
              <a:buNone/>
            </a:pPr>
            <a:r>
              <a:rPr lang="en-US" dirty="0" smtClean="0"/>
              <a:t>1 </a:t>
            </a:r>
            <a:r>
              <a:rPr lang="en-US" dirty="0"/>
              <a:t>H  +  </a:t>
            </a:r>
            <a:r>
              <a:rPr lang="en-US" dirty="0" smtClean="0"/>
              <a:t>3 </a:t>
            </a:r>
            <a:r>
              <a:rPr lang="en-US" dirty="0"/>
              <a:t>J  +  </a:t>
            </a:r>
            <a:r>
              <a:rPr lang="en-US" dirty="0" smtClean="0"/>
              <a:t>2 </a:t>
            </a:r>
            <a:r>
              <a:rPr lang="en-US" dirty="0"/>
              <a:t>S  =  $</a:t>
            </a:r>
            <a:r>
              <a:rPr lang="en-US" dirty="0" smtClean="0"/>
              <a:t>140</a:t>
            </a:r>
          </a:p>
          <a:p>
            <a:pPr marL="0" indent="0" algn="ctr">
              <a:buNone/>
            </a:pPr>
            <a:r>
              <a:rPr lang="en-US" dirty="0" smtClean="0"/>
              <a:t>2 </a:t>
            </a:r>
            <a:r>
              <a:rPr lang="en-US" dirty="0"/>
              <a:t>H  +  </a:t>
            </a:r>
            <a:r>
              <a:rPr lang="en-US" dirty="0" smtClean="0"/>
              <a:t>4 </a:t>
            </a:r>
            <a:r>
              <a:rPr lang="en-US" dirty="0"/>
              <a:t>J  +  </a:t>
            </a:r>
            <a:r>
              <a:rPr lang="en-US" dirty="0" smtClean="0"/>
              <a:t>3 </a:t>
            </a:r>
            <a:r>
              <a:rPr lang="en-US" dirty="0"/>
              <a:t>S  =  </a:t>
            </a:r>
            <a:r>
              <a:rPr lang="en-US" dirty="0" smtClean="0"/>
              <a:t>$200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45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3 H  +  2 J  +  4 S  =  $170</a:t>
            </a:r>
          </a:p>
          <a:p>
            <a:pPr marL="0" indent="0" algn="ctr">
              <a:buNone/>
            </a:pPr>
            <a:r>
              <a:rPr lang="en-US" dirty="0"/>
              <a:t>1 H  +  3 J  +  2 S  =  $140</a:t>
            </a:r>
          </a:p>
          <a:p>
            <a:pPr marL="0" indent="0" algn="ctr">
              <a:buNone/>
            </a:pPr>
            <a:r>
              <a:rPr lang="en-US" dirty="0" smtClean="0"/>
              <a:t>2 </a:t>
            </a:r>
            <a:r>
              <a:rPr lang="en-US" dirty="0"/>
              <a:t>H  +  4 J  +  3 S  =  $200</a:t>
            </a:r>
          </a:p>
          <a:p>
            <a:pPr marL="0" indent="0">
              <a:buNone/>
            </a:pPr>
            <a:r>
              <a:rPr lang="en-US" dirty="0" smtClean="0"/>
              <a:t>Convert to a matrix multiplication problem: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949862"/>
              </p:ext>
            </p:extLst>
          </p:nvPr>
        </p:nvGraphicFramePr>
        <p:xfrm>
          <a:off x="1946275" y="4114800"/>
          <a:ext cx="54625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1955800" imgH="736600" progId="Equation.3">
                  <p:embed/>
                </p:oleObj>
              </mc:Choice>
              <mc:Fallback>
                <p:oleObj name="Equation" r:id="rId3" imgW="19558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6275" y="4114800"/>
                        <a:ext cx="5462588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0371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this system of equations: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Goal: Use Gauss-Jordan elimination to arrive at: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80440"/>
              </p:ext>
            </p:extLst>
          </p:nvPr>
        </p:nvGraphicFramePr>
        <p:xfrm>
          <a:off x="2424113" y="2209800"/>
          <a:ext cx="437197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6" name="Equation" r:id="rId3" imgW="1955800" imgH="736600" progId="Equation.3">
                  <p:embed/>
                </p:oleObj>
              </mc:Choice>
              <mc:Fallback>
                <p:oleObj name="Equation" r:id="rId3" imgW="19558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113" y="2209800"/>
                        <a:ext cx="4371975" cy="164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69849"/>
              </p:ext>
            </p:extLst>
          </p:nvPr>
        </p:nvGraphicFramePr>
        <p:xfrm>
          <a:off x="2421466" y="4648200"/>
          <a:ext cx="400208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7" name="Equation" r:id="rId5" imgW="1790700" imgH="736600" progId="Equation.3">
                  <p:embed/>
                </p:oleObj>
              </mc:Choice>
              <mc:Fallback>
                <p:oleObj name="Equation" r:id="rId5" imgW="17907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1466" y="4648200"/>
                        <a:ext cx="4002087" cy="164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6357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the matrix equation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Form the augmented matrix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537493"/>
              </p:ext>
            </p:extLst>
          </p:nvPr>
        </p:nvGraphicFramePr>
        <p:xfrm>
          <a:off x="2286000" y="2239962"/>
          <a:ext cx="4371975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8" name="Equation" r:id="rId3" imgW="1955800" imgH="736600" progId="Equation.3">
                  <p:embed/>
                </p:oleObj>
              </mc:Choice>
              <mc:Fallback>
                <p:oleObj name="Equation" r:id="rId3" imgW="19558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239962"/>
                        <a:ext cx="4371975" cy="164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153324"/>
              </p:ext>
            </p:extLst>
          </p:nvPr>
        </p:nvGraphicFramePr>
        <p:xfrm>
          <a:off x="2895600" y="4615873"/>
          <a:ext cx="2819400" cy="170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9" name="Equation" r:id="rId5" imgW="1257300" imgH="762000" progId="Equation.3">
                  <p:embed/>
                </p:oleObj>
              </mc:Choice>
              <mc:Fallback>
                <p:oleObj name="Equation" r:id="rId5" imgW="1257300" imgH="762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0" y="4615873"/>
                        <a:ext cx="2819400" cy="1708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1794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does the following MATLAB command do?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saves the command history to file </a:t>
            </a:r>
            <a:r>
              <a:rPr lang="en-US" dirty="0" err="1" smtClean="0">
                <a:cs typeface="Courier"/>
              </a:rPr>
              <a:t>data.png</a:t>
            </a:r>
            <a:endParaRPr lang="en-US" dirty="0" smtClean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 </a:t>
            </a:r>
            <a:r>
              <a:rPr lang="en-US" b="1" dirty="0">
                <a:solidFill>
                  <a:srgbClr val="008000"/>
                </a:solidFill>
                <a:cs typeface="Courier"/>
              </a:rPr>
              <a:t>saves the </a:t>
            </a:r>
            <a:r>
              <a:rPr lang="en-US" b="1" dirty="0" smtClean="0">
                <a:solidFill>
                  <a:srgbClr val="008000"/>
                </a:solidFill>
                <a:cs typeface="Courier"/>
              </a:rPr>
              <a:t>figure to </a:t>
            </a:r>
            <a:r>
              <a:rPr lang="en-US" b="1" dirty="0">
                <a:solidFill>
                  <a:srgbClr val="008000"/>
                </a:solidFill>
                <a:cs typeface="Courier"/>
              </a:rPr>
              <a:t>file </a:t>
            </a:r>
            <a:r>
              <a:rPr lang="en-US" b="1" dirty="0" err="1">
                <a:solidFill>
                  <a:srgbClr val="008000"/>
                </a:solidFill>
                <a:cs typeface="Courier"/>
              </a:rPr>
              <a:t>data.png</a:t>
            </a:r>
            <a:endParaRPr lang="en-US" b="1" dirty="0">
              <a:solidFill>
                <a:srgbClr val="008000"/>
              </a:solidFill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</a:t>
            </a:r>
            <a:r>
              <a:rPr lang="en-US" dirty="0">
                <a:cs typeface="Courier"/>
              </a:rPr>
              <a:t>saves the command </a:t>
            </a:r>
            <a:r>
              <a:rPr lang="en-US" dirty="0" smtClean="0">
                <a:cs typeface="Courier"/>
              </a:rPr>
              <a:t>window to file </a:t>
            </a:r>
            <a:r>
              <a:rPr lang="en-US" dirty="0" err="1">
                <a:cs typeface="Courier"/>
              </a:rPr>
              <a:t>data.png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sends the file </a:t>
            </a:r>
            <a:r>
              <a:rPr lang="en-US" dirty="0" err="1" smtClean="0">
                <a:cs typeface="Courier"/>
              </a:rPr>
              <a:t>data.png</a:t>
            </a:r>
            <a:r>
              <a:rPr lang="en-US" dirty="0" smtClean="0">
                <a:cs typeface="Courier"/>
              </a:rPr>
              <a:t> to the printer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 saves a MATLAB diary in file </a:t>
            </a:r>
            <a:r>
              <a:rPr lang="en-US" dirty="0" err="1" smtClean="0">
                <a:cs typeface="Courier"/>
              </a:rPr>
              <a:t>data.png</a:t>
            </a:r>
            <a:endParaRPr lang="en-US" dirty="0"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2286000"/>
            <a:ext cx="4247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print -</a:t>
            </a:r>
            <a:r>
              <a:rPr lang="en-US" sz="2400" dirty="0" err="1" smtClean="0">
                <a:latin typeface="Courier"/>
                <a:cs typeface="Courier"/>
              </a:rPr>
              <a:t>dpng</a:t>
            </a:r>
            <a:r>
              <a:rPr lang="en-US" sz="2400" dirty="0" smtClean="0">
                <a:latin typeface="Courier"/>
                <a:cs typeface="Courier"/>
              </a:rPr>
              <a:t> '</a:t>
            </a:r>
            <a:r>
              <a:rPr lang="en-US" sz="2400" dirty="0" err="1" smtClean="0">
                <a:latin typeface="Courier"/>
                <a:cs typeface="Courier"/>
              </a:rPr>
              <a:t>data.png</a:t>
            </a:r>
            <a:r>
              <a:rPr lang="en-US" sz="2400" dirty="0" smtClean="0">
                <a:latin typeface="Courier"/>
                <a:cs typeface="Courier"/>
              </a:rPr>
              <a:t>'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985750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Monte Carlo methods: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Are based on </a:t>
            </a:r>
            <a:r>
              <a:rPr lang="en-US" dirty="0">
                <a:cs typeface="Courier"/>
              </a:rPr>
              <a:t>r</a:t>
            </a:r>
            <a:r>
              <a:rPr lang="en-US" dirty="0" smtClean="0">
                <a:cs typeface="Courier"/>
              </a:rPr>
              <a:t>andom sampling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Generate exact results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Are used for optimization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A and B 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A and C 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95826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Monte Carlo methods: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Are based on </a:t>
            </a:r>
            <a:r>
              <a:rPr lang="en-US" dirty="0">
                <a:cs typeface="Courier"/>
              </a:rPr>
              <a:t>r</a:t>
            </a:r>
            <a:r>
              <a:rPr lang="en-US" dirty="0" smtClean="0">
                <a:cs typeface="Courier"/>
              </a:rPr>
              <a:t>andom sampling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Generate exact results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Are used for optimization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A and B 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A and C </a:t>
            </a:r>
            <a:endParaRPr lang="en-US" b="1" dirty="0">
              <a:solidFill>
                <a:srgbClr val="008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89469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using Monte Carlo methods, every time you “throw one more dart” your answer gets closer to the exact result.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True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False</a:t>
            </a:r>
            <a:endParaRPr lang="en-US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91079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using Monte Carlo methods, every time you “throw one more dart” your answer gets closer to the exact result.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True</a:t>
            </a:r>
            <a:endParaRPr lang="en-US" dirty="0" smtClean="0">
              <a:latin typeface="Courier"/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b="1" dirty="0" smtClean="0">
                <a:solidFill>
                  <a:srgbClr val="008000"/>
                </a:solidFill>
                <a:cs typeface="Courier"/>
              </a:rPr>
              <a:t>False</a:t>
            </a:r>
            <a:endParaRPr lang="en-US" b="1" dirty="0">
              <a:solidFill>
                <a:srgbClr val="008000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263264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do the following MATLAB commands do? (Assume x, r, s, and t are arrays of the same size.)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plot three curves on one figure.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plot three curves, each on its own figure.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create a function to plot three curves.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prepares curves for later display on a figure.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An error will occur.</a:t>
            </a:r>
            <a:endParaRPr lang="en-US" dirty="0"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057400"/>
            <a:ext cx="6096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&gt;&gt; hold off</a:t>
            </a:r>
          </a:p>
          <a:p>
            <a:r>
              <a:rPr lang="en-US" sz="2400" dirty="0" smtClean="0">
                <a:latin typeface="Courier"/>
                <a:cs typeface="Courier"/>
              </a:rPr>
              <a:t>&gt;&gt; plot(x, r)</a:t>
            </a:r>
          </a:p>
          <a:p>
            <a:r>
              <a:rPr lang="en-US" sz="2400" dirty="0" smtClean="0">
                <a:latin typeface="Courier"/>
                <a:cs typeface="Courier"/>
              </a:rPr>
              <a:t>&gt;&gt; plot(x, s)</a:t>
            </a:r>
          </a:p>
          <a:p>
            <a:r>
              <a:rPr lang="en-US" sz="2400" dirty="0" smtClean="0">
                <a:latin typeface="Courier"/>
                <a:cs typeface="Courier"/>
              </a:rPr>
              <a:t>&gt;&gt; plot(x, t)</a:t>
            </a:r>
          </a:p>
        </p:txBody>
      </p:sp>
    </p:spTree>
    <p:extLst>
      <p:ext uri="{BB962C8B-B14F-4D97-AF65-F5344CB8AC3E}">
        <p14:creationId xmlns:p14="http://schemas.microsoft.com/office/powerpoint/2010/main" val="128683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 do the following MATLAB commands do? (Assume x, r, s, and t are arrays of the same size.)</a:t>
            </a:r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cs typeface="Courier"/>
              </a:rPr>
              <a:t>plot three curves on one figure.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008000"/>
                </a:solidFill>
                <a:cs typeface="Courier"/>
              </a:rPr>
              <a:t>plot three curves, each on its own figure.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create a function to plot three curves.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prepares curves for later display on a figure.</a:t>
            </a:r>
            <a:endParaRPr lang="en-US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cs typeface="Courier"/>
              </a:rPr>
              <a:t>An error will occur.</a:t>
            </a:r>
            <a:endParaRPr lang="en-US" dirty="0"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057400"/>
            <a:ext cx="6096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&gt;&gt; hold off</a:t>
            </a:r>
          </a:p>
          <a:p>
            <a:r>
              <a:rPr lang="en-US" sz="2400" dirty="0" smtClean="0">
                <a:latin typeface="Courier"/>
                <a:cs typeface="Courier"/>
              </a:rPr>
              <a:t>&gt;&gt; plot(x, r)</a:t>
            </a:r>
          </a:p>
          <a:p>
            <a:r>
              <a:rPr lang="en-US" sz="2400" dirty="0" smtClean="0">
                <a:latin typeface="Courier"/>
                <a:cs typeface="Courier"/>
              </a:rPr>
              <a:t>&gt;&gt; plot(x, s)</a:t>
            </a:r>
          </a:p>
          <a:p>
            <a:r>
              <a:rPr lang="en-US" sz="2400" dirty="0" smtClean="0">
                <a:latin typeface="Courier"/>
                <a:cs typeface="Courier"/>
              </a:rPr>
              <a:t>&gt;&gt; plot(x, t)</a:t>
            </a:r>
          </a:p>
        </p:txBody>
      </p:sp>
    </p:spTree>
    <p:extLst>
      <p:ext uri="{BB962C8B-B14F-4D97-AF65-F5344CB8AC3E}">
        <p14:creationId xmlns:p14="http://schemas.microsoft.com/office/powerpoint/2010/main" val="13693110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CISC106 – </a:t>
            </a:r>
            <a:r>
              <a:rPr lang="en-US" dirty="0" err="1"/>
              <a:t>i</a:t>
            </a:r>
            <a:r>
              <a:rPr lang="en-US" dirty="0"/>
              <a:t>&gt;clicker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MATLAB command creates an array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cs typeface="Courier"/>
              </a:rPr>
              <a:t>of 2 values from 0 to 5                                  [0  5]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cs typeface="Courier"/>
              </a:rPr>
              <a:t>of 5 values from 0 to 2               [0  0.5  1  1.5  2]</a:t>
            </a:r>
            <a:endParaRPr lang="en-US" sz="2800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cs typeface="Courier"/>
              </a:rPr>
              <a:t>from 0 to 5, counting by 2                        [0  2  4]</a:t>
            </a:r>
            <a:endParaRPr lang="en-US" sz="2800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cs typeface="Courier"/>
              </a:rPr>
              <a:t>from 0 to 2, counting by 5                                [0]</a:t>
            </a:r>
            <a:endParaRPr lang="en-US" sz="2800" dirty="0">
              <a:cs typeface="Courier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>
                <a:cs typeface="Courier"/>
              </a:rPr>
              <a:t>An error will occur</a:t>
            </a:r>
            <a:endParaRPr lang="en-US" sz="2800" dirty="0"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2286000"/>
            <a:ext cx="406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latin typeface="Courier"/>
                <a:cs typeface="Courier"/>
              </a:rPr>
              <a:t>linspace</a:t>
            </a:r>
            <a:r>
              <a:rPr lang="en-US" sz="2400" dirty="0" smtClean="0">
                <a:latin typeface="Courier"/>
                <a:cs typeface="Courier"/>
              </a:rPr>
              <a:t>(0, 5, 2)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71656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146650</TotalTime>
  <Words>984</Words>
  <Application>Microsoft Macintosh PowerPoint</Application>
  <PresentationFormat>On-screen Show (4:3)</PresentationFormat>
  <Paragraphs>172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CISC106 – i&gt;clicker</vt:lpstr>
      <vt:lpstr>Course Evaluation</vt:lpstr>
      <vt:lpstr>Final Exam</vt:lpstr>
      <vt:lpstr>Estimate the Value of Pi</vt:lpstr>
      <vt:lpstr>Systems of Equations</vt:lpstr>
      <vt:lpstr>Systems of Equations</vt:lpstr>
      <vt:lpstr>Systems of Equations</vt:lpstr>
      <vt:lpstr>Systems of Equations</vt:lpstr>
      <vt:lpstr>Systems of Equations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Heron’s Triangle Area </dc:title>
  <dc:creator>amer</dc:creator>
  <cp:lastModifiedBy>Jon</cp:lastModifiedBy>
  <cp:revision>770</cp:revision>
  <dcterms:created xsi:type="dcterms:W3CDTF">2012-09-10T20:12:08Z</dcterms:created>
  <dcterms:modified xsi:type="dcterms:W3CDTF">2016-05-11T14:08:42Z</dcterms:modified>
</cp:coreProperties>
</file>